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58" r:id="rId4"/>
    <p:sldId id="283" r:id="rId5"/>
    <p:sldId id="282" r:id="rId6"/>
    <p:sldId id="259" r:id="rId7"/>
    <p:sldId id="264" r:id="rId8"/>
    <p:sldId id="260" r:id="rId9"/>
    <p:sldId id="281" r:id="rId10"/>
    <p:sldId id="261" r:id="rId11"/>
    <p:sldId id="262" r:id="rId12"/>
    <p:sldId id="266" r:id="rId13"/>
    <p:sldId id="268" r:id="rId14"/>
    <p:sldId id="263" r:id="rId15"/>
    <p:sldId id="270" r:id="rId16"/>
    <p:sldId id="280" r:id="rId17"/>
    <p:sldId id="279" r:id="rId18"/>
    <p:sldId id="269" r:id="rId19"/>
    <p:sldId id="265" r:id="rId20"/>
    <p:sldId id="28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pPr>
            <a:r>
              <a:rPr lang="en-US" sz="1800" dirty="0" smtClean="0">
                <a:solidFill>
                  <a:srgbClr val="00B050"/>
                </a:solidFill>
                <a:latin typeface="Times New Roman" pitchFamily="18" charset="0"/>
                <a:cs typeface="Times New Roman" pitchFamily="18" charset="0"/>
              </a:rPr>
              <a:t>%</a:t>
            </a:r>
            <a:r>
              <a:rPr lang="en-US" sz="1800" baseline="0" dirty="0" smtClean="0">
                <a:solidFill>
                  <a:srgbClr val="00B050"/>
                </a:solidFill>
                <a:latin typeface="Times New Roman" pitchFamily="18" charset="0"/>
                <a:cs typeface="Times New Roman" pitchFamily="18" charset="0"/>
              </a:rPr>
              <a:t> of Awareness of FP methods among ASHA workers in </a:t>
            </a:r>
            <a:r>
              <a:rPr lang="en-US" sz="1800" baseline="0" dirty="0" err="1" smtClean="0">
                <a:solidFill>
                  <a:srgbClr val="00B050"/>
                </a:solidFill>
                <a:latin typeface="Times New Roman" pitchFamily="18" charset="0"/>
                <a:cs typeface="Times New Roman" pitchFamily="18" charset="0"/>
              </a:rPr>
              <a:t>Saharsa</a:t>
            </a:r>
            <a:endParaRPr lang="en-US" sz="1800" dirty="0">
              <a:solidFill>
                <a:srgbClr val="00B050"/>
              </a:solidFill>
              <a:latin typeface="Times New Roman" pitchFamily="18" charset="0"/>
              <a:cs typeface="Times New Roman" pitchFamily="18" charset="0"/>
            </a:endParaRPr>
          </a:p>
        </c:rich>
      </c:tx>
      <c:layout/>
    </c:title>
    <c:view3D>
      <c:rAngAx val="1"/>
    </c:view3D>
    <c:plotArea>
      <c:layout>
        <c:manualLayout>
          <c:layoutTarget val="inner"/>
          <c:xMode val="edge"/>
          <c:yMode val="edge"/>
          <c:x val="8.9086168916385725E-2"/>
          <c:y val="0.15780046389550192"/>
          <c:w val="0.89454478346456878"/>
          <c:h val="0.43379295611304408"/>
        </c:manualLayout>
      </c:layout>
      <c:bar3DChart>
        <c:barDir val="col"/>
        <c:grouping val="clustered"/>
        <c:ser>
          <c:idx val="0"/>
          <c:order val="0"/>
          <c:tx>
            <c:strRef>
              <c:f>Sheet1!$B$1</c:f>
              <c:strCache>
                <c:ptCount val="1"/>
                <c:pt idx="0">
                  <c:v>Column1</c:v>
                </c:pt>
              </c:strCache>
            </c:strRef>
          </c:tx>
          <c:dLbls>
            <c:txPr>
              <a:bodyPr/>
              <a:lstStyle/>
              <a:p>
                <a:pPr>
                  <a:defRPr b="1">
                    <a:latin typeface="Times New Roman" pitchFamily="18" charset="0"/>
                    <a:cs typeface="Times New Roman" pitchFamily="18" charset="0"/>
                  </a:defRPr>
                </a:pPr>
                <a:endParaRPr lang="en-US"/>
              </a:p>
            </c:txPr>
            <c:showVal val="1"/>
          </c:dLbls>
          <c:cat>
            <c:strRef>
              <c:f>Sheet1!$A$2:$A$11</c:f>
              <c:strCache>
                <c:ptCount val="10"/>
                <c:pt idx="0">
                  <c:v>Abstinence</c:v>
                </c:pt>
                <c:pt idx="1">
                  <c:v>Rhythm Method</c:v>
                </c:pt>
                <c:pt idx="2">
                  <c:v>Coitus Interruptus</c:v>
                </c:pt>
                <c:pt idx="3">
                  <c:v>Male Condoms</c:v>
                </c:pt>
                <c:pt idx="4">
                  <c:v>OCPs</c:v>
                </c:pt>
                <c:pt idx="5">
                  <c:v>ECPs</c:v>
                </c:pt>
                <c:pt idx="6">
                  <c:v>Injectables</c:v>
                </c:pt>
                <c:pt idx="7">
                  <c:v>IUCDs</c:v>
                </c:pt>
                <c:pt idx="8">
                  <c:v>Vasectomy</c:v>
                </c:pt>
                <c:pt idx="9">
                  <c:v>Tubectomy</c:v>
                </c:pt>
              </c:strCache>
            </c:strRef>
          </c:cat>
          <c:val>
            <c:numRef>
              <c:f>Sheet1!$B$2:$B$11</c:f>
              <c:numCache>
                <c:formatCode>General</c:formatCode>
                <c:ptCount val="10"/>
                <c:pt idx="0">
                  <c:v>17.100000000000001</c:v>
                </c:pt>
                <c:pt idx="1">
                  <c:v>2.9</c:v>
                </c:pt>
                <c:pt idx="2">
                  <c:v>11.4</c:v>
                </c:pt>
                <c:pt idx="3">
                  <c:v>97.1</c:v>
                </c:pt>
                <c:pt idx="4">
                  <c:v>100</c:v>
                </c:pt>
                <c:pt idx="5">
                  <c:v>8.6</c:v>
                </c:pt>
                <c:pt idx="6">
                  <c:v>5.7</c:v>
                </c:pt>
                <c:pt idx="7">
                  <c:v>82.9</c:v>
                </c:pt>
                <c:pt idx="8">
                  <c:v>25.7</c:v>
                </c:pt>
                <c:pt idx="9">
                  <c:v>88.6</c:v>
                </c:pt>
              </c:numCache>
            </c:numRef>
          </c:val>
        </c:ser>
        <c:shape val="cylinder"/>
        <c:axId val="78435456"/>
        <c:axId val="83042688"/>
        <c:axId val="0"/>
      </c:bar3DChart>
      <c:catAx>
        <c:axId val="78435456"/>
        <c:scaling>
          <c:orientation val="minMax"/>
        </c:scaling>
        <c:axPos val="b"/>
        <c:title>
          <c:tx>
            <c:rich>
              <a:bodyPr/>
              <a:lstStyle/>
              <a:p>
                <a:pPr>
                  <a:defRPr sz="1600" b="1"/>
                </a:pPr>
                <a:r>
                  <a:rPr lang="en-US" sz="1600" b="1" dirty="0" smtClean="0">
                    <a:latin typeface="Times New Roman" pitchFamily="18" charset="0"/>
                    <a:cs typeface="Times New Roman" pitchFamily="18" charset="0"/>
                  </a:rPr>
                  <a:t>Family Planning methods</a:t>
                </a:r>
                <a:r>
                  <a:rPr lang="en-US" sz="1600" b="1" baseline="0" dirty="0" smtClean="0">
                    <a:latin typeface="Times New Roman" pitchFamily="18" charset="0"/>
                    <a:cs typeface="Times New Roman" pitchFamily="18" charset="0"/>
                  </a:rPr>
                  <a:t> known</a:t>
                </a:r>
                <a:endParaRPr lang="en-US" sz="1600" b="1" dirty="0">
                  <a:latin typeface="Times New Roman" pitchFamily="18" charset="0"/>
                  <a:cs typeface="Times New Roman" pitchFamily="18" charset="0"/>
                </a:endParaRPr>
              </a:p>
            </c:rich>
          </c:tx>
          <c:layout/>
        </c:title>
        <c:tickLblPos val="nextTo"/>
        <c:txPr>
          <a:bodyPr/>
          <a:lstStyle/>
          <a:p>
            <a:pPr>
              <a:defRPr sz="1400">
                <a:solidFill>
                  <a:schemeClr val="tx1"/>
                </a:solidFill>
                <a:latin typeface="Times New Roman" pitchFamily="18" charset="0"/>
                <a:cs typeface="Times New Roman" pitchFamily="18" charset="0"/>
              </a:defRPr>
            </a:pPr>
            <a:endParaRPr lang="en-US"/>
          </a:p>
        </c:txPr>
        <c:crossAx val="83042688"/>
        <c:crosses val="autoZero"/>
        <c:auto val="1"/>
        <c:lblAlgn val="ctr"/>
        <c:lblOffset val="100"/>
      </c:catAx>
      <c:valAx>
        <c:axId val="83042688"/>
        <c:scaling>
          <c:orientation val="minMax"/>
        </c:scaling>
        <c:axPos val="l"/>
        <c:title>
          <c:tx>
            <c:rich>
              <a:bodyPr rot="-5400000" vert="horz"/>
              <a:lstStyle/>
              <a:p>
                <a:pPr>
                  <a:defRPr b="1"/>
                </a:pPr>
                <a:r>
                  <a:rPr lang="en-US" sz="1600" b="1" dirty="0" smtClean="0">
                    <a:latin typeface="Times New Roman" pitchFamily="18" charset="0"/>
                    <a:cs typeface="Times New Roman" pitchFamily="18" charset="0"/>
                  </a:rPr>
                  <a:t>%</a:t>
                </a:r>
                <a:r>
                  <a:rPr lang="en-US" sz="1600" b="1" baseline="0" dirty="0" smtClean="0">
                    <a:latin typeface="Times New Roman" pitchFamily="18" charset="0"/>
                    <a:cs typeface="Times New Roman" pitchFamily="18" charset="0"/>
                  </a:rPr>
                  <a:t> of </a:t>
                </a:r>
                <a:r>
                  <a:rPr lang="en-US" sz="1600" b="1" baseline="0" dirty="0" err="1" smtClean="0">
                    <a:latin typeface="Times New Roman" pitchFamily="18" charset="0"/>
                    <a:cs typeface="Times New Roman" pitchFamily="18" charset="0"/>
                  </a:rPr>
                  <a:t>aAwareness</a:t>
                </a:r>
                <a:endParaRPr lang="en-US" sz="1600" b="1" dirty="0">
                  <a:latin typeface="Times New Roman" pitchFamily="18" charset="0"/>
                  <a:cs typeface="Times New Roman" pitchFamily="18" charset="0"/>
                </a:endParaRPr>
              </a:p>
            </c:rich>
          </c:tx>
          <c:layout>
            <c:manualLayout>
              <c:xMode val="edge"/>
              <c:yMode val="edge"/>
              <c:x val="3.510240907386581E-2"/>
              <c:y val="0.16307635964109196"/>
            </c:manualLayout>
          </c:layout>
        </c:title>
        <c:numFmt formatCode="General" sourceLinked="1"/>
        <c:tickLblPos val="nextTo"/>
        <c:crossAx val="78435456"/>
        <c:crosses val="autoZero"/>
        <c:crossBetween val="between"/>
      </c:valAx>
    </c:plotArea>
    <c:plotVisOnly val="1"/>
  </c:chart>
  <c:spPr>
    <a:noFill/>
    <a:ln>
      <a:solidFill>
        <a:schemeClr val="accent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Times New Roman" pitchFamily="18" charset="0"/>
                <a:ea typeface="+mn-ea"/>
                <a:cs typeface="Times New Roman" pitchFamily="18" charset="0"/>
              </a:defRPr>
            </a:pPr>
            <a:r>
              <a:rPr lang="en-US" sz="1800" b="1" i="0" baseline="0" dirty="0" smtClean="0">
                <a:solidFill>
                  <a:srgbClr val="00B050"/>
                </a:solidFill>
                <a:latin typeface="Times New Roman" pitchFamily="18" charset="0"/>
                <a:cs typeface="Times New Roman" pitchFamily="18" charset="0"/>
              </a:rPr>
              <a:t>% of Awareness of benefits of OCPs &amp; Condoms among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Times New Roman" pitchFamily="18" charset="0"/>
                <a:ea typeface="+mn-ea"/>
                <a:cs typeface="Times New Roman" pitchFamily="18" charset="0"/>
              </a:defRPr>
            </a:pPr>
            <a:r>
              <a:rPr lang="en-US" sz="1800" b="1" i="0" baseline="0" dirty="0" smtClean="0">
                <a:solidFill>
                  <a:srgbClr val="00B050"/>
                </a:solidFill>
                <a:latin typeface="Times New Roman" pitchFamily="18" charset="0"/>
                <a:cs typeface="Times New Roman" pitchFamily="18" charset="0"/>
              </a:rPr>
              <a:t>ASHA workers</a:t>
            </a:r>
          </a:p>
        </c:rich>
      </c:tx>
      <c:layout>
        <c:manualLayout>
          <c:xMode val="edge"/>
          <c:yMode val="edge"/>
          <c:x val="0.12572178477690291"/>
          <c:y val="1.282051282051282E-2"/>
        </c:manualLayout>
      </c:layout>
    </c:title>
    <c:view3D>
      <c:rAngAx val="1"/>
    </c:view3D>
    <c:plotArea>
      <c:layout/>
      <c:bar3DChart>
        <c:barDir val="bar"/>
        <c:grouping val="clustered"/>
        <c:ser>
          <c:idx val="0"/>
          <c:order val="0"/>
          <c:tx>
            <c:strRef>
              <c:f>Sheet1!$B$1</c:f>
              <c:strCache>
                <c:ptCount val="1"/>
                <c:pt idx="0">
                  <c:v>Column1</c:v>
                </c:pt>
              </c:strCache>
            </c:strRef>
          </c:tx>
          <c:dLbls>
            <c:dLbl>
              <c:idx val="0"/>
              <c:layout>
                <c:manualLayout>
                  <c:x val="3.5714285714285712E-2"/>
                  <c:y val="-1.4957264957264916E-2"/>
                </c:manualLayout>
              </c:layout>
              <c:showVal val="1"/>
            </c:dLbl>
            <c:dLbl>
              <c:idx val="1"/>
              <c:layout>
                <c:manualLayout>
                  <c:x val="-5.9523809523810752E-3"/>
                  <c:y val="-4.7008547008547022E-2"/>
                </c:manualLayout>
              </c:layout>
              <c:showVal val="1"/>
            </c:dLbl>
            <c:dLbl>
              <c:idx val="2"/>
              <c:layout>
                <c:manualLayout>
                  <c:x val="2.6785714285714406E-2"/>
                  <c:y val="-4.2735042735041993E-3"/>
                </c:manualLayout>
              </c:layout>
              <c:showVal val="1"/>
            </c:dLbl>
            <c:dLbl>
              <c:idx val="3"/>
              <c:layout>
                <c:manualLayout>
                  <c:x val="2.3809523809523812E-2"/>
                  <c:y val="4.2735042735042739E-3"/>
                </c:manualLayout>
              </c:layout>
              <c:showVal val="1"/>
            </c:dLbl>
            <c:dLbl>
              <c:idx val="4"/>
              <c:layout>
                <c:manualLayout>
                  <c:x val="4.1666666666666664E-2"/>
                  <c:y val="-6.410256410256423E-3"/>
                </c:manualLayout>
              </c:layout>
              <c:showVal val="1"/>
            </c:dLbl>
            <c:dLbl>
              <c:idx val="5"/>
              <c:layout>
                <c:manualLayout>
                  <c:x val="2.9761904761904791E-2"/>
                  <c:y val="-8.5470085470085496E-3"/>
                </c:manualLayout>
              </c:layout>
              <c:showVal val="1"/>
            </c:dLbl>
            <c:dLbl>
              <c:idx val="6"/>
              <c:layout>
                <c:manualLayout>
                  <c:x val="4.1666666666666664E-2"/>
                  <c:y val="0"/>
                </c:manualLayout>
              </c:layout>
              <c:showVal val="1"/>
            </c:dLbl>
            <c:dLbl>
              <c:idx val="7"/>
              <c:layout>
                <c:manualLayout>
                  <c:x val="2.3809523809523812E-2"/>
                  <c:y val="0"/>
                </c:manualLayout>
              </c:layout>
              <c:showVal val="1"/>
            </c:dLbl>
            <c:txPr>
              <a:bodyPr/>
              <a:lstStyle/>
              <a:p>
                <a:pPr>
                  <a:defRPr sz="1600" b="1">
                    <a:latin typeface="Times New Roman" pitchFamily="18" charset="0"/>
                    <a:cs typeface="Times New Roman" pitchFamily="18" charset="0"/>
                  </a:defRPr>
                </a:pPr>
                <a:endParaRPr lang="en-US"/>
              </a:p>
            </c:txPr>
            <c:showVal val="1"/>
          </c:dLbls>
          <c:cat>
            <c:strRef>
              <c:f>Sheet1!$A$2:$A$9</c:f>
              <c:strCache>
                <c:ptCount val="8"/>
                <c:pt idx="0">
                  <c:v>Easy to use</c:v>
                </c:pt>
                <c:pt idx="1">
                  <c:v>Easily available</c:v>
                </c:pt>
                <c:pt idx="2">
                  <c:v>Easily accessible</c:v>
                </c:pt>
                <c:pt idx="3">
                  <c:v>Easily affordable</c:v>
                </c:pt>
                <c:pt idx="4">
                  <c:v>Anytime available</c:v>
                </c:pt>
                <c:pt idx="5">
                  <c:v>Does not hinder pleasure</c:v>
                </c:pt>
                <c:pt idx="6">
                  <c:v>Easy distribution through ANMs</c:v>
                </c:pt>
                <c:pt idx="7">
                  <c:v>Safe &amp; Effective</c:v>
                </c:pt>
              </c:strCache>
            </c:strRef>
          </c:cat>
          <c:val>
            <c:numRef>
              <c:f>Sheet1!$B$2:$B$9</c:f>
              <c:numCache>
                <c:formatCode>General</c:formatCode>
                <c:ptCount val="8"/>
                <c:pt idx="0">
                  <c:v>37.1</c:v>
                </c:pt>
                <c:pt idx="1">
                  <c:v>97.1</c:v>
                </c:pt>
                <c:pt idx="2">
                  <c:v>22.9</c:v>
                </c:pt>
                <c:pt idx="3">
                  <c:v>80</c:v>
                </c:pt>
                <c:pt idx="4">
                  <c:v>2.9</c:v>
                </c:pt>
                <c:pt idx="5">
                  <c:v>5.7</c:v>
                </c:pt>
                <c:pt idx="6">
                  <c:v>2.9</c:v>
                </c:pt>
                <c:pt idx="7">
                  <c:v>2.9</c:v>
                </c:pt>
              </c:numCache>
            </c:numRef>
          </c:val>
        </c:ser>
        <c:shape val="cylinder"/>
        <c:axId val="109075072"/>
        <c:axId val="109015808"/>
        <c:axId val="0"/>
      </c:bar3DChart>
      <c:catAx>
        <c:axId val="109075072"/>
        <c:scaling>
          <c:orientation val="minMax"/>
        </c:scaling>
        <c:axPos val="l"/>
        <c:title>
          <c:tx>
            <c:rich>
              <a:bodyPr rot="-5400000" vert="horz"/>
              <a:lstStyle/>
              <a:p>
                <a:pPr>
                  <a:defRPr/>
                </a:pPr>
                <a:r>
                  <a:rPr lang="en-US" sz="1600" dirty="0" smtClean="0">
                    <a:latin typeface="Times New Roman" pitchFamily="18" charset="0"/>
                    <a:cs typeface="Times New Roman" pitchFamily="18" charset="0"/>
                  </a:rPr>
                  <a:t>Known</a:t>
                </a:r>
                <a:r>
                  <a:rPr lang="en-US" sz="1600" baseline="0" dirty="0" smtClean="0">
                    <a:latin typeface="Times New Roman" pitchFamily="18" charset="0"/>
                    <a:cs typeface="Times New Roman" pitchFamily="18" charset="0"/>
                  </a:rPr>
                  <a:t> benefits of OCP &amp; Condom use</a:t>
                </a:r>
                <a:endParaRPr lang="en-US" sz="1600" dirty="0">
                  <a:latin typeface="Times New Roman" pitchFamily="18" charset="0"/>
                  <a:cs typeface="Times New Roman" pitchFamily="18" charset="0"/>
                </a:endParaRPr>
              </a:p>
            </c:rich>
          </c:tx>
          <c:layout/>
        </c:title>
        <c:numFmt formatCode="General" sourceLinked="1"/>
        <c:tickLblPos val="nextTo"/>
        <c:txPr>
          <a:bodyPr/>
          <a:lstStyle/>
          <a:p>
            <a:pPr>
              <a:defRPr sz="1400">
                <a:latin typeface="Times New Roman" pitchFamily="18" charset="0"/>
                <a:cs typeface="Times New Roman" pitchFamily="18" charset="0"/>
              </a:defRPr>
            </a:pPr>
            <a:endParaRPr lang="en-US"/>
          </a:p>
        </c:txPr>
        <c:crossAx val="109015808"/>
        <c:crosses val="autoZero"/>
        <c:auto val="1"/>
        <c:lblAlgn val="ctr"/>
        <c:lblOffset val="100"/>
      </c:catAx>
      <c:valAx>
        <c:axId val="109015808"/>
        <c:scaling>
          <c:orientation val="minMax"/>
        </c:scaling>
        <c:axPos val="b"/>
        <c:title>
          <c:tx>
            <c:rich>
              <a:bodyPr/>
              <a:lstStyle/>
              <a:p>
                <a:pPr>
                  <a:defRPr/>
                </a:pPr>
                <a:r>
                  <a:rPr lang="en-US" sz="1600" b="1" i="0" baseline="0" dirty="0" smtClean="0">
                    <a:latin typeface="Times New Roman" pitchFamily="18" charset="0"/>
                    <a:cs typeface="Times New Roman" pitchFamily="18" charset="0"/>
                  </a:rPr>
                  <a:t>% of awareness</a:t>
                </a:r>
                <a:endParaRPr lang="en-US" sz="1600" b="1" i="0" baseline="0" dirty="0">
                  <a:latin typeface="Times New Roman" pitchFamily="18" charset="0"/>
                  <a:cs typeface="Times New Roman" pitchFamily="18" charset="0"/>
                </a:endParaRPr>
              </a:p>
            </c:rich>
          </c:tx>
          <c:layout/>
        </c:title>
        <c:numFmt formatCode="General" sourceLinked="1"/>
        <c:tickLblPos val="nextTo"/>
        <c:crossAx val="109075072"/>
        <c:crosses val="autoZero"/>
        <c:crossBetween val="between"/>
      </c:valAx>
    </c:plotArea>
    <c:plotVisOnly val="1"/>
  </c:chart>
  <c:spPr>
    <a:noFill/>
    <a:ln w="3175">
      <a:solidFill>
        <a:srgbClr val="D34817"/>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latin typeface="Times New Roman" pitchFamily="18" charset="0"/>
                <a:cs typeface="Times New Roman" pitchFamily="18" charset="0"/>
              </a:defRPr>
            </a:pPr>
            <a:r>
              <a:rPr lang="en-US" sz="1800" dirty="0" smtClean="0">
                <a:solidFill>
                  <a:srgbClr val="00B050"/>
                </a:solidFill>
                <a:latin typeface="Times New Roman" pitchFamily="18" charset="0"/>
                <a:cs typeface="Times New Roman" pitchFamily="18" charset="0"/>
              </a:rPr>
              <a:t>% of Awareness of health outcomes</a:t>
            </a:r>
            <a:r>
              <a:rPr lang="en-US" sz="1800" baseline="0" dirty="0" smtClean="0">
                <a:solidFill>
                  <a:srgbClr val="00B050"/>
                </a:solidFill>
                <a:latin typeface="Times New Roman" pitchFamily="18" charset="0"/>
                <a:cs typeface="Times New Roman" pitchFamily="18" charset="0"/>
              </a:rPr>
              <a:t> of family planning among ASHA workers</a:t>
            </a:r>
            <a:endParaRPr lang="en-US" sz="1800" dirty="0">
              <a:solidFill>
                <a:srgbClr val="00B050"/>
              </a:solidFill>
              <a:latin typeface="Times New Roman" pitchFamily="18" charset="0"/>
              <a:cs typeface="Times New Roman" pitchFamily="18" charset="0"/>
            </a:endParaRPr>
          </a:p>
        </c:rich>
      </c:tx>
      <c:layout>
        <c:manualLayout>
          <c:xMode val="edge"/>
          <c:yMode val="edge"/>
          <c:x val="0.10474137931034484"/>
          <c:y val="1.282051282051282E-2"/>
        </c:manualLayout>
      </c:layout>
    </c:title>
    <c:view3D>
      <c:rAngAx val="1"/>
    </c:view3D>
    <c:plotArea>
      <c:layout/>
      <c:bar3DChart>
        <c:barDir val="bar"/>
        <c:grouping val="clustered"/>
        <c:ser>
          <c:idx val="0"/>
          <c:order val="0"/>
          <c:tx>
            <c:strRef>
              <c:f>Sheet1!$B$1</c:f>
              <c:strCache>
                <c:ptCount val="1"/>
                <c:pt idx="0">
                  <c:v>Column1</c:v>
                </c:pt>
              </c:strCache>
            </c:strRef>
          </c:tx>
          <c:dLbls>
            <c:dLbl>
              <c:idx val="0"/>
              <c:layout>
                <c:manualLayout>
                  <c:x val="-8.469401851084456E-3"/>
                  <c:y val="-5.5555723803755314E-2"/>
                </c:manualLayout>
              </c:layout>
              <c:showVal val="1"/>
            </c:dLbl>
            <c:dLbl>
              <c:idx val="1"/>
              <c:layout>
                <c:manualLayout>
                  <c:x val="3.7356321839080463E-2"/>
                  <c:y val="-8.5470085470085496E-3"/>
                </c:manualLayout>
              </c:layout>
              <c:showVal val="1"/>
            </c:dLbl>
            <c:dLbl>
              <c:idx val="2"/>
              <c:layout>
                <c:manualLayout>
                  <c:x val="4.5977011494252866E-2"/>
                  <c:y val="-7.8346673280124186E-17"/>
                </c:manualLayout>
              </c:layout>
              <c:showVal val="1"/>
            </c:dLbl>
            <c:dLbl>
              <c:idx val="3"/>
              <c:layout>
                <c:manualLayout>
                  <c:x val="3.4482758620689655E-2"/>
                  <c:y val="-1.7094017094017103E-2"/>
                </c:manualLayout>
              </c:layout>
              <c:showVal val="1"/>
            </c:dLbl>
            <c:dLbl>
              <c:idx val="4"/>
              <c:layout>
                <c:manualLayout>
                  <c:x val="2.2988505747126436E-2"/>
                  <c:y val="-6.410256410256423E-3"/>
                </c:manualLayout>
              </c:layout>
              <c:showVal val="1"/>
            </c:dLbl>
            <c:dLbl>
              <c:idx val="5"/>
              <c:layout>
                <c:manualLayout>
                  <c:x val="3.4482758620689655E-2"/>
                  <c:y val="-3.9173336640062093E-17"/>
                </c:manualLayout>
              </c:layout>
              <c:showVal val="1"/>
            </c:dLbl>
            <c:dLbl>
              <c:idx val="6"/>
              <c:layout>
                <c:manualLayout>
                  <c:x val="2.0114942528735656E-2"/>
                  <c:y val="-2.136752136752137E-3"/>
                </c:manualLayout>
              </c:layout>
              <c:showVal val="1"/>
            </c:dLbl>
            <c:txPr>
              <a:bodyPr/>
              <a:lstStyle/>
              <a:p>
                <a:pPr>
                  <a:defRPr sz="1600" b="1">
                    <a:latin typeface="Times New Roman" pitchFamily="18" charset="0"/>
                    <a:cs typeface="Times New Roman" pitchFamily="18" charset="0"/>
                  </a:defRPr>
                </a:pPr>
                <a:endParaRPr lang="en-US"/>
              </a:p>
            </c:txPr>
            <c:showVal val="1"/>
          </c:dLbls>
          <c:cat>
            <c:strRef>
              <c:f>Sheet1!$A$2:$A$8</c:f>
              <c:strCache>
                <c:ptCount val="7"/>
                <c:pt idx="0">
                  <c:v>Controlling number of births</c:v>
                </c:pt>
                <c:pt idx="1">
                  <c:v>Proper spacing </c:v>
                </c:pt>
                <c:pt idx="2">
                  <c:v>Proper timing </c:v>
                </c:pt>
                <c:pt idx="3">
                  <c:v>Preventing unwanted pregnancies</c:v>
                </c:pt>
                <c:pt idx="4">
                  <c:v>Prevention against STDs/HIV</c:v>
                </c:pt>
                <c:pt idx="5">
                  <c:v>Reducing maternal mortality </c:v>
                </c:pt>
                <c:pt idx="6">
                  <c:v>Reducing child mortality </c:v>
                </c:pt>
              </c:strCache>
            </c:strRef>
          </c:cat>
          <c:val>
            <c:numRef>
              <c:f>Sheet1!$B$2:$B$8</c:f>
              <c:numCache>
                <c:formatCode>General</c:formatCode>
                <c:ptCount val="7"/>
                <c:pt idx="0">
                  <c:v>100</c:v>
                </c:pt>
                <c:pt idx="1">
                  <c:v>40</c:v>
                </c:pt>
                <c:pt idx="2">
                  <c:v>0</c:v>
                </c:pt>
                <c:pt idx="3">
                  <c:v>48.6</c:v>
                </c:pt>
                <c:pt idx="4">
                  <c:v>14.3</c:v>
                </c:pt>
                <c:pt idx="5">
                  <c:v>48.6</c:v>
                </c:pt>
                <c:pt idx="6">
                  <c:v>22.9</c:v>
                </c:pt>
              </c:numCache>
            </c:numRef>
          </c:val>
        </c:ser>
        <c:shape val="cylinder"/>
        <c:axId val="109106304"/>
        <c:axId val="109108224"/>
        <c:axId val="0"/>
      </c:bar3DChart>
      <c:catAx>
        <c:axId val="109106304"/>
        <c:scaling>
          <c:orientation val="minMax"/>
        </c:scaling>
        <c:axPos val="l"/>
        <c:title>
          <c:tx>
            <c:rich>
              <a:bodyPr rot="-5400000" vert="horz"/>
              <a:lstStyle/>
              <a:p>
                <a:pPr>
                  <a:defRPr sz="1600">
                    <a:latin typeface="Times New Roman" pitchFamily="18" charset="0"/>
                    <a:cs typeface="Times New Roman" pitchFamily="18" charset="0"/>
                  </a:defRPr>
                </a:pPr>
                <a:r>
                  <a:rPr lang="en-US" sz="1600" dirty="0" smtClean="0">
                    <a:latin typeface="Times New Roman" pitchFamily="18" charset="0"/>
                    <a:cs typeface="Times New Roman" pitchFamily="18" charset="0"/>
                  </a:rPr>
                  <a:t>Known Health Outcome</a:t>
                </a:r>
                <a:endParaRPr lang="en-US" sz="1600" dirty="0">
                  <a:latin typeface="Times New Roman" pitchFamily="18" charset="0"/>
                  <a:cs typeface="Times New Roman" pitchFamily="18" charset="0"/>
                </a:endParaRPr>
              </a:p>
            </c:rich>
          </c:tx>
          <c:layout/>
        </c:title>
        <c:numFmt formatCode="General" sourceLinked="1"/>
        <c:tickLblPos val="nextTo"/>
        <c:txPr>
          <a:bodyPr/>
          <a:lstStyle/>
          <a:p>
            <a:pPr>
              <a:defRPr sz="1400">
                <a:latin typeface="Times New Roman" pitchFamily="18" charset="0"/>
                <a:cs typeface="Times New Roman" pitchFamily="18" charset="0"/>
              </a:defRPr>
            </a:pPr>
            <a:endParaRPr lang="en-US"/>
          </a:p>
        </c:txPr>
        <c:crossAx val="109108224"/>
        <c:crosses val="autoZero"/>
        <c:auto val="1"/>
        <c:lblAlgn val="ctr"/>
        <c:lblOffset val="100"/>
      </c:catAx>
      <c:valAx>
        <c:axId val="109108224"/>
        <c:scaling>
          <c:orientation val="minMax"/>
        </c:scaling>
        <c:axPos val="b"/>
        <c:title>
          <c:tx>
            <c:rich>
              <a:bodyPr/>
              <a:lstStyle/>
              <a:p>
                <a:pPr>
                  <a:defRPr sz="1600"/>
                </a:pPr>
                <a:r>
                  <a:rPr lang="en-US" sz="1600" dirty="0" smtClean="0">
                    <a:latin typeface="Times New Roman" pitchFamily="18" charset="0"/>
                    <a:cs typeface="Times New Roman" pitchFamily="18" charset="0"/>
                  </a:rPr>
                  <a:t>% of awareness</a:t>
                </a:r>
                <a:endParaRPr lang="en-US" sz="1600" dirty="0">
                  <a:latin typeface="Times New Roman" pitchFamily="18" charset="0"/>
                  <a:cs typeface="Times New Roman" pitchFamily="18" charset="0"/>
                </a:endParaRPr>
              </a:p>
            </c:rich>
          </c:tx>
          <c:layout/>
        </c:title>
        <c:numFmt formatCode="General" sourceLinked="1"/>
        <c:tickLblPos val="nextTo"/>
        <c:crossAx val="109106304"/>
        <c:crosses val="autoZero"/>
        <c:crossBetween val="between"/>
      </c:valAx>
      <c:spPr>
        <a:noFill/>
      </c:spPr>
    </c:plotArea>
    <c:plotVisOnly val="1"/>
  </c:chart>
  <c:spPr>
    <a:ln w="0" cmpd="sng">
      <a:solidFill>
        <a:srgbClr val="D34817"/>
      </a:solidFill>
    </a:ln>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a:pPr>
            <a:r>
              <a:rPr lang="en-US" sz="1800" dirty="0" smtClean="0">
                <a:solidFill>
                  <a:srgbClr val="00B050"/>
                </a:solidFill>
                <a:latin typeface="Times New Roman" pitchFamily="18" charset="0"/>
                <a:cs typeface="Times New Roman" pitchFamily="18" charset="0"/>
              </a:rPr>
              <a:t>Preferred</a:t>
            </a:r>
            <a:r>
              <a:rPr lang="en-US" sz="1800" baseline="0" dirty="0" smtClean="0">
                <a:solidFill>
                  <a:srgbClr val="00B050"/>
                </a:solidFill>
                <a:latin typeface="Times New Roman" pitchFamily="18" charset="0"/>
                <a:cs typeface="Times New Roman" pitchFamily="18" charset="0"/>
              </a:rPr>
              <a:t> Method known to ASHA workers by the community females (in %)</a:t>
            </a:r>
            <a:endParaRPr lang="en-US" sz="1800" dirty="0">
              <a:solidFill>
                <a:srgbClr val="00B050"/>
              </a:solidFill>
              <a:latin typeface="Times New Roman" pitchFamily="18" charset="0"/>
              <a:cs typeface="Times New Roman" pitchFamily="18" charset="0"/>
            </a:endParaRPr>
          </a:p>
        </c:rich>
      </c:tx>
      <c:layout/>
    </c:title>
    <c:plotArea>
      <c:layout/>
      <c:pieChart>
        <c:varyColors val="1"/>
        <c:ser>
          <c:idx val="0"/>
          <c:order val="0"/>
          <c:tx>
            <c:strRef>
              <c:f>Sheet1!$B$1</c:f>
              <c:strCache>
                <c:ptCount val="1"/>
                <c:pt idx="0">
                  <c:v>Sales</c:v>
                </c:pt>
              </c:strCache>
            </c:strRef>
          </c:tx>
          <c:dPt>
            <c:idx val="2"/>
            <c:explosion val="10"/>
          </c:dPt>
          <c:dLbls>
            <c:dLbl>
              <c:idx val="0"/>
              <c:layout>
                <c:manualLayout>
                  <c:x val="-8.8302791696492508E-2"/>
                  <c:y val="0.12186217794204317"/>
                </c:manualLayout>
              </c:layout>
              <c:showVal val="1"/>
            </c:dLbl>
            <c:dLbl>
              <c:idx val="1"/>
              <c:layout>
                <c:manualLayout>
                  <c:x val="-0.18448997852541227"/>
                  <c:y val="-8.1800578499116205E-2"/>
                </c:manualLayout>
              </c:layout>
              <c:showVal val="1"/>
            </c:dLbl>
            <c:dLbl>
              <c:idx val="2"/>
              <c:layout>
                <c:manualLayout>
                  <c:x val="0.14393939393939487"/>
                  <c:y val="-3.9894745299694681E-2"/>
                </c:manualLayout>
              </c:layout>
              <c:showVal val="1"/>
            </c:dLbl>
            <c:dLbl>
              <c:idx val="3"/>
              <c:layout>
                <c:manualLayout>
                  <c:x val="3.1766762109281796E-2"/>
                  <c:y val="0.14284160908457869"/>
                </c:manualLayout>
              </c:layout>
              <c:showVal val="1"/>
            </c:dLbl>
            <c:txPr>
              <a:bodyPr/>
              <a:lstStyle/>
              <a:p>
                <a:pPr>
                  <a:defRPr sz="2000" b="1">
                    <a:latin typeface="Times New Roman" pitchFamily="18" charset="0"/>
                    <a:cs typeface="Times New Roman" pitchFamily="18" charset="0"/>
                  </a:defRPr>
                </a:pPr>
                <a:endParaRPr lang="en-US"/>
              </a:p>
            </c:txPr>
            <c:showVal val="1"/>
            <c:showLeaderLines val="1"/>
          </c:dLbls>
          <c:cat>
            <c:strRef>
              <c:f>Sheet1!$A$2:$A$5</c:f>
              <c:strCache>
                <c:ptCount val="4"/>
                <c:pt idx="0">
                  <c:v>OCPs</c:v>
                </c:pt>
                <c:pt idx="1">
                  <c:v>Condoms</c:v>
                </c:pt>
                <c:pt idx="2">
                  <c:v>Both</c:v>
                </c:pt>
                <c:pt idx="3">
                  <c:v>Don't know</c:v>
                </c:pt>
              </c:strCache>
            </c:strRef>
          </c:cat>
          <c:val>
            <c:numRef>
              <c:f>Sheet1!$B$2:$B$5</c:f>
              <c:numCache>
                <c:formatCode>General</c:formatCode>
                <c:ptCount val="4"/>
                <c:pt idx="0">
                  <c:v>14.3</c:v>
                </c:pt>
                <c:pt idx="1">
                  <c:v>34.300000000000004</c:v>
                </c:pt>
                <c:pt idx="2">
                  <c:v>45.7</c:v>
                </c:pt>
                <c:pt idx="3">
                  <c:v>5.7</c:v>
                </c:pt>
              </c:numCache>
            </c:numRef>
          </c:val>
        </c:ser>
        <c:firstSliceAng val="0"/>
      </c:pieChart>
    </c:plotArea>
    <c:legend>
      <c:legendPos val="r"/>
      <c:layout/>
      <c:txPr>
        <a:bodyPr/>
        <a:lstStyle/>
        <a:p>
          <a:pPr>
            <a:defRPr sz="16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pPr>
            <a:r>
              <a:rPr lang="en-US" sz="1800" dirty="0" smtClean="0">
                <a:solidFill>
                  <a:srgbClr val="00B050"/>
                </a:solidFill>
                <a:latin typeface="Times New Roman" pitchFamily="18" charset="0"/>
                <a:cs typeface="Times New Roman" pitchFamily="18" charset="0"/>
              </a:rPr>
              <a:t>ASHA</a:t>
            </a:r>
            <a:r>
              <a:rPr lang="en-US" sz="1800" baseline="0" dirty="0" smtClean="0">
                <a:solidFill>
                  <a:srgbClr val="00B050"/>
                </a:solidFill>
                <a:latin typeface="Times New Roman" pitchFamily="18" charset="0"/>
                <a:cs typeface="Times New Roman" pitchFamily="18" charset="0"/>
              </a:rPr>
              <a:t> workers who can demonstrate how to use Condoms (in %)</a:t>
            </a:r>
            <a:endParaRPr lang="en-US" sz="1800" dirty="0">
              <a:solidFill>
                <a:srgbClr val="00B050"/>
              </a:solidFill>
              <a:latin typeface="Times New Roman" pitchFamily="18" charset="0"/>
              <a:cs typeface="Times New Roman" pitchFamily="18" charset="0"/>
            </a:endParaRPr>
          </a:p>
        </c:rich>
      </c:tx>
      <c:layout>
        <c:manualLayout>
          <c:xMode val="edge"/>
          <c:yMode val="edge"/>
          <c:x val="0.13603448275862126"/>
          <c:y val="4.0816326530612429E-2"/>
        </c:manualLayout>
      </c:layout>
    </c:title>
    <c:plotArea>
      <c:layout/>
      <c:pieChart>
        <c:varyColors val="1"/>
        <c:ser>
          <c:idx val="0"/>
          <c:order val="0"/>
          <c:tx>
            <c:strRef>
              <c:f>Sheet1!$B$1</c:f>
              <c:strCache>
                <c:ptCount val="1"/>
                <c:pt idx="0">
                  <c:v>Sales</c:v>
                </c:pt>
              </c:strCache>
            </c:strRef>
          </c:tx>
          <c:explosion val="5"/>
          <c:dLbls>
            <c:dLbl>
              <c:idx val="0"/>
              <c:layout>
                <c:manualLayout>
                  <c:x val="-0.15979647479409986"/>
                  <c:y val="7.827414430339065E-2"/>
                </c:manualLayout>
              </c:layout>
              <c:showVal val="1"/>
            </c:dLbl>
            <c:dLbl>
              <c:idx val="1"/>
              <c:layout>
                <c:manualLayout>
                  <c:x val="0.15553160919540288"/>
                  <c:y val="-0.12507606192083132"/>
                </c:manualLayout>
              </c:layout>
              <c:showVal val="1"/>
            </c:dLbl>
            <c:txPr>
              <a:bodyPr/>
              <a:lstStyle/>
              <a:p>
                <a:pPr>
                  <a:defRPr sz="2000" b="1">
                    <a:latin typeface="Times New Roman" pitchFamily="18" charset="0"/>
                    <a:cs typeface="Times New Roman" pitchFamily="18" charset="0"/>
                  </a:defRPr>
                </a:pPr>
                <a:endParaRPr lang="en-US"/>
              </a:p>
            </c:txPr>
            <c:showVal val="1"/>
            <c:showLeaderLines val="1"/>
          </c:dLbls>
          <c:cat>
            <c:strRef>
              <c:f>Sheet1!$A$2:$A$3</c:f>
              <c:strCache>
                <c:ptCount val="2"/>
                <c:pt idx="0">
                  <c:v>Can't Demonstrate</c:v>
                </c:pt>
                <c:pt idx="1">
                  <c:v>Correct Demonstration</c:v>
                </c:pt>
              </c:strCache>
            </c:strRef>
          </c:cat>
          <c:val>
            <c:numRef>
              <c:f>Sheet1!$B$2:$B$3</c:f>
              <c:numCache>
                <c:formatCode>General</c:formatCode>
                <c:ptCount val="2"/>
                <c:pt idx="0">
                  <c:v>37.1</c:v>
                </c:pt>
                <c:pt idx="1">
                  <c:v>62.9</c:v>
                </c:pt>
              </c:numCache>
            </c:numRef>
          </c:val>
        </c:ser>
        <c:firstSliceAng val="0"/>
      </c:pieChart>
    </c:plotArea>
    <c:legend>
      <c:legendPos val="r"/>
      <c:layout>
        <c:manualLayout>
          <c:xMode val="edge"/>
          <c:yMode val="edge"/>
          <c:x val="0.62595333422305433"/>
          <c:y val="0.42735979431142623"/>
          <c:w val="0.35709751323457545"/>
          <c:h val="0.37929401681932617"/>
        </c:manualLayout>
      </c:layout>
      <c:txPr>
        <a:bodyPr/>
        <a:lstStyle/>
        <a:p>
          <a:pPr>
            <a:defRPr sz="16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pPr>
            <a:r>
              <a:rPr lang="en-US" sz="1800" dirty="0" smtClean="0">
                <a:solidFill>
                  <a:srgbClr val="00B050"/>
                </a:solidFill>
                <a:latin typeface="Times New Roman" pitchFamily="18" charset="0"/>
                <a:cs typeface="Times New Roman" pitchFamily="18" charset="0"/>
              </a:rPr>
              <a:t>Information given</a:t>
            </a:r>
            <a:r>
              <a:rPr lang="en-US" sz="1800" baseline="0" dirty="0" smtClean="0">
                <a:solidFill>
                  <a:srgbClr val="00B050"/>
                </a:solidFill>
                <a:latin typeface="Times New Roman" pitchFamily="18" charset="0"/>
                <a:cs typeface="Times New Roman" pitchFamily="18" charset="0"/>
              </a:rPr>
              <a:t> to ASHAs in Training sessions for FP (in %)</a:t>
            </a:r>
            <a:endParaRPr lang="en-US" sz="1800" dirty="0">
              <a:solidFill>
                <a:srgbClr val="00B050"/>
              </a:solidFill>
              <a:latin typeface="Times New Roman" pitchFamily="18" charset="0"/>
              <a:cs typeface="Times New Roman" pitchFamily="18" charset="0"/>
            </a:endParaRPr>
          </a:p>
        </c:rich>
      </c:tx>
      <c:layout/>
    </c:title>
    <c:plotArea>
      <c:layout/>
      <c:pieChart>
        <c:varyColors val="1"/>
        <c:ser>
          <c:idx val="0"/>
          <c:order val="0"/>
          <c:tx>
            <c:strRef>
              <c:f>Sheet1!$B$1</c:f>
              <c:strCache>
                <c:ptCount val="1"/>
                <c:pt idx="0">
                  <c:v>Sales</c:v>
                </c:pt>
              </c:strCache>
            </c:strRef>
          </c:tx>
          <c:dLbls>
            <c:dLbl>
              <c:idx val="0"/>
              <c:layout>
                <c:manualLayout>
                  <c:x val="-0.14868063367079121"/>
                  <c:y val="-8.0567175196851026E-2"/>
                </c:manualLayout>
              </c:layout>
              <c:showVal val="1"/>
            </c:dLbl>
            <c:dLbl>
              <c:idx val="1"/>
              <c:layout>
                <c:manualLayout>
                  <c:x val="3.3888732658417806E-3"/>
                  <c:y val="2.6134965551181152E-2"/>
                </c:manualLayout>
              </c:layout>
              <c:showVal val="1"/>
            </c:dLbl>
            <c:dLbl>
              <c:idx val="2"/>
              <c:layout>
                <c:manualLayout>
                  <c:x val="7.0995031871016493E-3"/>
                  <c:y val="1.9742043963254591E-2"/>
                </c:manualLayout>
              </c:layout>
              <c:showVal val="1"/>
            </c:dLbl>
            <c:dLbl>
              <c:idx val="3"/>
              <c:layout>
                <c:manualLayout>
                  <c:x val="3.5319413198350205E-2"/>
                  <c:y val="6.8577755905511904E-3"/>
                </c:manualLayout>
              </c:layout>
              <c:showVal val="1"/>
            </c:dLbl>
            <c:dLbl>
              <c:idx val="4"/>
              <c:layout>
                <c:manualLayout>
                  <c:x val="3.39970003749532E-2"/>
                  <c:y val="-6.9582513123359778E-3"/>
                </c:manualLayout>
              </c:layout>
              <c:showVal val="1"/>
            </c:dLbl>
            <c:txPr>
              <a:bodyPr/>
              <a:lstStyle/>
              <a:p>
                <a:pPr>
                  <a:defRPr sz="1800" b="1">
                    <a:latin typeface="Times New Roman" pitchFamily="18" charset="0"/>
                    <a:cs typeface="Times New Roman" pitchFamily="18" charset="0"/>
                  </a:defRPr>
                </a:pPr>
                <a:endParaRPr lang="en-US"/>
              </a:p>
            </c:txPr>
            <c:showVal val="1"/>
            <c:showLeaderLines val="1"/>
          </c:dLbls>
          <c:cat>
            <c:strRef>
              <c:f>Sheet1!$A$2:$A$6</c:f>
              <c:strCache>
                <c:ptCount val="5"/>
                <c:pt idx="0">
                  <c:v>Usage &amp; Benefits</c:v>
                </c:pt>
                <c:pt idx="1">
                  <c:v>Distribution</c:v>
                </c:pt>
                <c:pt idx="2">
                  <c:v>Comunication Strategies</c:v>
                </c:pt>
                <c:pt idx="3">
                  <c:v>Proper diet &amp; IFA tablets (OCP use)</c:v>
                </c:pt>
                <c:pt idx="4">
                  <c:v>Can't say</c:v>
                </c:pt>
              </c:strCache>
            </c:strRef>
          </c:cat>
          <c:val>
            <c:numRef>
              <c:f>Sheet1!$B$2:$B$6</c:f>
              <c:numCache>
                <c:formatCode>General</c:formatCode>
                <c:ptCount val="5"/>
                <c:pt idx="0">
                  <c:v>71</c:v>
                </c:pt>
                <c:pt idx="1">
                  <c:v>9</c:v>
                </c:pt>
                <c:pt idx="2">
                  <c:v>6</c:v>
                </c:pt>
                <c:pt idx="3">
                  <c:v>3</c:v>
                </c:pt>
                <c:pt idx="4">
                  <c:v>11</c:v>
                </c:pt>
              </c:numCache>
            </c:numRef>
          </c:val>
        </c:ser>
        <c:firstSliceAng val="0"/>
      </c:pieChart>
    </c:plotArea>
    <c:legend>
      <c:legendPos val="r"/>
      <c:layout>
        <c:manualLayout>
          <c:xMode val="edge"/>
          <c:yMode val="edge"/>
          <c:x val="0.63988095238095399"/>
          <c:y val="0.18687356463254587"/>
          <c:w val="0.34226190476190477"/>
          <c:h val="0.78198203740157646"/>
        </c:manualLayout>
      </c:layout>
      <c:txPr>
        <a:bodyPr/>
        <a:lstStyle/>
        <a:p>
          <a:pPr>
            <a:defRPr sz="14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solidFill>
                <a:latin typeface="+mn-lt"/>
                <a:ea typeface="+mn-ea"/>
                <a:cs typeface="+mn-cs"/>
              </a:defRPr>
            </a:pPr>
            <a:r>
              <a:rPr lang="en-US" sz="1800" b="1" i="0" baseline="0" dirty="0" smtClean="0">
                <a:solidFill>
                  <a:srgbClr val="00B050"/>
                </a:solidFill>
                <a:latin typeface="Times New Roman" pitchFamily="18" charset="0"/>
                <a:cs typeface="Times New Roman" pitchFamily="18" charset="0"/>
              </a:rPr>
              <a:t>Rating of Training sessions given by ASHAs in </a:t>
            </a:r>
            <a:r>
              <a:rPr lang="en-US" sz="1800" b="1" i="0" baseline="0" dirty="0" err="1" smtClean="0">
                <a:solidFill>
                  <a:srgbClr val="00B050"/>
                </a:solidFill>
                <a:latin typeface="Times New Roman" pitchFamily="18" charset="0"/>
                <a:cs typeface="Times New Roman" pitchFamily="18" charset="0"/>
              </a:rPr>
              <a:t>Saharsa</a:t>
            </a:r>
            <a:endParaRPr lang="en-US" sz="1800" b="1" i="0" baseline="0" dirty="0" smtClean="0">
              <a:solidFill>
                <a:srgbClr val="00B050"/>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solidFill>
                <a:latin typeface="+mn-lt"/>
                <a:ea typeface="+mn-ea"/>
                <a:cs typeface="+mn-cs"/>
              </a:defRPr>
            </a:pPr>
            <a:endParaRPr lang="en-US" sz="2400" dirty="0"/>
          </a:p>
        </c:rich>
      </c:tx>
      <c:layout/>
    </c:title>
    <c:view3D>
      <c:rAngAx val="1"/>
    </c:view3D>
    <c:floor>
      <c:spPr>
        <a:noFill/>
        <a:ln w="9525">
          <a:noFill/>
        </a:ln>
      </c:spPr>
    </c:floor>
    <c:sideWall>
      <c:spPr>
        <a:noFill/>
      </c:spPr>
    </c:sideWall>
    <c:backWall>
      <c:spPr>
        <a:noFill/>
        <a:ln w="25400">
          <a:noFill/>
        </a:ln>
      </c:spPr>
    </c:backWall>
    <c:plotArea>
      <c:layout>
        <c:manualLayout>
          <c:layoutTarget val="inner"/>
          <c:xMode val="edge"/>
          <c:yMode val="edge"/>
          <c:x val="0.19885110952040091"/>
          <c:y val="0.22017322834645667"/>
          <c:w val="0.78349892627058193"/>
          <c:h val="0.66197617605491665"/>
        </c:manualLayout>
      </c:layout>
      <c:bar3DChart>
        <c:barDir val="col"/>
        <c:grouping val="clustered"/>
        <c:ser>
          <c:idx val="0"/>
          <c:order val="0"/>
          <c:tx>
            <c:strRef>
              <c:f>Sheet1!$B$1</c:f>
              <c:strCache>
                <c:ptCount val="1"/>
                <c:pt idx="0">
                  <c:v>Satisfactory</c:v>
                </c:pt>
              </c:strCache>
            </c:strRef>
          </c:tx>
          <c:dLbls>
            <c:dLbl>
              <c:idx val="0"/>
              <c:layout>
                <c:manualLayout>
                  <c:x val="0"/>
                  <c:y val="-3.5897435897435895E-2"/>
                </c:manualLayout>
              </c:layout>
              <c:spPr/>
              <c:txPr>
                <a:bodyPr/>
                <a:lstStyle/>
                <a:p>
                  <a:pPr>
                    <a:defRPr b="1">
                      <a:latin typeface="Times New Roman" pitchFamily="18" charset="0"/>
                      <a:cs typeface="Times New Roman" pitchFamily="18" charset="0"/>
                    </a:defRPr>
                  </a:pPr>
                  <a:endParaRPr lang="en-US"/>
                </a:p>
              </c:txPr>
              <c:showVal val="1"/>
            </c:dLbl>
            <c:showVal val="1"/>
          </c:dLbls>
          <c:cat>
            <c:numRef>
              <c:f>Sheet1!$A$2</c:f>
              <c:numCache>
                <c:formatCode>General</c:formatCode>
                <c:ptCount val="1"/>
              </c:numCache>
            </c:numRef>
          </c:cat>
          <c:val>
            <c:numRef>
              <c:f>Sheet1!$B$2</c:f>
              <c:numCache>
                <c:formatCode>General</c:formatCode>
                <c:ptCount val="1"/>
                <c:pt idx="0">
                  <c:v>14</c:v>
                </c:pt>
              </c:numCache>
            </c:numRef>
          </c:val>
        </c:ser>
        <c:ser>
          <c:idx val="1"/>
          <c:order val="1"/>
          <c:tx>
            <c:strRef>
              <c:f>Sheet1!$C$1</c:f>
              <c:strCache>
                <c:ptCount val="1"/>
                <c:pt idx="0">
                  <c:v>Good</c:v>
                </c:pt>
              </c:strCache>
            </c:strRef>
          </c:tx>
          <c:dLbls>
            <c:dLbl>
              <c:idx val="0"/>
              <c:layout>
                <c:manualLayout>
                  <c:x val="1.8181818181818236E-2"/>
                  <c:y val="-3.3333535231173071E-2"/>
                </c:manualLayout>
              </c:layout>
              <c:showVal val="1"/>
            </c:dLbl>
            <c:txPr>
              <a:bodyPr/>
              <a:lstStyle/>
              <a:p>
                <a:pPr>
                  <a:defRPr b="1">
                    <a:latin typeface="Times New Roman" pitchFamily="18" charset="0"/>
                    <a:cs typeface="Times New Roman" pitchFamily="18" charset="0"/>
                  </a:defRPr>
                </a:pPr>
                <a:endParaRPr lang="en-US"/>
              </a:p>
            </c:txPr>
            <c:showVal val="1"/>
          </c:dLbls>
          <c:cat>
            <c:numRef>
              <c:f>Sheet1!$A$2</c:f>
              <c:numCache>
                <c:formatCode>General</c:formatCode>
                <c:ptCount val="1"/>
              </c:numCache>
            </c:numRef>
          </c:cat>
          <c:val>
            <c:numRef>
              <c:f>Sheet1!$C$2</c:f>
              <c:numCache>
                <c:formatCode>General</c:formatCode>
                <c:ptCount val="1"/>
                <c:pt idx="0">
                  <c:v>40</c:v>
                </c:pt>
              </c:numCache>
            </c:numRef>
          </c:val>
        </c:ser>
        <c:ser>
          <c:idx val="2"/>
          <c:order val="2"/>
          <c:tx>
            <c:strRef>
              <c:f>Sheet1!$D$1</c:f>
              <c:strCache>
                <c:ptCount val="1"/>
                <c:pt idx="0">
                  <c:v>Excellent</c:v>
                </c:pt>
              </c:strCache>
            </c:strRef>
          </c:tx>
          <c:dLbls>
            <c:dLbl>
              <c:idx val="0"/>
              <c:layout>
                <c:manualLayout>
                  <c:x val="4.2424242424242427E-2"/>
                  <c:y val="-4.1025641025641033E-2"/>
                </c:manualLayout>
              </c:layout>
              <c:showVal val="1"/>
            </c:dLbl>
            <c:txPr>
              <a:bodyPr/>
              <a:lstStyle/>
              <a:p>
                <a:pPr>
                  <a:defRPr b="1">
                    <a:latin typeface="Times New Roman" pitchFamily="18" charset="0"/>
                    <a:cs typeface="Times New Roman" pitchFamily="18" charset="0"/>
                  </a:defRPr>
                </a:pPr>
                <a:endParaRPr lang="en-US"/>
              </a:p>
            </c:txPr>
            <c:showVal val="1"/>
          </c:dLbls>
          <c:cat>
            <c:numRef>
              <c:f>Sheet1!$A$2</c:f>
              <c:numCache>
                <c:formatCode>General</c:formatCode>
                <c:ptCount val="1"/>
              </c:numCache>
            </c:numRef>
          </c:cat>
          <c:val>
            <c:numRef>
              <c:f>Sheet1!$D$2</c:f>
              <c:numCache>
                <c:formatCode>General</c:formatCode>
                <c:ptCount val="1"/>
                <c:pt idx="0">
                  <c:v>20</c:v>
                </c:pt>
              </c:numCache>
            </c:numRef>
          </c:val>
        </c:ser>
        <c:gapWidth val="111"/>
        <c:gapDepth val="254"/>
        <c:shape val="cylinder"/>
        <c:axId val="109213184"/>
        <c:axId val="109215104"/>
        <c:axId val="0"/>
      </c:bar3DChart>
      <c:catAx>
        <c:axId val="109213184"/>
        <c:scaling>
          <c:orientation val="minMax"/>
        </c:scaling>
        <c:axPos val="b"/>
        <c:title>
          <c:tx>
            <c:rich>
              <a:bodyPr/>
              <a:lstStyle/>
              <a:p>
                <a:pPr>
                  <a:defRPr b="1"/>
                </a:pPr>
                <a:r>
                  <a:rPr lang="en-US" sz="1600" b="1" dirty="0" smtClean="0">
                    <a:latin typeface="Times New Roman" pitchFamily="18" charset="0"/>
                    <a:cs typeface="Times New Roman" pitchFamily="18" charset="0"/>
                  </a:rPr>
                  <a:t>Rating by ASHAs</a:t>
                </a:r>
                <a:endParaRPr lang="en-US" sz="1600" b="1" dirty="0">
                  <a:latin typeface="Times New Roman" pitchFamily="18" charset="0"/>
                  <a:cs typeface="Times New Roman" pitchFamily="18" charset="0"/>
                </a:endParaRPr>
              </a:p>
            </c:rich>
          </c:tx>
          <c:layout/>
        </c:title>
        <c:numFmt formatCode="General" sourceLinked="1"/>
        <c:tickLblPos val="nextTo"/>
        <c:crossAx val="109215104"/>
        <c:crosses val="autoZero"/>
        <c:auto val="1"/>
        <c:lblAlgn val="ctr"/>
        <c:lblOffset val="100"/>
      </c:catAx>
      <c:valAx>
        <c:axId val="109215104"/>
        <c:scaling>
          <c:orientation val="minMax"/>
          <c:max val="60"/>
        </c:scaling>
        <c:axPos val="l"/>
        <c:title>
          <c:tx>
            <c:rich>
              <a:bodyPr rot="-5400000" vert="horz"/>
              <a:lstStyle/>
              <a:p>
                <a:pPr>
                  <a:defRPr/>
                </a:pPr>
                <a:r>
                  <a:rPr lang="en-US" sz="1600" b="1" dirty="0" smtClean="0">
                    <a:latin typeface="Times New Roman" pitchFamily="18" charset="0"/>
                    <a:cs typeface="Times New Roman" pitchFamily="18" charset="0"/>
                  </a:rPr>
                  <a:t>% of ASHAs</a:t>
                </a:r>
                <a:endParaRPr lang="en-US" sz="1600" b="1" dirty="0">
                  <a:latin typeface="Times New Roman" pitchFamily="18" charset="0"/>
                  <a:cs typeface="Times New Roman" pitchFamily="18" charset="0"/>
                </a:endParaRPr>
              </a:p>
            </c:rich>
          </c:tx>
          <c:layout/>
        </c:title>
        <c:numFmt formatCode="General" sourceLinked="1"/>
        <c:tickLblPos val="nextTo"/>
        <c:crossAx val="109213184"/>
        <c:crosses val="autoZero"/>
        <c:crossBetween val="between"/>
      </c:valAx>
      <c:spPr>
        <a:ln w="25400">
          <a:noFill/>
        </a:ln>
      </c:spPr>
    </c:plotArea>
    <c:legend>
      <c:legendPos val="r"/>
      <c:layout>
        <c:manualLayout>
          <c:xMode val="edge"/>
          <c:yMode val="edge"/>
          <c:x val="0.72443163922691478"/>
          <c:y val="0.17018433272763991"/>
          <c:w val="0.25738654259126731"/>
          <c:h val="0.19809287300625883"/>
        </c:manualLayout>
      </c:layout>
      <c:txPr>
        <a:bodyPr/>
        <a:lstStyle/>
        <a:p>
          <a:pPr>
            <a:defRPr sz="14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solidFill>
                  <a:srgbClr val="00B050"/>
                </a:solidFill>
              </a:defRPr>
            </a:pPr>
            <a:r>
              <a:rPr lang="en-US" sz="1800" dirty="0" smtClean="0">
                <a:solidFill>
                  <a:srgbClr val="00B050"/>
                </a:solidFill>
                <a:latin typeface="Times New Roman" pitchFamily="18" charset="0"/>
                <a:cs typeface="Times New Roman" pitchFamily="18" charset="0"/>
              </a:rPr>
              <a:t>Correlation between education and users of FP</a:t>
            </a:r>
            <a:r>
              <a:rPr lang="en-US" sz="1800" baseline="0" dirty="0" smtClean="0">
                <a:solidFill>
                  <a:srgbClr val="00B050"/>
                </a:solidFill>
                <a:latin typeface="Times New Roman" pitchFamily="18" charset="0"/>
                <a:cs typeface="Times New Roman" pitchFamily="18" charset="0"/>
              </a:rPr>
              <a:t> methods (</a:t>
            </a:r>
            <a:r>
              <a:rPr lang="en-US" sz="1800" baseline="0" dirty="0" err="1" smtClean="0">
                <a:solidFill>
                  <a:srgbClr val="00B050"/>
                </a:solidFill>
                <a:latin typeface="Times New Roman" pitchFamily="18" charset="0"/>
                <a:cs typeface="Times New Roman" pitchFamily="18" charset="0"/>
              </a:rPr>
              <a:t>beneficiaris</a:t>
            </a:r>
            <a:r>
              <a:rPr lang="en-US" sz="1800" baseline="0" dirty="0" smtClean="0">
                <a:solidFill>
                  <a:srgbClr val="00B050"/>
                </a:solidFill>
                <a:latin typeface="Times New Roman" pitchFamily="18" charset="0"/>
                <a:cs typeface="Times New Roman" pitchFamily="18" charset="0"/>
              </a:rPr>
              <a:t>) in </a:t>
            </a:r>
            <a:r>
              <a:rPr lang="en-US" sz="1800" baseline="0" dirty="0" err="1" smtClean="0">
                <a:solidFill>
                  <a:srgbClr val="00B050"/>
                </a:solidFill>
                <a:latin typeface="Times New Roman" pitchFamily="18" charset="0"/>
                <a:cs typeface="Times New Roman" pitchFamily="18" charset="0"/>
              </a:rPr>
              <a:t>Saharsa</a:t>
            </a:r>
            <a:r>
              <a:rPr lang="en-US" sz="1800" baseline="0" dirty="0" smtClean="0">
                <a:solidFill>
                  <a:srgbClr val="00B050"/>
                </a:solidFill>
                <a:latin typeface="Times New Roman" pitchFamily="18" charset="0"/>
                <a:cs typeface="Times New Roman" pitchFamily="18" charset="0"/>
              </a:rPr>
              <a:t> (in %)</a:t>
            </a:r>
            <a:endParaRPr lang="en-US" sz="1800" dirty="0">
              <a:solidFill>
                <a:srgbClr val="00B050"/>
              </a:solidFill>
              <a:latin typeface="Times New Roman" pitchFamily="18" charset="0"/>
              <a:cs typeface="Times New Roman" pitchFamily="18" charset="0"/>
            </a:endParaRPr>
          </a:p>
        </c:rich>
      </c:tx>
      <c:layout/>
    </c:title>
    <c:view3D>
      <c:rAngAx val="1"/>
    </c:view3D>
    <c:plotArea>
      <c:layout>
        <c:manualLayout>
          <c:layoutTarget val="inner"/>
          <c:xMode val="edge"/>
          <c:yMode val="edge"/>
          <c:x val="0.32983512166587448"/>
          <c:y val="0.25631914681550877"/>
          <c:w val="0.61514337801371044"/>
          <c:h val="0.60294395162630143"/>
        </c:manualLayout>
      </c:layout>
      <c:bar3DChart>
        <c:barDir val="bar"/>
        <c:grouping val="clustered"/>
        <c:ser>
          <c:idx val="0"/>
          <c:order val="0"/>
          <c:tx>
            <c:strRef>
              <c:f>Sheet1!$B$1</c:f>
              <c:strCache>
                <c:ptCount val="1"/>
                <c:pt idx="0">
                  <c:v>EVER USERS</c:v>
                </c:pt>
              </c:strCache>
            </c:strRef>
          </c:tx>
          <c:cat>
            <c:strRef>
              <c:f>Sheet1!$A$2:$A$7</c:f>
              <c:strCache>
                <c:ptCount val="6"/>
                <c:pt idx="0">
                  <c:v>Illiterate</c:v>
                </c:pt>
                <c:pt idx="1">
                  <c:v>Literate but no schooling</c:v>
                </c:pt>
                <c:pt idx="2">
                  <c:v>Up to class 5</c:v>
                </c:pt>
                <c:pt idx="3">
                  <c:v>Up to class 8</c:v>
                </c:pt>
                <c:pt idx="4">
                  <c:v>Up to class 10</c:v>
                </c:pt>
                <c:pt idx="5">
                  <c:v>Higher than class 10</c:v>
                </c:pt>
              </c:strCache>
            </c:strRef>
          </c:cat>
          <c:val>
            <c:numRef>
              <c:f>Sheet1!$B$2:$B$7</c:f>
              <c:numCache>
                <c:formatCode>General</c:formatCode>
                <c:ptCount val="6"/>
                <c:pt idx="0">
                  <c:v>46.2</c:v>
                </c:pt>
                <c:pt idx="1">
                  <c:v>50</c:v>
                </c:pt>
                <c:pt idx="2">
                  <c:v>86.6</c:v>
                </c:pt>
                <c:pt idx="3">
                  <c:v>100</c:v>
                </c:pt>
                <c:pt idx="4">
                  <c:v>91.7</c:v>
                </c:pt>
                <c:pt idx="5">
                  <c:v>87.5</c:v>
                </c:pt>
              </c:numCache>
            </c:numRef>
          </c:val>
        </c:ser>
        <c:ser>
          <c:idx val="1"/>
          <c:order val="1"/>
          <c:tx>
            <c:strRef>
              <c:f>Sheet1!$C$1</c:f>
              <c:strCache>
                <c:ptCount val="1"/>
                <c:pt idx="0">
                  <c:v>CURRENT USERS</c:v>
                </c:pt>
              </c:strCache>
            </c:strRef>
          </c:tx>
          <c:cat>
            <c:strRef>
              <c:f>Sheet1!$A$2:$A$7</c:f>
              <c:strCache>
                <c:ptCount val="6"/>
                <c:pt idx="0">
                  <c:v>Illiterate</c:v>
                </c:pt>
                <c:pt idx="1">
                  <c:v>Literate but no schooling</c:v>
                </c:pt>
                <c:pt idx="2">
                  <c:v>Up to class 5</c:v>
                </c:pt>
                <c:pt idx="3">
                  <c:v>Up to class 8</c:v>
                </c:pt>
                <c:pt idx="4">
                  <c:v>Up to class 10</c:v>
                </c:pt>
                <c:pt idx="5">
                  <c:v>Higher than class 10</c:v>
                </c:pt>
              </c:strCache>
            </c:strRef>
          </c:cat>
          <c:val>
            <c:numRef>
              <c:f>Sheet1!$C$2:$C$7</c:f>
              <c:numCache>
                <c:formatCode>General</c:formatCode>
                <c:ptCount val="6"/>
                <c:pt idx="0">
                  <c:v>43.4</c:v>
                </c:pt>
                <c:pt idx="1">
                  <c:v>0</c:v>
                </c:pt>
                <c:pt idx="2">
                  <c:v>76.7</c:v>
                </c:pt>
                <c:pt idx="3">
                  <c:v>100</c:v>
                </c:pt>
                <c:pt idx="4">
                  <c:v>83.3</c:v>
                </c:pt>
                <c:pt idx="5">
                  <c:v>75</c:v>
                </c:pt>
              </c:numCache>
            </c:numRef>
          </c:val>
        </c:ser>
        <c:ser>
          <c:idx val="2"/>
          <c:order val="2"/>
          <c:tx>
            <c:strRef>
              <c:f>Sheet1!$D$1</c:f>
              <c:strCache>
                <c:ptCount val="1"/>
                <c:pt idx="0">
                  <c:v>Column1</c:v>
                </c:pt>
              </c:strCache>
            </c:strRef>
          </c:tx>
          <c:cat>
            <c:strRef>
              <c:f>Sheet1!$A$2:$A$7</c:f>
              <c:strCache>
                <c:ptCount val="6"/>
                <c:pt idx="0">
                  <c:v>Illiterate</c:v>
                </c:pt>
                <c:pt idx="1">
                  <c:v>Literate but no schooling</c:v>
                </c:pt>
                <c:pt idx="2">
                  <c:v>Up to class 5</c:v>
                </c:pt>
                <c:pt idx="3">
                  <c:v>Up to class 8</c:v>
                </c:pt>
                <c:pt idx="4">
                  <c:v>Up to class 10</c:v>
                </c:pt>
                <c:pt idx="5">
                  <c:v>Higher than class 10</c:v>
                </c:pt>
              </c:strCache>
            </c:strRef>
          </c:cat>
          <c:val>
            <c:numRef>
              <c:f>Sheet1!$D$2:$D$7</c:f>
              <c:numCache>
                <c:formatCode>General</c:formatCode>
                <c:ptCount val="6"/>
              </c:numCache>
            </c:numRef>
          </c:val>
        </c:ser>
        <c:shape val="cylinder"/>
        <c:axId val="116913664"/>
        <c:axId val="117315072"/>
        <c:axId val="0"/>
      </c:bar3DChart>
      <c:catAx>
        <c:axId val="116913664"/>
        <c:scaling>
          <c:orientation val="minMax"/>
        </c:scaling>
        <c:axPos val="l"/>
        <c:title>
          <c:tx>
            <c:rich>
              <a:bodyPr rot="0" vert="horz"/>
              <a:lstStyle/>
              <a:p>
                <a:pPr>
                  <a:defRPr sz="1400">
                    <a:latin typeface="Times New Roman" pitchFamily="18" charset="0"/>
                    <a:cs typeface="Times New Roman" pitchFamily="18" charset="0"/>
                  </a:defRPr>
                </a:pPr>
                <a:r>
                  <a:rPr lang="en-US" sz="1400" dirty="0" smtClean="0">
                    <a:latin typeface="Times New Roman" pitchFamily="18" charset="0"/>
                    <a:cs typeface="Times New Roman" pitchFamily="18" charset="0"/>
                  </a:rPr>
                  <a:t>Education</a:t>
                </a:r>
                <a:r>
                  <a:rPr lang="en-US" sz="1400" baseline="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status</a:t>
                </a:r>
                <a:endParaRPr lang="en-US" sz="1400" dirty="0">
                  <a:latin typeface="Times New Roman" pitchFamily="18" charset="0"/>
                  <a:cs typeface="Times New Roman" pitchFamily="18" charset="0"/>
                </a:endParaRPr>
              </a:p>
            </c:rich>
          </c:tx>
          <c:layout>
            <c:manualLayout>
              <c:xMode val="edge"/>
              <c:yMode val="edge"/>
              <c:x val="6.7140696082940404E-2"/>
              <c:y val="0.83288545662561686"/>
            </c:manualLayout>
          </c:layout>
        </c:title>
        <c:tickLblPos val="nextTo"/>
        <c:txPr>
          <a:bodyPr/>
          <a:lstStyle/>
          <a:p>
            <a:pPr>
              <a:defRPr sz="1400">
                <a:latin typeface="Times New Roman" pitchFamily="18" charset="0"/>
                <a:cs typeface="Times New Roman" pitchFamily="18" charset="0"/>
              </a:defRPr>
            </a:pPr>
            <a:endParaRPr lang="en-US"/>
          </a:p>
        </c:txPr>
        <c:crossAx val="117315072"/>
        <c:crosses val="autoZero"/>
        <c:auto val="1"/>
        <c:lblAlgn val="ctr"/>
        <c:lblOffset val="100"/>
      </c:catAx>
      <c:valAx>
        <c:axId val="117315072"/>
        <c:scaling>
          <c:orientation val="minMax"/>
        </c:scaling>
        <c:axPos val="b"/>
        <c:title>
          <c:tx>
            <c:rich>
              <a:bodyPr/>
              <a:lstStyle/>
              <a:p>
                <a:pPr>
                  <a:defRPr/>
                </a:pPr>
                <a:r>
                  <a:rPr lang="en-US" dirty="0" smtClean="0"/>
                  <a:t>% of users</a:t>
                </a:r>
                <a:r>
                  <a:rPr lang="en-US" baseline="0" dirty="0" smtClean="0"/>
                  <a:t> of family planning methods</a:t>
                </a:r>
                <a:endParaRPr lang="en-US" dirty="0"/>
              </a:p>
            </c:rich>
          </c:tx>
          <c:layout>
            <c:manualLayout>
              <c:xMode val="edge"/>
              <c:yMode val="edge"/>
              <c:x val="0.32171710063335685"/>
              <c:y val="0.90544871794871795"/>
            </c:manualLayout>
          </c:layout>
        </c:title>
        <c:numFmt formatCode="General" sourceLinked="1"/>
        <c:tickLblPos val="nextTo"/>
        <c:crossAx val="116913664"/>
        <c:crosses val="autoZero"/>
        <c:crossBetween val="between"/>
        <c:majorUnit val="20"/>
      </c:valAx>
    </c:plotArea>
    <c:legend>
      <c:legendPos val="r"/>
      <c:legendEntry>
        <c:idx val="0"/>
        <c:delete val="1"/>
      </c:legendEntry>
      <c:layout>
        <c:manualLayout>
          <c:xMode val="edge"/>
          <c:yMode val="edge"/>
          <c:x val="4.9480736090254732E-2"/>
          <c:y val="0.17772467523837987"/>
          <c:w val="0.90973263810004068"/>
          <c:h val="7.4930230240207563E-2"/>
        </c:manualLayout>
      </c:layout>
      <c:txPr>
        <a:bodyPr/>
        <a:lstStyle/>
        <a:p>
          <a:pPr>
            <a:defRPr sz="14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1"/>
  <c:chart>
    <c:title>
      <c:tx>
        <c:rich>
          <a:bodyPr/>
          <a:lstStyle/>
          <a:p>
            <a:pPr>
              <a:defRPr sz="1800">
                <a:solidFill>
                  <a:srgbClr val="00B050"/>
                </a:solidFill>
              </a:defRPr>
            </a:pPr>
            <a:r>
              <a:rPr lang="en-US" sz="1800" baseline="0" dirty="0" smtClean="0">
                <a:solidFill>
                  <a:srgbClr val="00B050"/>
                </a:solidFill>
                <a:latin typeface="Times New Roman" pitchFamily="18" charset="0"/>
                <a:cs typeface="Times New Roman" pitchFamily="18" charset="0"/>
              </a:rPr>
              <a:t>Consistency among current users of OCPs and Condoms (beneficiaries) in </a:t>
            </a:r>
            <a:r>
              <a:rPr lang="en-US" sz="1800" baseline="0" dirty="0" err="1" smtClean="0">
                <a:solidFill>
                  <a:srgbClr val="00B050"/>
                </a:solidFill>
                <a:latin typeface="Times New Roman" pitchFamily="18" charset="0"/>
                <a:cs typeface="Times New Roman" pitchFamily="18" charset="0"/>
              </a:rPr>
              <a:t>Saharsa</a:t>
            </a:r>
            <a:r>
              <a:rPr lang="en-US" sz="1800" baseline="0" dirty="0" smtClean="0">
                <a:solidFill>
                  <a:srgbClr val="00B050"/>
                </a:solidFill>
                <a:latin typeface="Times New Roman" pitchFamily="18" charset="0"/>
                <a:cs typeface="Times New Roman" pitchFamily="18" charset="0"/>
              </a:rPr>
              <a:t> (in %)</a:t>
            </a:r>
            <a:endParaRPr lang="en-US" sz="1800" dirty="0">
              <a:solidFill>
                <a:srgbClr val="00B050"/>
              </a:solidFill>
              <a:latin typeface="Times New Roman" pitchFamily="18" charset="0"/>
              <a:cs typeface="Times New Roman" pitchFamily="18" charset="0"/>
            </a:endParaRPr>
          </a:p>
        </c:rich>
      </c:tx>
      <c:layout/>
    </c:title>
    <c:view3D>
      <c:rAngAx val="1"/>
    </c:view3D>
    <c:plotArea>
      <c:layout>
        <c:manualLayout>
          <c:layoutTarget val="inner"/>
          <c:xMode val="edge"/>
          <c:yMode val="edge"/>
          <c:x val="0.32983512166587464"/>
          <c:y val="0.25631914681550877"/>
          <c:w val="0.61514337801371066"/>
          <c:h val="0.60294395162630166"/>
        </c:manualLayout>
      </c:layout>
      <c:bar3DChart>
        <c:barDir val="bar"/>
        <c:grouping val="clustered"/>
        <c:ser>
          <c:idx val="0"/>
          <c:order val="0"/>
          <c:tx>
            <c:strRef>
              <c:f>Sheet1!$B$1</c:f>
              <c:strCache>
                <c:ptCount val="1"/>
                <c:pt idx="0">
                  <c:v>OCPs</c:v>
                </c:pt>
              </c:strCache>
            </c:strRef>
          </c:tx>
          <c:cat>
            <c:strRef>
              <c:f>Sheet1!$A$2:$A$4</c:f>
              <c:strCache>
                <c:ptCount val="3"/>
                <c:pt idx="0">
                  <c:v>Current User</c:v>
                </c:pt>
                <c:pt idx="1">
                  <c:v>Consistent user among current user</c:v>
                </c:pt>
                <c:pt idx="2">
                  <c:v>Intention to use consistently in future</c:v>
                </c:pt>
              </c:strCache>
            </c:strRef>
          </c:cat>
          <c:val>
            <c:numRef>
              <c:f>Sheet1!$B$2:$B$4</c:f>
              <c:numCache>
                <c:formatCode>General</c:formatCode>
                <c:ptCount val="3"/>
                <c:pt idx="0">
                  <c:v>17.100000000000001</c:v>
                </c:pt>
                <c:pt idx="1">
                  <c:v>15.4</c:v>
                </c:pt>
                <c:pt idx="2">
                  <c:v>12</c:v>
                </c:pt>
              </c:numCache>
            </c:numRef>
          </c:val>
        </c:ser>
        <c:ser>
          <c:idx val="1"/>
          <c:order val="1"/>
          <c:tx>
            <c:strRef>
              <c:f>Sheet1!$C$1</c:f>
              <c:strCache>
                <c:ptCount val="1"/>
                <c:pt idx="0">
                  <c:v>CONDOMS</c:v>
                </c:pt>
              </c:strCache>
            </c:strRef>
          </c:tx>
          <c:cat>
            <c:strRef>
              <c:f>Sheet1!$A$2:$A$4</c:f>
              <c:strCache>
                <c:ptCount val="3"/>
                <c:pt idx="0">
                  <c:v>Current User</c:v>
                </c:pt>
                <c:pt idx="1">
                  <c:v>Consistent user among current user</c:v>
                </c:pt>
                <c:pt idx="2">
                  <c:v>Intention to use consistently in future</c:v>
                </c:pt>
              </c:strCache>
            </c:strRef>
          </c:cat>
          <c:val>
            <c:numRef>
              <c:f>Sheet1!$C$2:$C$4</c:f>
              <c:numCache>
                <c:formatCode>General</c:formatCode>
                <c:ptCount val="3"/>
                <c:pt idx="0">
                  <c:v>24.6</c:v>
                </c:pt>
                <c:pt idx="1">
                  <c:v>14.3</c:v>
                </c:pt>
                <c:pt idx="2">
                  <c:v>13.1</c:v>
                </c:pt>
              </c:numCache>
            </c:numRef>
          </c:val>
        </c:ser>
        <c:ser>
          <c:idx val="2"/>
          <c:order val="2"/>
          <c:tx>
            <c:strRef>
              <c:f>Sheet1!$D$1</c:f>
              <c:strCache>
                <c:ptCount val="1"/>
                <c:pt idx="0">
                  <c:v>Column1</c:v>
                </c:pt>
              </c:strCache>
            </c:strRef>
          </c:tx>
          <c:cat>
            <c:strRef>
              <c:f>Sheet1!$A$2:$A$4</c:f>
              <c:strCache>
                <c:ptCount val="3"/>
                <c:pt idx="0">
                  <c:v>Current User</c:v>
                </c:pt>
                <c:pt idx="1">
                  <c:v>Consistent user among current user</c:v>
                </c:pt>
                <c:pt idx="2">
                  <c:v>Intention to use consistently in future</c:v>
                </c:pt>
              </c:strCache>
            </c:strRef>
          </c:cat>
          <c:val>
            <c:numRef>
              <c:f>Sheet1!$D$2:$D$4</c:f>
              <c:numCache>
                <c:formatCode>General</c:formatCode>
                <c:ptCount val="3"/>
              </c:numCache>
            </c:numRef>
          </c:val>
        </c:ser>
        <c:shape val="cylinder"/>
        <c:axId val="119155712"/>
        <c:axId val="117502720"/>
        <c:axId val="0"/>
      </c:bar3DChart>
      <c:catAx>
        <c:axId val="119155712"/>
        <c:scaling>
          <c:orientation val="minMax"/>
        </c:scaling>
        <c:axPos val="l"/>
        <c:title>
          <c:tx>
            <c:rich>
              <a:bodyPr rot="0" vert="horz"/>
              <a:lstStyle/>
              <a:p>
                <a:pPr>
                  <a:defRPr sz="1400">
                    <a:latin typeface="Times New Roman" pitchFamily="18" charset="0"/>
                    <a:cs typeface="Times New Roman" pitchFamily="18" charset="0"/>
                  </a:defRPr>
                </a:pPr>
                <a:r>
                  <a:rPr lang="en-US" sz="1400" dirty="0" smtClean="0">
                    <a:latin typeface="Times New Roman" pitchFamily="18" charset="0"/>
                    <a:cs typeface="Times New Roman" pitchFamily="18" charset="0"/>
                  </a:rPr>
                  <a:t>Current</a:t>
                </a:r>
                <a:r>
                  <a:rPr lang="en-US" sz="1400" baseline="0" dirty="0" smtClean="0">
                    <a:latin typeface="Times New Roman" pitchFamily="18" charset="0"/>
                    <a:cs typeface="Times New Roman" pitchFamily="18" charset="0"/>
                  </a:rPr>
                  <a:t> User</a:t>
                </a:r>
                <a:endParaRPr lang="en-US" sz="1400" dirty="0">
                  <a:latin typeface="Times New Roman" pitchFamily="18" charset="0"/>
                  <a:cs typeface="Times New Roman" pitchFamily="18" charset="0"/>
                </a:endParaRPr>
              </a:p>
            </c:rich>
          </c:tx>
          <c:layout>
            <c:manualLayout>
              <c:xMode val="edge"/>
              <c:yMode val="edge"/>
              <c:x val="7.0171080887616324E-2"/>
              <c:y val="0.7991302036612512"/>
            </c:manualLayout>
          </c:layout>
        </c:title>
        <c:tickLblPos val="nextTo"/>
        <c:txPr>
          <a:bodyPr/>
          <a:lstStyle/>
          <a:p>
            <a:pPr>
              <a:defRPr sz="1400">
                <a:latin typeface="Times New Roman" pitchFamily="18" charset="0"/>
                <a:cs typeface="Times New Roman" pitchFamily="18" charset="0"/>
              </a:defRPr>
            </a:pPr>
            <a:endParaRPr lang="en-US"/>
          </a:p>
        </c:txPr>
        <c:crossAx val="117502720"/>
        <c:crosses val="autoZero"/>
        <c:auto val="1"/>
        <c:lblAlgn val="ctr"/>
        <c:lblOffset val="100"/>
      </c:catAx>
      <c:valAx>
        <c:axId val="117502720"/>
        <c:scaling>
          <c:orientation val="minMax"/>
          <c:max val="40"/>
        </c:scaling>
        <c:axPos val="b"/>
        <c:title>
          <c:tx>
            <c:rich>
              <a:bodyPr/>
              <a:lstStyle/>
              <a:p>
                <a:pPr>
                  <a:defRPr/>
                </a:pPr>
                <a:r>
                  <a:rPr lang="en-US" dirty="0" smtClean="0"/>
                  <a:t>% of users</a:t>
                </a:r>
                <a:r>
                  <a:rPr lang="en-US" baseline="0" dirty="0" smtClean="0"/>
                  <a:t> of OCPs &amp; Condoms</a:t>
                </a:r>
                <a:endParaRPr lang="en-US" dirty="0"/>
              </a:p>
            </c:rich>
          </c:tx>
          <c:layout>
            <c:manualLayout>
              <c:xMode val="edge"/>
              <c:yMode val="edge"/>
              <c:x val="0.32171710063335685"/>
              <c:y val="0.90544871794871795"/>
            </c:manualLayout>
          </c:layout>
        </c:title>
        <c:numFmt formatCode="General" sourceLinked="1"/>
        <c:tickLblPos val="nextTo"/>
        <c:crossAx val="119155712"/>
        <c:crosses val="autoZero"/>
        <c:crossBetween val="between"/>
        <c:majorUnit val="20"/>
      </c:valAx>
    </c:plotArea>
    <c:legend>
      <c:legendPos val="r"/>
      <c:legendEntry>
        <c:idx val="0"/>
        <c:delete val="1"/>
      </c:legendEntry>
      <c:layout>
        <c:manualLayout>
          <c:xMode val="edge"/>
          <c:yMode val="edge"/>
          <c:x val="4.9480736090254732E-2"/>
          <c:y val="0.17772467523837987"/>
          <c:w val="0.90973263810004068"/>
          <c:h val="7.493023024020759E-2"/>
        </c:manualLayout>
      </c:layout>
      <c:txPr>
        <a:bodyPr/>
        <a:lstStyle/>
        <a:p>
          <a:pPr>
            <a:defRPr sz="1400">
              <a:latin typeface="Times New Roman" pitchFamily="18" charset="0"/>
              <a:cs typeface="Times New Roman" pitchFamily="18" charset="0"/>
            </a:defRPr>
          </a:pPr>
          <a:endParaRPr lang="en-US"/>
        </a:p>
      </c:txPr>
    </c:legend>
    <c:plotVisOnly val="1"/>
  </c:chart>
  <c:spPr>
    <a:ln w="3175">
      <a:solidFill>
        <a:srgbClr val="D34817"/>
      </a:solidFill>
    </a:ln>
  </c:spPr>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F3CE8-778D-49FF-BEFC-1542206DCE2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0A479E9-55E0-475E-8E70-A2D85EED356C}">
      <dgm:prSet phldrT="[Text]"/>
      <dgm:spPr/>
      <dgm:t>
        <a:bodyPr/>
        <a:lstStyle/>
        <a:p>
          <a:r>
            <a:rPr lang="en-US" b="1" dirty="0" smtClean="0">
              <a:solidFill>
                <a:srgbClr val="FFFF00"/>
              </a:solidFill>
            </a:rPr>
            <a:t>Four CHC’S were selected on the basis of their previous year performance according to high and low in family planning respectively from the district</a:t>
          </a:r>
          <a:r>
            <a:rPr lang="en-US" dirty="0" smtClean="0">
              <a:solidFill>
                <a:srgbClr val="FFFF00"/>
              </a:solidFill>
            </a:rPr>
            <a:t>.</a:t>
          </a:r>
          <a:endParaRPr lang="en-US" dirty="0">
            <a:solidFill>
              <a:srgbClr val="FFFF00"/>
            </a:solidFill>
          </a:endParaRPr>
        </a:p>
      </dgm:t>
    </dgm:pt>
    <dgm:pt modelId="{56EBAFE6-76E8-4D63-B92E-C4540ADBDEBF}" type="parTrans" cxnId="{AF822C9F-9110-4C42-B47E-412FA2A5D21D}">
      <dgm:prSet/>
      <dgm:spPr/>
      <dgm:t>
        <a:bodyPr/>
        <a:lstStyle/>
        <a:p>
          <a:endParaRPr lang="en-US"/>
        </a:p>
      </dgm:t>
    </dgm:pt>
    <dgm:pt modelId="{074DE2DC-3447-4D6A-8F7F-A639244AF024}" type="sibTrans" cxnId="{AF822C9F-9110-4C42-B47E-412FA2A5D21D}">
      <dgm:prSet/>
      <dgm:spPr/>
      <dgm:t>
        <a:bodyPr/>
        <a:lstStyle/>
        <a:p>
          <a:endParaRPr lang="en-US"/>
        </a:p>
      </dgm:t>
    </dgm:pt>
    <dgm:pt modelId="{DF012959-9CB7-436E-B5EF-EBE3C87A7069}">
      <dgm:prSet phldrT="[Text]"/>
      <dgm:spPr/>
      <dgm:t>
        <a:bodyPr/>
        <a:lstStyle/>
        <a:p>
          <a:r>
            <a:rPr lang="en-US" b="1" dirty="0" smtClean="0">
              <a:solidFill>
                <a:srgbClr val="FFFF00"/>
              </a:solidFill>
            </a:rPr>
            <a:t>Four PHC’S were selected randomly from each CHC’S through lottery method</a:t>
          </a:r>
          <a:endParaRPr lang="en-US" b="1" dirty="0">
            <a:solidFill>
              <a:srgbClr val="FFFF00"/>
            </a:solidFill>
          </a:endParaRPr>
        </a:p>
      </dgm:t>
    </dgm:pt>
    <dgm:pt modelId="{D2291395-ECC9-4B0D-B8D6-6D17B8783887}" type="parTrans" cxnId="{57610204-1C2E-4724-B0F2-C4751FEFB4B7}">
      <dgm:prSet/>
      <dgm:spPr/>
      <dgm:t>
        <a:bodyPr/>
        <a:lstStyle/>
        <a:p>
          <a:endParaRPr lang="en-US"/>
        </a:p>
      </dgm:t>
    </dgm:pt>
    <dgm:pt modelId="{205C5C53-1494-4BD6-BB25-7D1528DA9576}" type="sibTrans" cxnId="{57610204-1C2E-4724-B0F2-C4751FEFB4B7}">
      <dgm:prSet/>
      <dgm:spPr/>
      <dgm:t>
        <a:bodyPr/>
        <a:lstStyle/>
        <a:p>
          <a:endParaRPr lang="en-US"/>
        </a:p>
      </dgm:t>
    </dgm:pt>
    <dgm:pt modelId="{4FFBBAE7-59F9-409A-8B29-D227C95F1038}">
      <dgm:prSet phldrT="[Text]"/>
      <dgm:spPr/>
      <dgm:t>
        <a:bodyPr/>
        <a:lstStyle/>
        <a:p>
          <a:r>
            <a:rPr lang="en-US" b="1" dirty="0" smtClean="0">
              <a:solidFill>
                <a:srgbClr val="FFFF00"/>
              </a:solidFill>
            </a:rPr>
            <a:t>Again Four sub-centers were selected from each PHC’S respectively through lottery method</a:t>
          </a:r>
          <a:endParaRPr lang="en-US" b="1" dirty="0">
            <a:solidFill>
              <a:srgbClr val="FFFF00"/>
            </a:solidFill>
          </a:endParaRPr>
        </a:p>
      </dgm:t>
    </dgm:pt>
    <dgm:pt modelId="{9C9054CC-3783-4DD4-9F69-AFBD1722603C}" type="parTrans" cxnId="{D6B9CB36-8215-4DF2-95A5-BE44BCEACFB5}">
      <dgm:prSet/>
      <dgm:spPr/>
      <dgm:t>
        <a:bodyPr/>
        <a:lstStyle/>
        <a:p>
          <a:endParaRPr lang="en-US"/>
        </a:p>
      </dgm:t>
    </dgm:pt>
    <dgm:pt modelId="{D9551A9C-BEDD-4284-A19C-901EACFEEB35}" type="sibTrans" cxnId="{D6B9CB36-8215-4DF2-95A5-BE44BCEACFB5}">
      <dgm:prSet/>
      <dgm:spPr/>
      <dgm:t>
        <a:bodyPr/>
        <a:lstStyle/>
        <a:p>
          <a:endParaRPr lang="en-US"/>
        </a:p>
      </dgm:t>
    </dgm:pt>
    <dgm:pt modelId="{E20C15F6-1256-405B-AC6A-C6A05389359D}">
      <dgm:prSet phldrT="[Text]"/>
      <dgm:spPr/>
      <dgm:t>
        <a:bodyPr/>
        <a:lstStyle/>
        <a:p>
          <a:r>
            <a:rPr lang="en-US" b="1" dirty="0" smtClean="0">
              <a:solidFill>
                <a:srgbClr val="FFFF00"/>
              </a:solidFill>
            </a:rPr>
            <a:t>Systematic random sampling was done in the sub centre level</a:t>
          </a:r>
          <a:endParaRPr lang="en-US" b="1" dirty="0">
            <a:solidFill>
              <a:srgbClr val="FFFF00"/>
            </a:solidFill>
          </a:endParaRPr>
        </a:p>
      </dgm:t>
    </dgm:pt>
    <dgm:pt modelId="{0051F541-1F00-4300-A828-DDF83D430DB6}" type="parTrans" cxnId="{451B6CB8-95C8-4803-922A-5E500D650A44}">
      <dgm:prSet/>
      <dgm:spPr/>
      <dgm:t>
        <a:bodyPr/>
        <a:lstStyle/>
        <a:p>
          <a:endParaRPr lang="en-US"/>
        </a:p>
      </dgm:t>
    </dgm:pt>
    <dgm:pt modelId="{4BD80E62-653A-4585-9D9A-3EE47B3C8C23}" type="sibTrans" cxnId="{451B6CB8-95C8-4803-922A-5E500D650A44}">
      <dgm:prSet/>
      <dgm:spPr/>
      <dgm:t>
        <a:bodyPr/>
        <a:lstStyle/>
        <a:p>
          <a:endParaRPr lang="en-US"/>
        </a:p>
      </dgm:t>
    </dgm:pt>
    <dgm:pt modelId="{6C7F5A60-EA5C-407D-B38B-F92E098CBDBF}">
      <dgm:prSet phldrT="[Text]"/>
      <dgm:spPr/>
      <dgm:t>
        <a:bodyPr/>
        <a:lstStyle/>
        <a:p>
          <a:pPr algn="just"/>
          <a:r>
            <a:rPr lang="en-US" b="1" dirty="0" smtClean="0">
              <a:solidFill>
                <a:srgbClr val="FFFF00"/>
              </a:solidFill>
            </a:rPr>
            <a:t>One female for every third house was selected as a sample till 175 samples are selected in the district.</a:t>
          </a:r>
          <a:endParaRPr lang="en-US" b="1" dirty="0">
            <a:solidFill>
              <a:srgbClr val="FFFF00"/>
            </a:solidFill>
          </a:endParaRPr>
        </a:p>
      </dgm:t>
    </dgm:pt>
    <dgm:pt modelId="{CC060D35-1B28-48B2-A94F-A8A7155A52B7}" type="parTrans" cxnId="{25C991F8-9890-4D8E-AC17-73A6D402D374}">
      <dgm:prSet/>
      <dgm:spPr/>
      <dgm:t>
        <a:bodyPr/>
        <a:lstStyle/>
        <a:p>
          <a:endParaRPr lang="en-US"/>
        </a:p>
      </dgm:t>
    </dgm:pt>
    <dgm:pt modelId="{43635E5D-A397-439D-B4A6-E574C50460C4}" type="sibTrans" cxnId="{25C991F8-9890-4D8E-AC17-73A6D402D374}">
      <dgm:prSet/>
      <dgm:spPr/>
      <dgm:t>
        <a:bodyPr/>
        <a:lstStyle/>
        <a:p>
          <a:endParaRPr lang="en-US"/>
        </a:p>
      </dgm:t>
    </dgm:pt>
    <dgm:pt modelId="{38D2650F-52F0-49E0-9599-B11174997CB9}" type="pres">
      <dgm:prSet presAssocID="{9F1F3CE8-778D-49FF-BEFC-1542206DCE20}" presName="linear" presStyleCnt="0">
        <dgm:presLayoutVars>
          <dgm:dir/>
          <dgm:resizeHandles val="exact"/>
        </dgm:presLayoutVars>
      </dgm:prSet>
      <dgm:spPr/>
      <dgm:t>
        <a:bodyPr/>
        <a:lstStyle/>
        <a:p>
          <a:endParaRPr lang="en-US"/>
        </a:p>
      </dgm:t>
    </dgm:pt>
    <dgm:pt modelId="{20B4ABCD-3C85-4249-A7CB-D851F5C77D13}" type="pres">
      <dgm:prSet presAssocID="{80A479E9-55E0-475E-8E70-A2D85EED356C}" presName="comp" presStyleCnt="0"/>
      <dgm:spPr/>
    </dgm:pt>
    <dgm:pt modelId="{8118B9AF-5398-4A3F-9E3F-ED660683B502}" type="pres">
      <dgm:prSet presAssocID="{80A479E9-55E0-475E-8E70-A2D85EED356C}" presName="box" presStyleLbl="node1" presStyleIdx="0" presStyleCnt="5"/>
      <dgm:spPr/>
      <dgm:t>
        <a:bodyPr/>
        <a:lstStyle/>
        <a:p>
          <a:endParaRPr lang="en-US"/>
        </a:p>
      </dgm:t>
    </dgm:pt>
    <dgm:pt modelId="{D27AC7D2-B334-42F7-8FDF-908CB5F4EC9C}" type="pres">
      <dgm:prSet presAssocID="{80A479E9-55E0-475E-8E70-A2D85EED356C}" presName="img" presStyleLbl="fgImgPlace1" presStyleIdx="0" presStyleCnt="5" custFlipVert="1" custFlipHor="1" custScaleX="104116" custScaleY="36410" custLinFactNeighborX="-23419" custLinFactNeighborY="0"/>
      <dgm:spPr>
        <a:prstGeom prst="leftArrow">
          <a:avLst/>
        </a:prstGeom>
        <a:blipFill rotWithShape="0">
          <a:blip xmlns:r="http://schemas.openxmlformats.org/officeDocument/2006/relationships" r:embed="rId1"/>
          <a:stretch>
            <a:fillRect/>
          </a:stretch>
        </a:blipFill>
      </dgm:spPr>
      <dgm:t>
        <a:bodyPr/>
        <a:lstStyle/>
        <a:p>
          <a:endParaRPr lang="en-US"/>
        </a:p>
      </dgm:t>
    </dgm:pt>
    <dgm:pt modelId="{1FD9510E-88BD-4205-BDFE-E2798F20E539}" type="pres">
      <dgm:prSet presAssocID="{80A479E9-55E0-475E-8E70-A2D85EED356C}" presName="text" presStyleLbl="node1" presStyleIdx="0" presStyleCnt="5">
        <dgm:presLayoutVars>
          <dgm:bulletEnabled val="1"/>
        </dgm:presLayoutVars>
      </dgm:prSet>
      <dgm:spPr/>
      <dgm:t>
        <a:bodyPr/>
        <a:lstStyle/>
        <a:p>
          <a:endParaRPr lang="en-US"/>
        </a:p>
      </dgm:t>
    </dgm:pt>
    <dgm:pt modelId="{1F5C89DA-8DD1-493A-8727-D4B9ADAFF993}" type="pres">
      <dgm:prSet presAssocID="{074DE2DC-3447-4D6A-8F7F-A639244AF024}" presName="spacer" presStyleCnt="0"/>
      <dgm:spPr/>
    </dgm:pt>
    <dgm:pt modelId="{346E2726-FE79-46C0-BFC8-5B5F1EFFBCE2}" type="pres">
      <dgm:prSet presAssocID="{DF012959-9CB7-436E-B5EF-EBE3C87A7069}" presName="comp" presStyleCnt="0"/>
      <dgm:spPr/>
    </dgm:pt>
    <dgm:pt modelId="{405560FB-3FB9-4F61-982F-B37FE641BA73}" type="pres">
      <dgm:prSet presAssocID="{DF012959-9CB7-436E-B5EF-EBE3C87A7069}" presName="box" presStyleLbl="node1" presStyleIdx="1" presStyleCnt="5"/>
      <dgm:spPr/>
      <dgm:t>
        <a:bodyPr/>
        <a:lstStyle/>
        <a:p>
          <a:endParaRPr lang="en-US"/>
        </a:p>
      </dgm:t>
    </dgm:pt>
    <dgm:pt modelId="{404DE68B-D9FA-4914-AAD2-10CF5D031F1B}" type="pres">
      <dgm:prSet presAssocID="{DF012959-9CB7-436E-B5EF-EBE3C87A7069}" presName="img" presStyleLbl="fgImgPlace1" presStyleIdx="1" presStyleCnt="5" custScaleY="46675"/>
      <dgm:spPr>
        <a:prstGeom prst="rightArrow">
          <a:avLst/>
        </a:prstGeom>
        <a:blipFill rotWithShape="0">
          <a:blip xmlns:r="http://schemas.openxmlformats.org/officeDocument/2006/relationships" r:embed="rId2"/>
          <a:stretch>
            <a:fillRect/>
          </a:stretch>
        </a:blipFill>
      </dgm:spPr>
      <dgm:t>
        <a:bodyPr/>
        <a:lstStyle/>
        <a:p>
          <a:endParaRPr lang="en-US"/>
        </a:p>
      </dgm:t>
    </dgm:pt>
    <dgm:pt modelId="{B4BCF028-34CB-401C-A141-FF5733E6B7CB}" type="pres">
      <dgm:prSet presAssocID="{DF012959-9CB7-436E-B5EF-EBE3C87A7069}" presName="text" presStyleLbl="node1" presStyleIdx="1" presStyleCnt="5">
        <dgm:presLayoutVars>
          <dgm:bulletEnabled val="1"/>
        </dgm:presLayoutVars>
      </dgm:prSet>
      <dgm:spPr/>
      <dgm:t>
        <a:bodyPr/>
        <a:lstStyle/>
        <a:p>
          <a:endParaRPr lang="en-US"/>
        </a:p>
      </dgm:t>
    </dgm:pt>
    <dgm:pt modelId="{220A5953-E648-4B9B-A600-8AF38B051DE4}" type="pres">
      <dgm:prSet presAssocID="{205C5C53-1494-4BD6-BB25-7D1528DA9576}" presName="spacer" presStyleCnt="0"/>
      <dgm:spPr/>
    </dgm:pt>
    <dgm:pt modelId="{E1BF0650-EF31-4451-A090-E0BEB7AEDE60}" type="pres">
      <dgm:prSet presAssocID="{4FFBBAE7-59F9-409A-8B29-D227C95F1038}" presName="comp" presStyleCnt="0"/>
      <dgm:spPr/>
    </dgm:pt>
    <dgm:pt modelId="{70E2BC98-4D23-4066-BB6B-73F5FCDE48A3}" type="pres">
      <dgm:prSet presAssocID="{4FFBBAE7-59F9-409A-8B29-D227C95F1038}" presName="box" presStyleLbl="node1" presStyleIdx="2" presStyleCnt="5"/>
      <dgm:spPr/>
      <dgm:t>
        <a:bodyPr/>
        <a:lstStyle/>
        <a:p>
          <a:endParaRPr lang="en-US"/>
        </a:p>
      </dgm:t>
    </dgm:pt>
    <dgm:pt modelId="{D1812F6B-D938-4EBE-83B6-207028FDC5EC}" type="pres">
      <dgm:prSet presAssocID="{4FFBBAE7-59F9-409A-8B29-D227C95F1038}" presName="img" presStyleLbl="fgImgPlace1" presStyleIdx="2" presStyleCnt="5" custScaleY="39291"/>
      <dgm:spPr>
        <a:prstGeom prst="rightArrow">
          <a:avLst/>
        </a:prstGeom>
        <a:blipFill rotWithShape="0">
          <a:blip xmlns:r="http://schemas.openxmlformats.org/officeDocument/2006/relationships" r:embed="rId3"/>
          <a:stretch>
            <a:fillRect/>
          </a:stretch>
        </a:blipFill>
      </dgm:spPr>
      <dgm:t>
        <a:bodyPr/>
        <a:lstStyle/>
        <a:p>
          <a:endParaRPr lang="en-US"/>
        </a:p>
      </dgm:t>
    </dgm:pt>
    <dgm:pt modelId="{16944C86-3C27-4C35-9AE0-4B9A80FD0B26}" type="pres">
      <dgm:prSet presAssocID="{4FFBBAE7-59F9-409A-8B29-D227C95F1038}" presName="text" presStyleLbl="node1" presStyleIdx="2" presStyleCnt="5">
        <dgm:presLayoutVars>
          <dgm:bulletEnabled val="1"/>
        </dgm:presLayoutVars>
      </dgm:prSet>
      <dgm:spPr/>
      <dgm:t>
        <a:bodyPr/>
        <a:lstStyle/>
        <a:p>
          <a:endParaRPr lang="en-US"/>
        </a:p>
      </dgm:t>
    </dgm:pt>
    <dgm:pt modelId="{2382A694-BFAB-4DB8-A649-49B7CC3241E0}" type="pres">
      <dgm:prSet presAssocID="{D9551A9C-BEDD-4284-A19C-901EACFEEB35}" presName="spacer" presStyleCnt="0"/>
      <dgm:spPr/>
    </dgm:pt>
    <dgm:pt modelId="{9A9A7444-2975-40E5-B718-5B2885F6A41A}" type="pres">
      <dgm:prSet presAssocID="{E20C15F6-1256-405B-AC6A-C6A05389359D}" presName="comp" presStyleCnt="0"/>
      <dgm:spPr/>
    </dgm:pt>
    <dgm:pt modelId="{756F1A51-5819-4476-8C17-E8610FE885BF}" type="pres">
      <dgm:prSet presAssocID="{E20C15F6-1256-405B-AC6A-C6A05389359D}" presName="box" presStyleLbl="node1" presStyleIdx="3" presStyleCnt="5"/>
      <dgm:spPr/>
      <dgm:t>
        <a:bodyPr/>
        <a:lstStyle/>
        <a:p>
          <a:endParaRPr lang="en-US"/>
        </a:p>
      </dgm:t>
    </dgm:pt>
    <dgm:pt modelId="{DC6DEF91-40BC-4D8F-BFDA-F08774E01054}" type="pres">
      <dgm:prSet presAssocID="{E20C15F6-1256-405B-AC6A-C6A05389359D}" presName="img" presStyleLbl="fgImgPlace1" presStyleIdx="3" presStyleCnt="5" custScaleY="31907"/>
      <dgm:spPr>
        <a:prstGeom prst="rightArrow">
          <a:avLst/>
        </a:prstGeom>
        <a:blipFill rotWithShape="0">
          <a:blip xmlns:r="http://schemas.openxmlformats.org/officeDocument/2006/relationships" r:embed="rId4"/>
          <a:stretch>
            <a:fillRect/>
          </a:stretch>
        </a:blipFill>
      </dgm:spPr>
      <dgm:t>
        <a:bodyPr/>
        <a:lstStyle/>
        <a:p>
          <a:endParaRPr lang="en-US"/>
        </a:p>
      </dgm:t>
    </dgm:pt>
    <dgm:pt modelId="{33BB03B1-63DA-47D3-96C4-ED1E6C36D928}" type="pres">
      <dgm:prSet presAssocID="{E20C15F6-1256-405B-AC6A-C6A05389359D}" presName="text" presStyleLbl="node1" presStyleIdx="3" presStyleCnt="5">
        <dgm:presLayoutVars>
          <dgm:bulletEnabled val="1"/>
        </dgm:presLayoutVars>
      </dgm:prSet>
      <dgm:spPr/>
      <dgm:t>
        <a:bodyPr/>
        <a:lstStyle/>
        <a:p>
          <a:endParaRPr lang="en-US"/>
        </a:p>
      </dgm:t>
    </dgm:pt>
    <dgm:pt modelId="{1AA6FBB3-F44F-4347-BAEF-42233EF7EDAE}" type="pres">
      <dgm:prSet presAssocID="{4BD80E62-653A-4585-9D9A-3EE47B3C8C23}" presName="spacer" presStyleCnt="0"/>
      <dgm:spPr/>
    </dgm:pt>
    <dgm:pt modelId="{AA120146-F080-451E-BF8B-F8B6FFB216DD}" type="pres">
      <dgm:prSet presAssocID="{6C7F5A60-EA5C-407D-B38B-F92E098CBDBF}" presName="comp" presStyleCnt="0"/>
      <dgm:spPr/>
    </dgm:pt>
    <dgm:pt modelId="{506EE344-5592-43E2-8E23-170DB472558B}" type="pres">
      <dgm:prSet presAssocID="{6C7F5A60-EA5C-407D-B38B-F92E098CBDBF}" presName="box" presStyleLbl="node1" presStyleIdx="4" presStyleCnt="5"/>
      <dgm:spPr/>
      <dgm:t>
        <a:bodyPr/>
        <a:lstStyle/>
        <a:p>
          <a:endParaRPr lang="en-US"/>
        </a:p>
      </dgm:t>
    </dgm:pt>
    <dgm:pt modelId="{0DAAFE3C-D345-49D6-81C7-53618A87F08A}" type="pres">
      <dgm:prSet presAssocID="{6C7F5A60-EA5C-407D-B38B-F92E098CBDBF}" presName="img" presStyleLbl="fgImgPlace1" presStyleIdx="4" presStyleCnt="5" custScaleY="42173"/>
      <dgm:spPr>
        <a:prstGeom prst="rightArrow">
          <a:avLst/>
        </a:prstGeom>
        <a:blipFill rotWithShape="0">
          <a:blip xmlns:r="http://schemas.openxmlformats.org/officeDocument/2006/relationships" r:embed="rId5"/>
          <a:stretch>
            <a:fillRect/>
          </a:stretch>
        </a:blipFill>
      </dgm:spPr>
      <dgm:t>
        <a:bodyPr/>
        <a:lstStyle/>
        <a:p>
          <a:endParaRPr lang="en-US"/>
        </a:p>
      </dgm:t>
    </dgm:pt>
    <dgm:pt modelId="{8311E5A8-45B7-4F59-A307-553CB84333FF}" type="pres">
      <dgm:prSet presAssocID="{6C7F5A60-EA5C-407D-B38B-F92E098CBDBF}" presName="text" presStyleLbl="node1" presStyleIdx="4" presStyleCnt="5">
        <dgm:presLayoutVars>
          <dgm:bulletEnabled val="1"/>
        </dgm:presLayoutVars>
      </dgm:prSet>
      <dgm:spPr/>
      <dgm:t>
        <a:bodyPr/>
        <a:lstStyle/>
        <a:p>
          <a:endParaRPr lang="en-US"/>
        </a:p>
      </dgm:t>
    </dgm:pt>
  </dgm:ptLst>
  <dgm:cxnLst>
    <dgm:cxn modelId="{25C991F8-9890-4D8E-AC17-73A6D402D374}" srcId="{9F1F3CE8-778D-49FF-BEFC-1542206DCE20}" destId="{6C7F5A60-EA5C-407D-B38B-F92E098CBDBF}" srcOrd="4" destOrd="0" parTransId="{CC060D35-1B28-48B2-A94F-A8A7155A52B7}" sibTransId="{43635E5D-A397-439D-B4A6-E574C50460C4}"/>
    <dgm:cxn modelId="{E92CCAB5-9911-4C45-854E-141D2EE489B2}" type="presOf" srcId="{6C7F5A60-EA5C-407D-B38B-F92E098CBDBF}" destId="{506EE344-5592-43E2-8E23-170DB472558B}" srcOrd="0" destOrd="0" presId="urn:microsoft.com/office/officeart/2005/8/layout/vList4"/>
    <dgm:cxn modelId="{1C9ABC64-1C5A-447E-9634-8168DC62E809}" type="presOf" srcId="{4FFBBAE7-59F9-409A-8B29-D227C95F1038}" destId="{70E2BC98-4D23-4066-BB6B-73F5FCDE48A3}" srcOrd="0" destOrd="0" presId="urn:microsoft.com/office/officeart/2005/8/layout/vList4"/>
    <dgm:cxn modelId="{7FA47D24-942E-4001-A3E8-4B057BC27939}" type="presOf" srcId="{DF012959-9CB7-436E-B5EF-EBE3C87A7069}" destId="{405560FB-3FB9-4F61-982F-B37FE641BA73}" srcOrd="0" destOrd="0" presId="urn:microsoft.com/office/officeart/2005/8/layout/vList4"/>
    <dgm:cxn modelId="{948F29BA-FFC0-44E9-957C-FC191D015B76}" type="presOf" srcId="{E20C15F6-1256-405B-AC6A-C6A05389359D}" destId="{756F1A51-5819-4476-8C17-E8610FE885BF}" srcOrd="0" destOrd="0" presId="urn:microsoft.com/office/officeart/2005/8/layout/vList4"/>
    <dgm:cxn modelId="{7FEEDA5B-12FD-4FC2-ADDF-544FEEDEE035}" type="presOf" srcId="{80A479E9-55E0-475E-8E70-A2D85EED356C}" destId="{8118B9AF-5398-4A3F-9E3F-ED660683B502}" srcOrd="0" destOrd="0" presId="urn:microsoft.com/office/officeart/2005/8/layout/vList4"/>
    <dgm:cxn modelId="{D6902913-8000-48B5-8EC2-2F99EE511485}" type="presOf" srcId="{6C7F5A60-EA5C-407D-B38B-F92E098CBDBF}" destId="{8311E5A8-45B7-4F59-A307-553CB84333FF}" srcOrd="1" destOrd="0" presId="urn:microsoft.com/office/officeart/2005/8/layout/vList4"/>
    <dgm:cxn modelId="{F9913C1A-EA2A-4560-922D-31D71CADAFDD}" type="presOf" srcId="{DF012959-9CB7-436E-B5EF-EBE3C87A7069}" destId="{B4BCF028-34CB-401C-A141-FF5733E6B7CB}" srcOrd="1" destOrd="0" presId="urn:microsoft.com/office/officeart/2005/8/layout/vList4"/>
    <dgm:cxn modelId="{56C564B8-DAFB-414D-AC36-320892FDC8CE}" type="presOf" srcId="{E20C15F6-1256-405B-AC6A-C6A05389359D}" destId="{33BB03B1-63DA-47D3-96C4-ED1E6C36D928}" srcOrd="1" destOrd="0" presId="urn:microsoft.com/office/officeart/2005/8/layout/vList4"/>
    <dgm:cxn modelId="{451B6CB8-95C8-4803-922A-5E500D650A44}" srcId="{9F1F3CE8-778D-49FF-BEFC-1542206DCE20}" destId="{E20C15F6-1256-405B-AC6A-C6A05389359D}" srcOrd="3" destOrd="0" parTransId="{0051F541-1F00-4300-A828-DDF83D430DB6}" sibTransId="{4BD80E62-653A-4585-9D9A-3EE47B3C8C23}"/>
    <dgm:cxn modelId="{AF822C9F-9110-4C42-B47E-412FA2A5D21D}" srcId="{9F1F3CE8-778D-49FF-BEFC-1542206DCE20}" destId="{80A479E9-55E0-475E-8E70-A2D85EED356C}" srcOrd="0" destOrd="0" parTransId="{56EBAFE6-76E8-4D63-B92E-C4540ADBDEBF}" sibTransId="{074DE2DC-3447-4D6A-8F7F-A639244AF024}"/>
    <dgm:cxn modelId="{8B37807F-F88B-4BA7-B6D8-5F0AC03D601E}" type="presOf" srcId="{9F1F3CE8-778D-49FF-BEFC-1542206DCE20}" destId="{38D2650F-52F0-49E0-9599-B11174997CB9}" srcOrd="0" destOrd="0" presId="urn:microsoft.com/office/officeart/2005/8/layout/vList4"/>
    <dgm:cxn modelId="{D6B9CB36-8215-4DF2-95A5-BE44BCEACFB5}" srcId="{9F1F3CE8-778D-49FF-BEFC-1542206DCE20}" destId="{4FFBBAE7-59F9-409A-8B29-D227C95F1038}" srcOrd="2" destOrd="0" parTransId="{9C9054CC-3783-4DD4-9F69-AFBD1722603C}" sibTransId="{D9551A9C-BEDD-4284-A19C-901EACFEEB35}"/>
    <dgm:cxn modelId="{0F7B0853-53AE-43E9-8189-DEF39B1981D8}" type="presOf" srcId="{80A479E9-55E0-475E-8E70-A2D85EED356C}" destId="{1FD9510E-88BD-4205-BDFE-E2798F20E539}" srcOrd="1" destOrd="0" presId="urn:microsoft.com/office/officeart/2005/8/layout/vList4"/>
    <dgm:cxn modelId="{57610204-1C2E-4724-B0F2-C4751FEFB4B7}" srcId="{9F1F3CE8-778D-49FF-BEFC-1542206DCE20}" destId="{DF012959-9CB7-436E-B5EF-EBE3C87A7069}" srcOrd="1" destOrd="0" parTransId="{D2291395-ECC9-4B0D-B8D6-6D17B8783887}" sibTransId="{205C5C53-1494-4BD6-BB25-7D1528DA9576}"/>
    <dgm:cxn modelId="{B09B94D2-6089-4827-81A2-1543D813DC07}" type="presOf" srcId="{4FFBBAE7-59F9-409A-8B29-D227C95F1038}" destId="{16944C86-3C27-4C35-9AE0-4B9A80FD0B26}" srcOrd="1" destOrd="0" presId="urn:microsoft.com/office/officeart/2005/8/layout/vList4"/>
    <dgm:cxn modelId="{A0B704A3-A0F1-4DE6-BD74-FA273C552E92}" type="presParOf" srcId="{38D2650F-52F0-49E0-9599-B11174997CB9}" destId="{20B4ABCD-3C85-4249-A7CB-D851F5C77D13}" srcOrd="0" destOrd="0" presId="urn:microsoft.com/office/officeart/2005/8/layout/vList4"/>
    <dgm:cxn modelId="{6A3F67D5-ACC3-4BFA-AD95-5F654F347E7D}" type="presParOf" srcId="{20B4ABCD-3C85-4249-A7CB-D851F5C77D13}" destId="{8118B9AF-5398-4A3F-9E3F-ED660683B502}" srcOrd="0" destOrd="0" presId="urn:microsoft.com/office/officeart/2005/8/layout/vList4"/>
    <dgm:cxn modelId="{31505142-19B3-4FE3-AFB5-3DA5E3ED2DA2}" type="presParOf" srcId="{20B4ABCD-3C85-4249-A7CB-D851F5C77D13}" destId="{D27AC7D2-B334-42F7-8FDF-908CB5F4EC9C}" srcOrd="1" destOrd="0" presId="urn:microsoft.com/office/officeart/2005/8/layout/vList4"/>
    <dgm:cxn modelId="{82576361-288F-40CF-B5DE-85523199EA8A}" type="presParOf" srcId="{20B4ABCD-3C85-4249-A7CB-D851F5C77D13}" destId="{1FD9510E-88BD-4205-BDFE-E2798F20E539}" srcOrd="2" destOrd="0" presId="urn:microsoft.com/office/officeart/2005/8/layout/vList4"/>
    <dgm:cxn modelId="{E4D2798E-89AD-48A0-89D0-ABA15888B533}" type="presParOf" srcId="{38D2650F-52F0-49E0-9599-B11174997CB9}" destId="{1F5C89DA-8DD1-493A-8727-D4B9ADAFF993}" srcOrd="1" destOrd="0" presId="urn:microsoft.com/office/officeart/2005/8/layout/vList4"/>
    <dgm:cxn modelId="{FB961BCD-3717-440D-8725-C4651AEF5CAA}" type="presParOf" srcId="{38D2650F-52F0-49E0-9599-B11174997CB9}" destId="{346E2726-FE79-46C0-BFC8-5B5F1EFFBCE2}" srcOrd="2" destOrd="0" presId="urn:microsoft.com/office/officeart/2005/8/layout/vList4"/>
    <dgm:cxn modelId="{479A7518-4B17-4373-87D6-FE6E0CB2E5B2}" type="presParOf" srcId="{346E2726-FE79-46C0-BFC8-5B5F1EFFBCE2}" destId="{405560FB-3FB9-4F61-982F-B37FE641BA73}" srcOrd="0" destOrd="0" presId="urn:microsoft.com/office/officeart/2005/8/layout/vList4"/>
    <dgm:cxn modelId="{C6292C90-8E3C-44C4-9052-E33FB6F45829}" type="presParOf" srcId="{346E2726-FE79-46C0-BFC8-5B5F1EFFBCE2}" destId="{404DE68B-D9FA-4914-AAD2-10CF5D031F1B}" srcOrd="1" destOrd="0" presId="urn:microsoft.com/office/officeart/2005/8/layout/vList4"/>
    <dgm:cxn modelId="{42F4C572-A4CF-4042-B94C-3B16BBCB5987}" type="presParOf" srcId="{346E2726-FE79-46C0-BFC8-5B5F1EFFBCE2}" destId="{B4BCF028-34CB-401C-A141-FF5733E6B7CB}" srcOrd="2" destOrd="0" presId="urn:microsoft.com/office/officeart/2005/8/layout/vList4"/>
    <dgm:cxn modelId="{B0815577-4C5D-4C2F-8C05-A25F6F2B9A24}" type="presParOf" srcId="{38D2650F-52F0-49E0-9599-B11174997CB9}" destId="{220A5953-E648-4B9B-A600-8AF38B051DE4}" srcOrd="3" destOrd="0" presId="urn:microsoft.com/office/officeart/2005/8/layout/vList4"/>
    <dgm:cxn modelId="{BF83E7E4-BF68-48C3-B8CF-373E330846E8}" type="presParOf" srcId="{38D2650F-52F0-49E0-9599-B11174997CB9}" destId="{E1BF0650-EF31-4451-A090-E0BEB7AEDE60}" srcOrd="4" destOrd="0" presId="urn:microsoft.com/office/officeart/2005/8/layout/vList4"/>
    <dgm:cxn modelId="{2151EF31-CF4B-4919-A168-4F359DDE20E1}" type="presParOf" srcId="{E1BF0650-EF31-4451-A090-E0BEB7AEDE60}" destId="{70E2BC98-4D23-4066-BB6B-73F5FCDE48A3}" srcOrd="0" destOrd="0" presId="urn:microsoft.com/office/officeart/2005/8/layout/vList4"/>
    <dgm:cxn modelId="{6340AE5B-1551-42A1-8789-F578C12BD8A7}" type="presParOf" srcId="{E1BF0650-EF31-4451-A090-E0BEB7AEDE60}" destId="{D1812F6B-D938-4EBE-83B6-207028FDC5EC}" srcOrd="1" destOrd="0" presId="urn:microsoft.com/office/officeart/2005/8/layout/vList4"/>
    <dgm:cxn modelId="{B06CB236-2773-47AA-9231-40C5076A16F6}" type="presParOf" srcId="{E1BF0650-EF31-4451-A090-E0BEB7AEDE60}" destId="{16944C86-3C27-4C35-9AE0-4B9A80FD0B26}" srcOrd="2" destOrd="0" presId="urn:microsoft.com/office/officeart/2005/8/layout/vList4"/>
    <dgm:cxn modelId="{085F26AF-333F-423C-A752-BD22B20571EF}" type="presParOf" srcId="{38D2650F-52F0-49E0-9599-B11174997CB9}" destId="{2382A694-BFAB-4DB8-A649-49B7CC3241E0}" srcOrd="5" destOrd="0" presId="urn:microsoft.com/office/officeart/2005/8/layout/vList4"/>
    <dgm:cxn modelId="{3224FBCC-F8F0-44F7-AABD-86A382D664FD}" type="presParOf" srcId="{38D2650F-52F0-49E0-9599-B11174997CB9}" destId="{9A9A7444-2975-40E5-B718-5B2885F6A41A}" srcOrd="6" destOrd="0" presId="urn:microsoft.com/office/officeart/2005/8/layout/vList4"/>
    <dgm:cxn modelId="{5A38B1E9-76E4-4E54-8702-5DF1D2EA0C6B}" type="presParOf" srcId="{9A9A7444-2975-40E5-B718-5B2885F6A41A}" destId="{756F1A51-5819-4476-8C17-E8610FE885BF}" srcOrd="0" destOrd="0" presId="urn:microsoft.com/office/officeart/2005/8/layout/vList4"/>
    <dgm:cxn modelId="{1E3BEA02-FE2B-447B-96F4-872203944675}" type="presParOf" srcId="{9A9A7444-2975-40E5-B718-5B2885F6A41A}" destId="{DC6DEF91-40BC-4D8F-BFDA-F08774E01054}" srcOrd="1" destOrd="0" presId="urn:microsoft.com/office/officeart/2005/8/layout/vList4"/>
    <dgm:cxn modelId="{2E6541FB-91C8-4945-87B9-88B2F69D9BDC}" type="presParOf" srcId="{9A9A7444-2975-40E5-B718-5B2885F6A41A}" destId="{33BB03B1-63DA-47D3-96C4-ED1E6C36D928}" srcOrd="2" destOrd="0" presId="urn:microsoft.com/office/officeart/2005/8/layout/vList4"/>
    <dgm:cxn modelId="{6BE85673-1ED8-4083-B686-F839F5B0B393}" type="presParOf" srcId="{38D2650F-52F0-49E0-9599-B11174997CB9}" destId="{1AA6FBB3-F44F-4347-BAEF-42233EF7EDAE}" srcOrd="7" destOrd="0" presId="urn:microsoft.com/office/officeart/2005/8/layout/vList4"/>
    <dgm:cxn modelId="{BC265AC1-662C-4195-A752-0E5134E6DF9C}" type="presParOf" srcId="{38D2650F-52F0-49E0-9599-B11174997CB9}" destId="{AA120146-F080-451E-BF8B-F8B6FFB216DD}" srcOrd="8" destOrd="0" presId="urn:microsoft.com/office/officeart/2005/8/layout/vList4"/>
    <dgm:cxn modelId="{E5B4B37A-F937-444C-AE2B-F14D95A33F93}" type="presParOf" srcId="{AA120146-F080-451E-BF8B-F8B6FFB216DD}" destId="{506EE344-5592-43E2-8E23-170DB472558B}" srcOrd="0" destOrd="0" presId="urn:microsoft.com/office/officeart/2005/8/layout/vList4"/>
    <dgm:cxn modelId="{217544BA-6111-420C-A4B3-5131C8A466C7}" type="presParOf" srcId="{AA120146-F080-451E-BF8B-F8B6FFB216DD}" destId="{0DAAFE3C-D345-49D6-81C7-53618A87F08A}" srcOrd="1" destOrd="0" presId="urn:microsoft.com/office/officeart/2005/8/layout/vList4"/>
    <dgm:cxn modelId="{4C52AA45-9826-4C05-BF64-B4C9208A68CF}" type="presParOf" srcId="{AA120146-F080-451E-BF8B-F8B6FFB216DD}" destId="{8311E5A8-45B7-4F59-A307-553CB84333FF}"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8B9AF-5398-4A3F-9E3F-ED660683B502}">
      <dsp:nvSpPr>
        <dsp:cNvPr id="0" name=""/>
        <dsp:cNvSpPr/>
      </dsp:nvSpPr>
      <dsp:spPr>
        <a:xfrm>
          <a:off x="0" y="0"/>
          <a:ext cx="8460432" cy="1079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rgbClr val="FFFF00"/>
              </a:solidFill>
            </a:rPr>
            <a:t>Four CHC’S were selected on the basis of their previous year performance according to high and low in family planning respectively from the district</a:t>
          </a:r>
          <a:r>
            <a:rPr lang="en-US" sz="2200" kern="1200" dirty="0" smtClean="0">
              <a:solidFill>
                <a:srgbClr val="FFFF00"/>
              </a:solidFill>
            </a:rPr>
            <a:t>.</a:t>
          </a:r>
          <a:endParaRPr lang="en-US" sz="2200" kern="1200" dirty="0">
            <a:solidFill>
              <a:srgbClr val="FFFF00"/>
            </a:solidFill>
          </a:endParaRPr>
        </a:p>
      </dsp:txBody>
      <dsp:txXfrm>
        <a:off x="1800024" y="0"/>
        <a:ext cx="6660407" cy="1079381"/>
      </dsp:txXfrm>
    </dsp:sp>
    <dsp:sp modelId="{D27AC7D2-B334-42F7-8FDF-908CB5F4EC9C}">
      <dsp:nvSpPr>
        <dsp:cNvPr id="0" name=""/>
        <dsp:cNvSpPr/>
      </dsp:nvSpPr>
      <dsp:spPr>
        <a:xfrm flipH="1" flipV="1">
          <a:off x="0" y="382489"/>
          <a:ext cx="1761732" cy="314402"/>
        </a:xfrm>
        <a:prstGeom prst="left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560FB-3FB9-4F61-982F-B37FE641BA73}">
      <dsp:nvSpPr>
        <dsp:cNvPr id="0" name=""/>
        <dsp:cNvSpPr/>
      </dsp:nvSpPr>
      <dsp:spPr>
        <a:xfrm>
          <a:off x="0" y="1187319"/>
          <a:ext cx="8460432" cy="1079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rgbClr val="FFFF00"/>
              </a:solidFill>
            </a:rPr>
            <a:t>Four PHC’S were selected randomly from each CHC’S through lottery method</a:t>
          </a:r>
          <a:endParaRPr lang="en-US" sz="2200" b="1" kern="1200" dirty="0">
            <a:solidFill>
              <a:srgbClr val="FFFF00"/>
            </a:solidFill>
          </a:endParaRPr>
        </a:p>
      </dsp:txBody>
      <dsp:txXfrm>
        <a:off x="1800024" y="1187319"/>
        <a:ext cx="6660407" cy="1079381"/>
      </dsp:txXfrm>
    </dsp:sp>
    <dsp:sp modelId="{404DE68B-D9FA-4914-AAD2-10CF5D031F1B}">
      <dsp:nvSpPr>
        <dsp:cNvPr id="0" name=""/>
        <dsp:cNvSpPr/>
      </dsp:nvSpPr>
      <dsp:spPr>
        <a:xfrm>
          <a:off x="107938" y="1525490"/>
          <a:ext cx="1692086" cy="403041"/>
        </a:xfrm>
        <a:prstGeom prst="rightArrow">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2BC98-4D23-4066-BB6B-73F5FCDE48A3}">
      <dsp:nvSpPr>
        <dsp:cNvPr id="0" name=""/>
        <dsp:cNvSpPr/>
      </dsp:nvSpPr>
      <dsp:spPr>
        <a:xfrm>
          <a:off x="0" y="2374639"/>
          <a:ext cx="8460432" cy="1079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rgbClr val="FFFF00"/>
              </a:solidFill>
            </a:rPr>
            <a:t>Again Four sub-centers were selected from each PHC’S respectively through lottery method</a:t>
          </a:r>
          <a:endParaRPr lang="en-US" sz="2200" b="1" kern="1200" dirty="0">
            <a:solidFill>
              <a:srgbClr val="FFFF00"/>
            </a:solidFill>
          </a:endParaRPr>
        </a:p>
      </dsp:txBody>
      <dsp:txXfrm>
        <a:off x="1800024" y="2374639"/>
        <a:ext cx="6660407" cy="1079381"/>
      </dsp:txXfrm>
    </dsp:sp>
    <dsp:sp modelId="{D1812F6B-D938-4EBE-83B6-207028FDC5EC}">
      <dsp:nvSpPr>
        <dsp:cNvPr id="0" name=""/>
        <dsp:cNvSpPr/>
      </dsp:nvSpPr>
      <dsp:spPr>
        <a:xfrm>
          <a:off x="107938" y="2744690"/>
          <a:ext cx="1692086" cy="339279"/>
        </a:xfrm>
        <a:prstGeom prst="rightArrow">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6F1A51-5819-4476-8C17-E8610FE885BF}">
      <dsp:nvSpPr>
        <dsp:cNvPr id="0" name=""/>
        <dsp:cNvSpPr/>
      </dsp:nvSpPr>
      <dsp:spPr>
        <a:xfrm>
          <a:off x="0" y="3561959"/>
          <a:ext cx="8460432" cy="1079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rgbClr val="FFFF00"/>
              </a:solidFill>
            </a:rPr>
            <a:t>Systematic random sampling was done in the sub centre level</a:t>
          </a:r>
          <a:endParaRPr lang="en-US" sz="2200" b="1" kern="1200" dirty="0">
            <a:solidFill>
              <a:srgbClr val="FFFF00"/>
            </a:solidFill>
          </a:endParaRPr>
        </a:p>
      </dsp:txBody>
      <dsp:txXfrm>
        <a:off x="1800024" y="3561959"/>
        <a:ext cx="6660407" cy="1079381"/>
      </dsp:txXfrm>
    </dsp:sp>
    <dsp:sp modelId="{DC6DEF91-40BC-4D8F-BFDA-F08774E01054}">
      <dsp:nvSpPr>
        <dsp:cNvPr id="0" name=""/>
        <dsp:cNvSpPr/>
      </dsp:nvSpPr>
      <dsp:spPr>
        <a:xfrm>
          <a:off x="107938" y="3963890"/>
          <a:ext cx="1692086" cy="275518"/>
        </a:xfrm>
        <a:prstGeom prst="rightArrow">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EE344-5592-43E2-8E23-170DB472558B}">
      <dsp:nvSpPr>
        <dsp:cNvPr id="0" name=""/>
        <dsp:cNvSpPr/>
      </dsp:nvSpPr>
      <dsp:spPr>
        <a:xfrm>
          <a:off x="0" y="4749279"/>
          <a:ext cx="8460432" cy="1079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solidFill>
                <a:srgbClr val="FFFF00"/>
              </a:solidFill>
            </a:rPr>
            <a:t>One female for every third house was selected as a sample till 175 samples are selected in the district.</a:t>
          </a:r>
          <a:endParaRPr lang="en-US" sz="2200" b="1" kern="1200" dirty="0">
            <a:solidFill>
              <a:srgbClr val="FFFF00"/>
            </a:solidFill>
          </a:endParaRPr>
        </a:p>
      </dsp:txBody>
      <dsp:txXfrm>
        <a:off x="1800024" y="4749279"/>
        <a:ext cx="6660407" cy="1079381"/>
      </dsp:txXfrm>
    </dsp:sp>
    <dsp:sp modelId="{0DAAFE3C-D345-49D6-81C7-53618A87F08A}">
      <dsp:nvSpPr>
        <dsp:cNvPr id="0" name=""/>
        <dsp:cNvSpPr/>
      </dsp:nvSpPr>
      <dsp:spPr>
        <a:xfrm>
          <a:off x="107938" y="5106886"/>
          <a:ext cx="1692086" cy="364166"/>
        </a:xfrm>
        <a:prstGeom prst="rightArrow">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55EC4-5AA0-4CE6-BE52-6E1D6E7D56FF}"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AB3CE-93CA-4BC0-9ECD-86CCE463C1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1B4D95-4514-49D7-9573-610B2FAD31A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AB3CE-93CA-4BC0-9ECD-86CCE463C1C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0A5868-4AE9-40B4-972D-84DA136DC96D}" type="datetimeFigureOut">
              <a:rPr lang="en-US" smtClean="0"/>
              <a:pPr/>
              <a:t>5/1/2013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FD4C7EA-2E58-43E3-8356-CE0E627FDEE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0A5868-4AE9-40B4-972D-84DA136DC96D}"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C7EA-2E58-43E3-8356-CE0E627FDE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0A5868-4AE9-40B4-972D-84DA136DC96D}"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C7EA-2E58-43E3-8356-CE0E627FDE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0A5868-4AE9-40B4-972D-84DA136DC96D}"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4C7EA-2E58-43E3-8356-CE0E627FDEE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0A5868-4AE9-40B4-972D-84DA136DC96D}" type="datetimeFigureOut">
              <a:rPr lang="en-US" smtClean="0"/>
              <a:pPr/>
              <a:t>5/1/2013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FD4C7EA-2E58-43E3-8356-CE0E627FDE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0A5868-4AE9-40B4-972D-84DA136DC96D}"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4C7EA-2E58-43E3-8356-CE0E627FDEE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0A5868-4AE9-40B4-972D-84DA136DC96D}"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4C7EA-2E58-43E3-8356-CE0E627FDEE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0A5868-4AE9-40B4-972D-84DA136DC96D}"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4C7EA-2E58-43E3-8356-CE0E627FDE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A5868-4AE9-40B4-972D-84DA136DC96D}"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4C7EA-2E58-43E3-8356-CE0E627FDE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0A5868-4AE9-40B4-972D-84DA136DC96D}"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4C7EA-2E58-43E3-8356-CE0E627FDEE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0A5868-4AE9-40B4-972D-84DA136DC96D}" type="datetimeFigureOut">
              <a:rPr lang="en-US" smtClean="0"/>
              <a:pPr/>
              <a:t>5/1/2013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FD4C7EA-2E58-43E3-8356-CE0E627FDEE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00A5868-4AE9-40B4-972D-84DA136DC96D}" type="datetimeFigureOut">
              <a:rPr lang="en-US" smtClean="0"/>
              <a:pPr/>
              <a:t>5/1/2013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FD4C7EA-2E58-43E3-8356-CE0E627FD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495800"/>
            <a:ext cx="8153400" cy="1752600"/>
          </a:xfrm>
        </p:spPr>
        <p:txBody>
          <a:bodyPr>
            <a:noAutofit/>
          </a:bodyPr>
          <a:lstStyle/>
          <a:p>
            <a:r>
              <a:rPr lang="en-US" sz="2400" b="1" dirty="0" smtClean="0">
                <a:solidFill>
                  <a:schemeClr val="tx1"/>
                </a:solidFill>
                <a:latin typeface="Times New Roman" pitchFamily="18" charset="0"/>
                <a:cs typeface="Times New Roman" pitchFamily="18" charset="0"/>
              </a:rPr>
              <a:t>Presented by:</a:t>
            </a:r>
          </a:p>
          <a:p>
            <a:r>
              <a:rPr lang="en-US" sz="2400" dirty="0" err="1" smtClean="0">
                <a:solidFill>
                  <a:schemeClr val="tx1"/>
                </a:solidFill>
                <a:latin typeface="Times New Roman" pitchFamily="18" charset="0"/>
                <a:cs typeface="Times New Roman" pitchFamily="18" charset="0"/>
              </a:rPr>
              <a:t>Binay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Ranjan</a:t>
            </a:r>
            <a:endParaRPr lang="en-US" sz="24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IIHMR- New Delhi</a:t>
            </a:r>
          </a:p>
          <a:p>
            <a:r>
              <a:rPr lang="en-US" sz="2400" dirty="0" smtClean="0">
                <a:solidFill>
                  <a:schemeClr val="tx1"/>
                </a:solidFill>
                <a:latin typeface="Times New Roman" pitchFamily="18" charset="0"/>
                <a:cs typeface="Times New Roman" pitchFamily="18" charset="0"/>
              </a:rPr>
              <a:t>PG/11/004</a:t>
            </a:r>
            <a:endParaRPr lang="en-US" sz="2400"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228600" y="838200"/>
            <a:ext cx="8763000" cy="3352800"/>
          </a:xfrm>
        </p:spPr>
        <p:txBody>
          <a:bodyPr>
            <a:noAutofit/>
          </a:bodyPr>
          <a:lstStyle/>
          <a:p>
            <a:r>
              <a:rPr lang="en-IN" sz="2400" b="1" dirty="0" smtClean="0">
                <a:latin typeface="Times New Roman" pitchFamily="18" charset="0"/>
                <a:cs typeface="Times New Roman" pitchFamily="18" charset="0"/>
              </a:rPr>
              <a:t>SOCIAL MARKETING OF ORAL CONTRACEPTIVE PILLS AND CONDOMS BY ASHA WORKERS IN SAHARSA DISTRICT OF BIHAR - ISSUES AND CHALLENGES</a:t>
            </a:r>
            <a:r>
              <a:rPr lang="en-US" sz="2800" dirty="0" smtClean="0"/>
              <a:t/>
            </a:r>
            <a:br>
              <a:rPr lang="en-US" sz="2800" dirty="0" smtClean="0"/>
            </a:br>
            <a:endParaRPr lang="en-US"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609600"/>
            <a:ext cx="8458200" cy="6019800"/>
          </a:xfrm>
        </p:spPr>
        <p:txBody>
          <a:bodyPr/>
          <a:lstStyle/>
          <a:p>
            <a:pPr algn="just"/>
            <a:r>
              <a:rPr lang="en-US" sz="2400" b="1" dirty="0" smtClean="0">
                <a:latin typeface="Times New Roman" pitchFamily="18" charset="0"/>
                <a:cs typeface="Times New Roman" pitchFamily="18" charset="0"/>
              </a:rPr>
              <a:t>ASHA workers:</a:t>
            </a:r>
          </a:p>
          <a:p>
            <a:pPr lvl="1" algn="just"/>
            <a:r>
              <a:rPr lang="en-US" sz="2000" b="1" dirty="0" smtClean="0">
                <a:latin typeface="Times New Roman" pitchFamily="18" charset="0"/>
                <a:cs typeface="Times New Roman" pitchFamily="18" charset="0"/>
              </a:rPr>
              <a:t>Demographics: </a:t>
            </a:r>
            <a:r>
              <a:rPr lang="en-US" sz="2000" dirty="0" smtClean="0">
                <a:latin typeface="Times New Roman" pitchFamily="18" charset="0"/>
                <a:cs typeface="Times New Roman" pitchFamily="18" charset="0"/>
              </a:rPr>
              <a:t>Majority 26-30 years (37%), Up to class 5 (31.4%), Hindu: Muslim (3:1).</a:t>
            </a:r>
          </a:p>
          <a:p>
            <a:pPr lvl="1" algn="just"/>
            <a:r>
              <a:rPr lang="en-US" sz="2000" b="1" dirty="0" smtClean="0">
                <a:latin typeface="Times New Roman" pitchFamily="18" charset="0"/>
                <a:cs typeface="Times New Roman" pitchFamily="18" charset="0"/>
              </a:rPr>
              <a:t>Services:</a:t>
            </a:r>
            <a:r>
              <a:rPr lang="en-US" sz="2000" dirty="0" smtClean="0">
                <a:latin typeface="Times New Roman" pitchFamily="18" charset="0"/>
                <a:cs typeface="Times New Roman" pitchFamily="18" charset="0"/>
              </a:rPr>
              <a:t> Escorting of delivery cases, counselling about immunization of children and creating awareness about healthy practices.</a:t>
            </a:r>
          </a:p>
          <a:p>
            <a:pPr lvl="1" algn="just"/>
            <a:r>
              <a:rPr lang="en-US" sz="2000" b="1" dirty="0" smtClean="0">
                <a:latin typeface="Times New Roman" pitchFamily="18" charset="0"/>
                <a:cs typeface="Times New Roman" pitchFamily="18" charset="0"/>
              </a:rPr>
              <a:t>Awareness about Family Planning:</a:t>
            </a:r>
            <a:r>
              <a:rPr lang="en-US" sz="2000" dirty="0" smtClean="0">
                <a:latin typeface="Times New Roman" pitchFamily="18" charset="0"/>
                <a:cs typeface="Times New Roman" pitchFamily="18" charset="0"/>
              </a:rPr>
              <a:t> Awareness about methods, health outcomes and benefits of  OCP &amp; Condom use more among educated ASHAs and Hindus than Muslim.</a:t>
            </a:r>
          </a:p>
          <a:p>
            <a:pPr lvl="1"/>
            <a:endParaRPr lang="en-US" dirty="0" smtClean="0"/>
          </a:p>
        </p:txBody>
      </p:sp>
      <p:graphicFrame>
        <p:nvGraphicFramePr>
          <p:cNvPr id="9" name="Chart 8"/>
          <p:cNvGraphicFramePr/>
          <p:nvPr/>
        </p:nvGraphicFramePr>
        <p:xfrm>
          <a:off x="304800" y="3352800"/>
          <a:ext cx="8534400"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b="1" dirty="0">
              <a:solidFill>
                <a:srgbClr val="FF0000"/>
              </a:solidFill>
              <a:latin typeface="Times New Roman" pitchFamily="18" charset="0"/>
              <a:cs typeface="Times New Roman" pitchFamily="18" charset="0"/>
            </a:endParaRPr>
          </a:p>
        </p:txBody>
      </p:sp>
      <p:graphicFrame>
        <p:nvGraphicFramePr>
          <p:cNvPr id="10" name="Content Placeholder 9"/>
          <p:cNvGraphicFramePr>
            <a:graphicFrameLocks noGrp="1"/>
          </p:cNvGraphicFramePr>
          <p:nvPr>
            <p:ph sz="quarter" idx="2"/>
          </p:nvPr>
        </p:nvGraphicFramePr>
        <p:xfrm>
          <a:off x="4648200" y="685800"/>
          <a:ext cx="4267200"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1"/>
          </p:nvPr>
        </p:nvGraphicFramePr>
        <p:xfrm>
          <a:off x="228600" y="685800"/>
          <a:ext cx="4343400" cy="5943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norm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dirty="0"/>
          </a:p>
        </p:txBody>
      </p:sp>
      <p:sp>
        <p:nvSpPr>
          <p:cNvPr id="3" name="Content Placeholder 2"/>
          <p:cNvSpPr>
            <a:spLocks noGrp="1"/>
          </p:cNvSpPr>
          <p:nvPr>
            <p:ph sz="quarter" idx="1"/>
          </p:nvPr>
        </p:nvSpPr>
        <p:spPr>
          <a:xfrm>
            <a:off x="304800" y="533400"/>
            <a:ext cx="8534400" cy="6019800"/>
          </a:xfrm>
        </p:spPr>
        <p:txBody>
          <a:bodyPr>
            <a:normAutofit/>
          </a:bodyPr>
          <a:lstStyle/>
          <a:p>
            <a:r>
              <a:rPr lang="en-US" sz="2000" b="1" dirty="0" smtClean="0">
                <a:latin typeface="Times New Roman" pitchFamily="18" charset="0"/>
                <a:cs typeface="Times New Roman" pitchFamily="18" charset="0"/>
              </a:rPr>
              <a:t>Social Marketing of OCPs and Condoms: </a:t>
            </a:r>
          </a:p>
          <a:p>
            <a:pPr lvl="1"/>
            <a:r>
              <a:rPr lang="en-US" sz="2000" dirty="0" smtClean="0">
                <a:latin typeface="Times New Roman" pitchFamily="18" charset="0"/>
                <a:cs typeface="Times New Roman" pitchFamily="18" charset="0"/>
              </a:rPr>
              <a:t>Majority reported correct </a:t>
            </a:r>
            <a:r>
              <a:rPr lang="en-US" sz="2000" b="1" dirty="0" smtClean="0">
                <a:latin typeface="Times New Roman" pitchFamily="18" charset="0"/>
                <a:cs typeface="Times New Roman" pitchFamily="18" charset="0"/>
              </a:rPr>
              <a:t>usage of OCPs</a:t>
            </a:r>
            <a:r>
              <a:rPr lang="en-US" sz="2000" dirty="0" smtClean="0">
                <a:latin typeface="Times New Roman" pitchFamily="18" charset="0"/>
                <a:cs typeface="Times New Roman" pitchFamily="18" charset="0"/>
              </a:rPr>
              <a:t>: Options, proper timing, use during lactation, advice if a female forgets to take a pill on time.</a:t>
            </a:r>
          </a:p>
          <a:p>
            <a:pPr lvl="1"/>
            <a:r>
              <a:rPr lang="en-US" sz="2000" b="1" dirty="0" smtClean="0">
                <a:latin typeface="Times New Roman" pitchFamily="18" charset="0"/>
                <a:cs typeface="Times New Roman" pitchFamily="18" charset="0"/>
              </a:rPr>
              <a:t>Brands: </a:t>
            </a:r>
            <a:r>
              <a:rPr lang="en-US" sz="2000" dirty="0" smtClean="0">
                <a:latin typeface="Times New Roman" pitchFamily="18" charset="0"/>
                <a:cs typeface="Times New Roman" pitchFamily="18" charset="0"/>
              </a:rPr>
              <a:t>Nirodh (100% ), Mala-D (57%), Mala-N (40%), </a:t>
            </a:r>
            <a:r>
              <a:rPr lang="en-US" sz="2000" dirty="0" err="1" smtClean="0">
                <a:latin typeface="Times New Roman" pitchFamily="18" charset="0"/>
                <a:cs typeface="Times New Roman" pitchFamily="18" charset="0"/>
              </a:rPr>
              <a:t>Saheli</a:t>
            </a:r>
            <a:r>
              <a:rPr lang="en-US" sz="2000" dirty="0" smtClean="0">
                <a:latin typeface="Times New Roman" pitchFamily="18" charset="0"/>
                <a:cs typeface="Times New Roman" pitchFamily="18" charset="0"/>
              </a:rPr>
              <a:t> (3%).</a:t>
            </a:r>
          </a:p>
          <a:p>
            <a:pPr lvl="1"/>
            <a:r>
              <a:rPr lang="en-US" sz="2000" dirty="0" smtClean="0">
                <a:latin typeface="Times New Roman" pitchFamily="18" charset="0"/>
                <a:cs typeface="Times New Roman" pitchFamily="18" charset="0"/>
              </a:rPr>
              <a:t>Less % reported correctly about </a:t>
            </a:r>
            <a:r>
              <a:rPr lang="en-US" sz="2000" b="1" dirty="0" smtClean="0">
                <a:latin typeface="Times New Roman" pitchFamily="18" charset="0"/>
                <a:cs typeface="Times New Roman" pitchFamily="18" charset="0"/>
              </a:rPr>
              <a:t>side-effects and contraindications</a:t>
            </a:r>
            <a:r>
              <a:rPr lang="en-US" sz="2000" dirty="0" smtClean="0">
                <a:latin typeface="Times New Roman" pitchFamily="18" charset="0"/>
                <a:cs typeface="Times New Roman" pitchFamily="18" charset="0"/>
              </a:rPr>
              <a:t> of OCPs.</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graphicFrame>
        <p:nvGraphicFramePr>
          <p:cNvPr id="4" name="Chart 3"/>
          <p:cNvGraphicFramePr/>
          <p:nvPr/>
        </p:nvGraphicFramePr>
        <p:xfrm>
          <a:off x="152400" y="2590800"/>
          <a:ext cx="42672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95800" y="2590800"/>
          <a:ext cx="44958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533400"/>
          </a:xfrm>
        </p:spPr>
        <p:txBody>
          <a:bodyPr>
            <a:no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dirty="0"/>
          </a:p>
        </p:txBody>
      </p:sp>
      <p:sp>
        <p:nvSpPr>
          <p:cNvPr id="3" name="Content Placeholder 2"/>
          <p:cNvSpPr>
            <a:spLocks noGrp="1"/>
          </p:cNvSpPr>
          <p:nvPr>
            <p:ph sz="quarter" idx="1"/>
          </p:nvPr>
        </p:nvSpPr>
        <p:spPr>
          <a:xfrm>
            <a:off x="228600" y="609600"/>
            <a:ext cx="8686800" cy="6019800"/>
          </a:xfrm>
        </p:spPr>
        <p:txBody>
          <a:bodyPr>
            <a:normAutofit lnSpcReduction="10000"/>
          </a:bodyPr>
          <a:lstStyle/>
          <a:p>
            <a:r>
              <a:rPr lang="en-US" sz="2000" b="1" dirty="0" smtClean="0">
                <a:latin typeface="Times New Roman" pitchFamily="18" charset="0"/>
                <a:cs typeface="Times New Roman" pitchFamily="18" charset="0"/>
              </a:rPr>
              <a:t>Training:</a:t>
            </a:r>
            <a:r>
              <a:rPr lang="en-US" sz="2000" dirty="0" smtClean="0">
                <a:latin typeface="Times New Roman" pitchFamily="18" charset="0"/>
                <a:cs typeface="Times New Roman" pitchFamily="18" charset="0"/>
              </a:rPr>
              <a:t> 74% ASHAs reported to have attended training sessions on family planning and its measures.</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Feedback:</a:t>
            </a:r>
            <a:r>
              <a:rPr lang="en-US" sz="2000" dirty="0" smtClean="0">
                <a:latin typeface="Times New Roman" pitchFamily="18" charset="0"/>
                <a:cs typeface="Times New Roman" pitchFamily="18" charset="0"/>
              </a:rPr>
              <a:t> Positive and Negative aspects.</a:t>
            </a:r>
          </a:p>
          <a:p>
            <a:r>
              <a:rPr lang="en-US" sz="2000" b="1" dirty="0" smtClean="0">
                <a:latin typeface="Times New Roman" pitchFamily="18" charset="0"/>
                <a:cs typeface="Times New Roman" pitchFamily="18" charset="0"/>
              </a:rPr>
              <a:t>Suggested Methods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Motivating Factors</a:t>
            </a:r>
          </a:p>
        </p:txBody>
      </p:sp>
      <p:graphicFrame>
        <p:nvGraphicFramePr>
          <p:cNvPr id="4" name="Chart 3"/>
          <p:cNvGraphicFramePr/>
          <p:nvPr/>
        </p:nvGraphicFramePr>
        <p:xfrm>
          <a:off x="228600" y="1371600"/>
          <a:ext cx="42672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648200" y="1371600"/>
          <a:ext cx="42672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685800"/>
          </a:xfrm>
        </p:spPr>
        <p:txBody>
          <a:bodyPr>
            <a:norm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91200"/>
          </a:xfrm>
        </p:spPr>
        <p:txBody>
          <a:bodyPr/>
          <a:lstStyle/>
          <a:p>
            <a:r>
              <a:rPr lang="en-US" sz="2400" b="1" dirty="0" smtClean="0">
                <a:latin typeface="Times New Roman" pitchFamily="18" charset="0"/>
                <a:cs typeface="Times New Roman" pitchFamily="18" charset="0"/>
              </a:rPr>
              <a:t>Beneficiaries (Age-group: 15-45 years):</a:t>
            </a:r>
          </a:p>
          <a:p>
            <a:pPr lvl="1"/>
            <a:r>
              <a:rPr lang="en-US" sz="2000" b="1" dirty="0" smtClean="0">
                <a:latin typeface="Times New Roman" pitchFamily="18" charset="0"/>
                <a:cs typeface="Times New Roman" pitchFamily="18" charset="0"/>
              </a:rPr>
              <a:t>Demographics: </a:t>
            </a:r>
            <a:r>
              <a:rPr lang="en-US" sz="2000" dirty="0" smtClean="0">
                <a:latin typeface="Times New Roman" pitchFamily="18" charset="0"/>
                <a:cs typeface="Times New Roman" pitchFamily="18" charset="0"/>
              </a:rPr>
              <a:t>Majority 26-30 years (37%), Illiterate (60%), Muslim: Hindu (3:1).</a:t>
            </a:r>
          </a:p>
          <a:p>
            <a:pPr lvl="1"/>
            <a:r>
              <a:rPr lang="en-US" sz="2000" dirty="0" smtClean="0">
                <a:latin typeface="Times New Roman" pitchFamily="18" charset="0"/>
                <a:cs typeface="Times New Roman" pitchFamily="18" charset="0"/>
              </a:rPr>
              <a:t>3-5 </a:t>
            </a:r>
            <a:r>
              <a:rPr lang="en-US" sz="2000" b="1" dirty="0" smtClean="0">
                <a:latin typeface="Times New Roman" pitchFamily="18" charset="0"/>
                <a:cs typeface="Times New Roman" pitchFamily="18" charset="0"/>
              </a:rPr>
              <a:t>children</a:t>
            </a:r>
            <a:r>
              <a:rPr lang="en-US" sz="2000" dirty="0" smtClean="0">
                <a:latin typeface="Times New Roman" pitchFamily="18" charset="0"/>
                <a:cs typeface="Times New Roman" pitchFamily="18" charset="0"/>
              </a:rPr>
              <a:t> per woman (average), Maximum-9, Minimum- 1.</a:t>
            </a:r>
          </a:p>
          <a:p>
            <a:pPr lvl="1"/>
            <a:r>
              <a:rPr lang="en-US" sz="2000" b="1" dirty="0" smtClean="0">
                <a:latin typeface="Times New Roman" pitchFamily="18" charset="0"/>
                <a:cs typeface="Times New Roman" pitchFamily="18" charset="0"/>
              </a:rPr>
              <a:t>Plan for more children: </a:t>
            </a:r>
            <a:r>
              <a:rPr lang="en-US" sz="2000" dirty="0" smtClean="0">
                <a:latin typeface="Times New Roman" pitchFamily="18" charset="0"/>
                <a:cs typeface="Times New Roman" pitchFamily="18" charset="0"/>
              </a:rPr>
              <a:t>45%- 60% Muslim, mostly Illiterate.</a:t>
            </a:r>
          </a:p>
          <a:p>
            <a:pPr lvl="1"/>
            <a:r>
              <a:rPr lang="en-US" sz="2000" b="1" dirty="0" smtClean="0">
                <a:latin typeface="Times New Roman" pitchFamily="18" charset="0"/>
                <a:cs typeface="Times New Roman" pitchFamily="18" charset="0"/>
              </a:rPr>
              <a:t>Reasons</a:t>
            </a:r>
            <a:r>
              <a:rPr lang="en-US" sz="2000" dirty="0" smtClean="0">
                <a:latin typeface="Times New Roman" pitchFamily="18" charset="0"/>
                <a:cs typeface="Times New Roman" pitchFamily="18" charset="0"/>
              </a:rPr>
              <a:t> for planning more children.</a:t>
            </a:r>
          </a:p>
          <a:p>
            <a:pPr lvl="1"/>
            <a:r>
              <a:rPr lang="en-US" sz="2000" b="1" dirty="0" smtClean="0">
                <a:latin typeface="Times New Roman" pitchFamily="18" charset="0"/>
                <a:cs typeface="Times New Roman" pitchFamily="18" charset="0"/>
              </a:rPr>
              <a:t>Health Seeking Behavior: </a:t>
            </a:r>
          </a:p>
          <a:p>
            <a:pPr lvl="2"/>
            <a:r>
              <a:rPr lang="en-US" dirty="0" smtClean="0">
                <a:latin typeface="Times New Roman" pitchFamily="18" charset="0"/>
                <a:cs typeface="Times New Roman" pitchFamily="18" charset="0"/>
              </a:rPr>
              <a:t>Awareness about family planning- 83% </a:t>
            </a:r>
          </a:p>
          <a:p>
            <a:pPr lvl="2"/>
            <a:r>
              <a:rPr lang="en-US" dirty="0" smtClean="0">
                <a:latin typeface="Times New Roman" pitchFamily="18" charset="0"/>
                <a:cs typeface="Times New Roman" pitchFamily="18" charset="0"/>
              </a:rPr>
              <a:t>Higher education levels: More awareness</a:t>
            </a: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buNone/>
            </a:pP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Users</a:t>
            </a:r>
          </a:p>
          <a:p>
            <a:pPr lvl="2"/>
            <a:endParaRPr lang="en-US" dirty="0" smtClean="0">
              <a:latin typeface="Times New Roman" pitchFamily="18" charset="0"/>
              <a:cs typeface="Times New Roman" pitchFamily="18" charset="0"/>
            </a:endParaRPr>
          </a:p>
          <a:p>
            <a:pPr lvl="2"/>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US" dirty="0" smtClean="0"/>
          </a:p>
        </p:txBody>
      </p:sp>
      <p:cxnSp>
        <p:nvCxnSpPr>
          <p:cNvPr id="5" name="Straight Arrow Connector 4"/>
          <p:cNvCxnSpPr/>
          <p:nvPr/>
        </p:nvCxnSpPr>
        <p:spPr>
          <a:xfrm flipV="1">
            <a:off x="5486400" y="35814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486400" y="39624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flipH="1">
            <a:off x="5791200" y="3352800"/>
            <a:ext cx="1828801"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75%  - Muslim</a:t>
            </a:r>
            <a:endParaRPr lang="en-US" sz="2000" dirty="0">
              <a:latin typeface="Times New Roman" pitchFamily="18" charset="0"/>
              <a:cs typeface="Times New Roman" pitchFamily="18" charset="0"/>
            </a:endParaRPr>
          </a:p>
        </p:txBody>
      </p:sp>
      <p:sp>
        <p:nvSpPr>
          <p:cNvPr id="13" name="TextBox 12"/>
          <p:cNvSpPr txBox="1"/>
          <p:nvPr/>
        </p:nvSpPr>
        <p:spPr>
          <a:xfrm rot="10800000" flipH="1" flipV="1">
            <a:off x="5867400" y="3962400"/>
            <a:ext cx="1981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93%  - Hindus</a:t>
            </a:r>
            <a:endParaRPr lang="en-US" sz="2000" dirty="0">
              <a:latin typeface="Times New Roman" pitchFamily="18" charset="0"/>
              <a:cs typeface="Times New Roman" pitchFamily="18" charset="0"/>
            </a:endParaRPr>
          </a:p>
        </p:txBody>
      </p:sp>
      <p:cxnSp>
        <p:nvCxnSpPr>
          <p:cNvPr id="15" name="Straight Arrow Connector 14"/>
          <p:cNvCxnSpPr/>
          <p:nvPr/>
        </p:nvCxnSpPr>
        <p:spPr>
          <a:xfrm flipV="1">
            <a:off x="1905000" y="51816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05000" y="54102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90800" y="4876800"/>
            <a:ext cx="2133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Ever Users (63%)</a:t>
            </a:r>
            <a:endParaRPr lang="en-US" sz="2000" dirty="0">
              <a:latin typeface="Times New Roman" pitchFamily="18" charset="0"/>
              <a:cs typeface="Times New Roman" pitchFamily="18" charset="0"/>
            </a:endParaRPr>
          </a:p>
        </p:txBody>
      </p:sp>
      <p:sp>
        <p:nvSpPr>
          <p:cNvPr id="30" name="TextBox 29"/>
          <p:cNvSpPr txBox="1"/>
          <p:nvPr/>
        </p:nvSpPr>
        <p:spPr>
          <a:xfrm>
            <a:off x="2514600" y="5486400"/>
            <a:ext cx="24384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Current Users (58%)</a:t>
            </a:r>
            <a:endParaRPr lang="en-US" sz="2000" dirty="0">
              <a:latin typeface="Times New Roman" pitchFamily="18" charset="0"/>
              <a:cs typeface="Times New Roman" pitchFamily="18" charset="0"/>
            </a:endParaRPr>
          </a:p>
        </p:txBody>
      </p:sp>
      <p:cxnSp>
        <p:nvCxnSpPr>
          <p:cNvPr id="31" name="Straight Arrow Connector 30"/>
          <p:cNvCxnSpPr/>
          <p:nvPr/>
        </p:nvCxnSpPr>
        <p:spPr>
          <a:xfrm flipV="1">
            <a:off x="4648200" y="48006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51054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800600" y="56388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58674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257800" y="4495800"/>
            <a:ext cx="1752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Muslim (43%)</a:t>
            </a:r>
            <a:endParaRPr lang="en-US" sz="2000" dirty="0">
              <a:latin typeface="Times New Roman" pitchFamily="18" charset="0"/>
              <a:cs typeface="Times New Roman" pitchFamily="18" charset="0"/>
            </a:endParaRPr>
          </a:p>
        </p:txBody>
      </p:sp>
      <p:sp>
        <p:nvSpPr>
          <p:cNvPr id="48" name="TextBox 47"/>
          <p:cNvSpPr txBox="1"/>
          <p:nvPr/>
        </p:nvSpPr>
        <p:spPr>
          <a:xfrm>
            <a:off x="5257800" y="5029200"/>
            <a:ext cx="18288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Hindus (57%)</a:t>
            </a:r>
            <a:endParaRPr lang="en-US" sz="2000" dirty="0">
              <a:latin typeface="Times New Roman" pitchFamily="18" charset="0"/>
              <a:cs typeface="Times New Roman" pitchFamily="18" charset="0"/>
            </a:endParaRPr>
          </a:p>
        </p:txBody>
      </p:sp>
      <p:sp>
        <p:nvSpPr>
          <p:cNvPr id="50" name="TextBox 49"/>
          <p:cNvSpPr txBox="1"/>
          <p:nvPr/>
        </p:nvSpPr>
        <p:spPr>
          <a:xfrm>
            <a:off x="5334000" y="5486400"/>
            <a:ext cx="14478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Muslim (45%)</a:t>
            </a:r>
            <a:endParaRPr lang="en-US" sz="2000" dirty="0">
              <a:latin typeface="Times New Roman" pitchFamily="18" charset="0"/>
              <a:cs typeface="Times New Roman" pitchFamily="18" charset="0"/>
            </a:endParaRPr>
          </a:p>
        </p:txBody>
      </p:sp>
      <p:sp>
        <p:nvSpPr>
          <p:cNvPr id="51" name="TextBox 50"/>
          <p:cNvSpPr txBox="1"/>
          <p:nvPr/>
        </p:nvSpPr>
        <p:spPr>
          <a:xfrm rot="10800000" flipV="1">
            <a:off x="5334000" y="5943600"/>
            <a:ext cx="1905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Hindus (55%)</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533400"/>
          </a:xfrm>
        </p:spPr>
        <p:txBody>
          <a:bodyPr>
            <a:no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dirty="0"/>
          </a:p>
        </p:txBody>
      </p:sp>
      <p:graphicFrame>
        <p:nvGraphicFramePr>
          <p:cNvPr id="4" name="Content Placeholder 3"/>
          <p:cNvGraphicFramePr>
            <a:graphicFrameLocks noGrp="1"/>
          </p:cNvGraphicFramePr>
          <p:nvPr>
            <p:ph sz="quarter" idx="1"/>
          </p:nvPr>
        </p:nvGraphicFramePr>
        <p:xfrm>
          <a:off x="152401" y="609600"/>
          <a:ext cx="4419600" cy="601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noGrp="1"/>
          </p:cNvGraphicFramePr>
          <p:nvPr>
            <p:ph sz="quarter" idx="2"/>
          </p:nvPr>
        </p:nvGraphicFramePr>
        <p:xfrm>
          <a:off x="4724400" y="609600"/>
          <a:ext cx="4191000" cy="6019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457200"/>
          </a:xfrm>
        </p:spPr>
        <p:txBody>
          <a:bodyPr>
            <a:noAutofit/>
          </a:bodyPr>
          <a:lstStyle/>
          <a:p>
            <a:pPr algn="ctr"/>
            <a:r>
              <a:rPr lang="en-US" sz="1800" b="1" u="sng" dirty="0" smtClean="0">
                <a:latin typeface="Times New Roman" pitchFamily="18" charset="0"/>
                <a:cs typeface="Times New Roman" pitchFamily="18" charset="0"/>
              </a:rPr>
              <a:t>Cross-tabulation between education and knowledge of using OCPs and Condoms by the females</a:t>
            </a:r>
            <a:endParaRPr lang="en-US" sz="1800" u="sng" dirty="0">
              <a:latin typeface="Times New Roman" pitchFamily="18" charset="0"/>
              <a:cs typeface="Times New Roman" pitchFamily="18" charset="0"/>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838200" y="762000"/>
            <a:ext cx="7772400" cy="2667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762000" y="3962400"/>
            <a:ext cx="78486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09600"/>
          </a:xfrm>
        </p:spPr>
        <p:txBody>
          <a:bodyPr>
            <a:noAutofit/>
          </a:bodyPr>
          <a:lstStyle/>
          <a:p>
            <a:pPr algn="ctr"/>
            <a:r>
              <a:rPr lang="en-US" sz="1800" b="1" u="sng" dirty="0" smtClean="0">
                <a:solidFill>
                  <a:schemeClr val="tx1"/>
                </a:solidFill>
                <a:latin typeface="Times New Roman" pitchFamily="18" charset="0"/>
                <a:cs typeface="Times New Roman" pitchFamily="18" charset="0"/>
              </a:rPr>
              <a:t>Cross-tabulation</a:t>
            </a:r>
            <a:r>
              <a:rPr lang="en-IN" sz="1800" b="1" u="sng" dirty="0" smtClean="0">
                <a:solidFill>
                  <a:schemeClr val="tx1"/>
                </a:solidFill>
                <a:latin typeface="Times New Roman" pitchFamily="18" charset="0"/>
                <a:cs typeface="Times New Roman" pitchFamily="18" charset="0"/>
              </a:rPr>
              <a:t> between religion and agreement on use of FP methods by females and their spouses</a:t>
            </a:r>
            <a:endParaRPr lang="en-US" sz="1800" u="sng" dirty="0">
              <a:solidFill>
                <a:schemeClr val="tx1"/>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685800" y="3886200"/>
            <a:ext cx="7924799" cy="2590800"/>
          </a:xfrm>
          <a:prstGeom prst="rect">
            <a:avLst/>
          </a:prstGeom>
          <a:noFill/>
          <a:ln w="9525">
            <a:noFill/>
            <a:miter lim="800000"/>
            <a:headEnd/>
            <a:tailEnd/>
          </a:ln>
          <a:effectLst/>
        </p:spPr>
      </p:pic>
      <p:sp>
        <p:nvSpPr>
          <p:cNvPr id="8" name="Rectangle 7"/>
          <p:cNvSpPr/>
          <p:nvPr/>
        </p:nvSpPr>
        <p:spPr>
          <a:xfrm>
            <a:off x="1143000" y="3200400"/>
            <a:ext cx="7010400" cy="646331"/>
          </a:xfrm>
          <a:prstGeom prst="rect">
            <a:avLst/>
          </a:prstGeom>
        </p:spPr>
        <p:txBody>
          <a:bodyPr wrap="square">
            <a:spAutoFit/>
          </a:bodyPr>
          <a:lstStyle/>
          <a:p>
            <a:pPr algn="ctr"/>
            <a:r>
              <a:rPr lang="en-US" b="1" u="sng" dirty="0" smtClean="0">
                <a:latin typeface="Times New Roman" pitchFamily="18" charset="0"/>
                <a:cs typeface="Times New Roman" pitchFamily="18" charset="0"/>
              </a:rPr>
              <a:t>Cross-tabulation between education and knowledge about various brands of OCPs and Condoms to the beneficiaries </a:t>
            </a:r>
            <a:endParaRPr lang="en-US" u="sng"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762000" y="762000"/>
            <a:ext cx="7772400" cy="2438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algn="ctr"/>
            <a:r>
              <a:rPr lang="en-US" sz="3200" b="1" dirty="0" smtClean="0">
                <a:solidFill>
                  <a:srgbClr val="FF0000"/>
                </a:solidFill>
                <a:latin typeface="Times New Roman" pitchFamily="18" charset="0"/>
                <a:cs typeface="Times New Roman" pitchFamily="18" charset="0"/>
              </a:rPr>
              <a:t>RESULTS</a:t>
            </a:r>
            <a:endParaRPr lang="en-US" sz="3200" dirty="0"/>
          </a:p>
        </p:txBody>
      </p:sp>
      <p:sp>
        <p:nvSpPr>
          <p:cNvPr id="5" name="Content Placeholder 4"/>
          <p:cNvSpPr>
            <a:spLocks noGrp="1"/>
          </p:cNvSpPr>
          <p:nvPr>
            <p:ph sz="quarter" idx="1"/>
          </p:nvPr>
        </p:nvSpPr>
        <p:spPr>
          <a:xfrm>
            <a:off x="304800" y="762000"/>
            <a:ext cx="8610600" cy="5791200"/>
          </a:xfrm>
        </p:spPr>
        <p:txBody>
          <a:bodyPr>
            <a:normAutofit/>
          </a:bodyPr>
          <a:lstStyle/>
          <a:p>
            <a:pPr algn="just"/>
            <a:r>
              <a:rPr lang="en-US" sz="2000" dirty="0" smtClean="0">
                <a:latin typeface="Times New Roman" pitchFamily="18" charset="0"/>
                <a:cs typeface="Times New Roman" pitchFamily="18" charset="0"/>
              </a:rPr>
              <a:t>37% reported about the side-effects and very few knew about contraindications of using OCPs.</a:t>
            </a:r>
          </a:p>
          <a:p>
            <a:pPr algn="just"/>
            <a:r>
              <a:rPr lang="en-US" sz="2000" b="1" dirty="0" smtClean="0">
                <a:latin typeface="Times New Roman" pitchFamily="18" charset="0"/>
                <a:cs typeface="Times New Roman" pitchFamily="18" charset="0"/>
              </a:rPr>
              <a:t>Brands: </a:t>
            </a:r>
            <a:r>
              <a:rPr lang="en-US" sz="2000" dirty="0" smtClean="0">
                <a:latin typeface="Times New Roman" pitchFamily="18" charset="0"/>
                <a:cs typeface="Times New Roman" pitchFamily="18" charset="0"/>
              </a:rPr>
              <a:t>Nirodh (50% ), Mala-D (20%), Mala-N (11%), </a:t>
            </a:r>
            <a:r>
              <a:rPr lang="en-US" sz="2000" dirty="0" err="1" smtClean="0">
                <a:latin typeface="Times New Roman" pitchFamily="18" charset="0"/>
                <a:cs typeface="Times New Roman" pitchFamily="18" charset="0"/>
              </a:rPr>
              <a:t>Saheli</a:t>
            </a:r>
            <a:r>
              <a:rPr lang="en-US" sz="2000" dirty="0" smtClean="0">
                <a:latin typeface="Times New Roman" pitchFamily="18" charset="0"/>
                <a:cs typeface="Times New Roman" pitchFamily="18" charset="0"/>
              </a:rPr>
              <a:t> (1%).</a:t>
            </a:r>
          </a:p>
          <a:p>
            <a:pPr algn="just"/>
            <a:r>
              <a:rPr lang="en-US" sz="2000" b="1" dirty="0" smtClean="0">
                <a:latin typeface="Times New Roman" pitchFamily="18" charset="0"/>
                <a:cs typeface="Times New Roman" pitchFamily="18" charset="0"/>
              </a:rPr>
              <a:t>Preferred method:</a:t>
            </a:r>
          </a:p>
          <a:p>
            <a:pPr lvl="1" algn="just"/>
            <a:r>
              <a:rPr lang="en-US" sz="2000" dirty="0" smtClean="0">
                <a:latin typeface="Times New Roman" pitchFamily="18" charset="0"/>
                <a:cs typeface="Times New Roman" pitchFamily="18" charset="0"/>
              </a:rPr>
              <a:t>None &gt; male condoms &gt; OCPs &gt; tubectomy &gt; IUCD &gt; Abstinence &gt; coitus interruptus </a:t>
            </a:r>
          </a:p>
          <a:p>
            <a:pPr algn="just"/>
            <a:r>
              <a:rPr lang="en-US" sz="2000" b="1" dirty="0" smtClean="0">
                <a:latin typeface="Times New Roman" pitchFamily="18" charset="0"/>
                <a:cs typeface="Times New Roman" pitchFamily="18" charset="0"/>
              </a:rPr>
              <a:t>Optimum knowledge </a:t>
            </a:r>
            <a:r>
              <a:rPr lang="en-US" sz="2000" dirty="0" smtClean="0">
                <a:latin typeface="Times New Roman" pitchFamily="18" charset="0"/>
                <a:cs typeface="Times New Roman" pitchFamily="18" charset="0"/>
              </a:rPr>
              <a:t>of using OCPs and Condoms- 18% and 21% females respectively.</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Role of ASHA workers in Social Marketing of OCPs and Condoms:</a:t>
            </a:r>
          </a:p>
          <a:p>
            <a:pPr lvl="1" algn="just"/>
            <a:r>
              <a:rPr lang="en-US" sz="2000" dirty="0" smtClean="0">
                <a:latin typeface="Times New Roman" pitchFamily="18" charset="0"/>
                <a:cs typeface="Times New Roman" pitchFamily="18" charset="0"/>
              </a:rPr>
              <a:t>74.3%- </a:t>
            </a:r>
            <a:r>
              <a:rPr lang="en-US" sz="2000" b="1" dirty="0" smtClean="0">
                <a:latin typeface="Times New Roman" pitchFamily="18" charset="0"/>
                <a:cs typeface="Times New Roman" pitchFamily="18" charset="0"/>
              </a:rPr>
              <a:t>Regular home visits </a:t>
            </a:r>
            <a:r>
              <a:rPr lang="en-US" sz="2000" dirty="0" smtClean="0">
                <a:latin typeface="Times New Roman" pitchFamily="18" charset="0"/>
                <a:cs typeface="Times New Roman" pitchFamily="18" charset="0"/>
              </a:rPr>
              <a:t>by ASHA workers.</a:t>
            </a:r>
          </a:p>
          <a:p>
            <a:pPr lvl="1" algn="just"/>
            <a:r>
              <a:rPr lang="en-US" sz="2000" dirty="0" smtClean="0">
                <a:latin typeface="Times New Roman" pitchFamily="18" charset="0"/>
                <a:cs typeface="Times New Roman" pitchFamily="18" charset="0"/>
              </a:rPr>
              <a:t>64.6%- information regarding </a:t>
            </a:r>
            <a:r>
              <a:rPr lang="en-US" sz="2000" b="1" dirty="0" smtClean="0">
                <a:latin typeface="Times New Roman" pitchFamily="18" charset="0"/>
                <a:cs typeface="Times New Roman" pitchFamily="18" charset="0"/>
              </a:rPr>
              <a:t>adoption</a:t>
            </a:r>
            <a:r>
              <a:rPr lang="en-US" sz="2000" dirty="0" smtClean="0">
                <a:latin typeface="Times New Roman" pitchFamily="18" charset="0"/>
                <a:cs typeface="Times New Roman" pitchFamily="18" charset="0"/>
              </a:rPr>
              <a:t> of family planning methods.</a:t>
            </a:r>
          </a:p>
          <a:p>
            <a:pPr lvl="1" algn="just"/>
            <a:r>
              <a:rPr lang="en-US" sz="2000" dirty="0" smtClean="0">
                <a:latin typeface="Times New Roman" pitchFamily="18" charset="0"/>
                <a:cs typeface="Times New Roman" pitchFamily="18" charset="0"/>
              </a:rPr>
              <a:t>14.3%- </a:t>
            </a:r>
            <a:r>
              <a:rPr lang="en-US" sz="2000" b="1" dirty="0" smtClean="0">
                <a:latin typeface="Times New Roman" pitchFamily="18" charset="0"/>
                <a:cs typeface="Times New Roman" pitchFamily="18" charset="0"/>
              </a:rPr>
              <a:t>use of condoms through Demonstrations </a:t>
            </a:r>
          </a:p>
          <a:p>
            <a:pPr lvl="1" algn="just"/>
            <a:r>
              <a:rPr lang="en-US" sz="2000" dirty="0" smtClean="0">
                <a:latin typeface="Times New Roman" pitchFamily="18" charset="0"/>
                <a:cs typeface="Times New Roman" pitchFamily="18" charset="0"/>
              </a:rPr>
              <a:t>61.1% females believed that ASHAs can be a </a:t>
            </a:r>
            <a:r>
              <a:rPr lang="en-US" sz="2000" b="1" dirty="0" smtClean="0">
                <a:latin typeface="Times New Roman" pitchFamily="18" charset="0"/>
                <a:cs typeface="Times New Roman" pitchFamily="18" charset="0"/>
              </a:rPr>
              <a:t>good source </a:t>
            </a:r>
            <a:r>
              <a:rPr lang="en-US" sz="2000" dirty="0" smtClean="0">
                <a:latin typeface="Times New Roman" pitchFamily="18" charset="0"/>
                <a:cs typeface="Times New Roman" pitchFamily="18" charset="0"/>
              </a:rPr>
              <a:t>of information regarding family planning measures.</a:t>
            </a:r>
          </a:p>
          <a:p>
            <a:pPr lvl="1" algn="just"/>
            <a:r>
              <a:rPr lang="en-US" sz="2000" b="1" dirty="0" smtClean="0">
                <a:latin typeface="Times New Roman" pitchFamily="18" charset="0"/>
                <a:cs typeface="Times New Roman" pitchFamily="18" charset="0"/>
              </a:rPr>
              <a:t>Suggested methods.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a:bodyPr>
          <a:lstStyle/>
          <a:p>
            <a:pPr algn="ctr"/>
            <a:r>
              <a:rPr lang="en-US" sz="3200" b="1" dirty="0" smtClean="0">
                <a:solidFill>
                  <a:srgbClr val="FF0000"/>
                </a:solidFill>
                <a:latin typeface="Times New Roman" pitchFamily="18" charset="0"/>
                <a:cs typeface="Times New Roman" pitchFamily="18" charset="0"/>
              </a:rPr>
              <a:t>SUGGESTIONS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610600" cy="5562600"/>
          </a:xfrm>
        </p:spPr>
        <p:txBody>
          <a:bodyPr>
            <a:normAutofit fontScale="92500" lnSpcReduction="20000"/>
          </a:bodyPr>
          <a:lstStyle/>
          <a:p>
            <a:pPr algn="just"/>
            <a:r>
              <a:rPr lang="en-US" sz="2200" dirty="0" smtClean="0">
                <a:latin typeface="Times New Roman" pitchFamily="18" charset="0"/>
                <a:cs typeface="Times New Roman" pitchFamily="18" charset="0"/>
              </a:rPr>
              <a:t>Spirit of </a:t>
            </a:r>
            <a:r>
              <a:rPr lang="en-US" sz="2200" b="1" dirty="0" smtClean="0">
                <a:latin typeface="Times New Roman" pitchFamily="18" charset="0"/>
                <a:cs typeface="Times New Roman" pitchFamily="18" charset="0"/>
              </a:rPr>
              <a:t>Volunteerism </a:t>
            </a:r>
            <a:r>
              <a:rPr lang="en-US" sz="2200" dirty="0" smtClean="0">
                <a:latin typeface="Times New Roman" pitchFamily="18" charset="0"/>
                <a:cs typeface="Times New Roman" pitchFamily="18" charset="0"/>
              </a:rPr>
              <a:t>among ASHA workers to be enhanced, apart from increasing their financial incentives.</a:t>
            </a:r>
          </a:p>
          <a:p>
            <a:pPr algn="just"/>
            <a:r>
              <a:rPr lang="en-US" sz="2200" b="1" dirty="0" smtClean="0">
                <a:latin typeface="Times New Roman" pitchFamily="18" charset="0"/>
                <a:cs typeface="Times New Roman" pitchFamily="18" charset="0"/>
              </a:rPr>
              <a:t>Educated </a:t>
            </a:r>
            <a:r>
              <a:rPr lang="en-US" sz="2200" dirty="0" smtClean="0">
                <a:latin typeface="Times New Roman" pitchFamily="18" charset="0"/>
                <a:cs typeface="Times New Roman" pitchFamily="18" charset="0"/>
              </a:rPr>
              <a:t>ASHA workers- better communication and provision of services.</a:t>
            </a:r>
          </a:p>
          <a:p>
            <a:pPr algn="just"/>
            <a:r>
              <a:rPr lang="en-US" sz="2200" b="1" dirty="0" smtClean="0">
                <a:latin typeface="Times New Roman" pitchFamily="18" charset="0"/>
                <a:cs typeface="Times New Roman" pitchFamily="18" charset="0"/>
              </a:rPr>
              <a:t>Training </a:t>
            </a:r>
            <a:r>
              <a:rPr lang="en-US" sz="2200" dirty="0" smtClean="0">
                <a:latin typeface="Times New Roman" pitchFamily="18" charset="0"/>
                <a:cs typeface="Times New Roman" pitchFamily="18" charset="0"/>
              </a:rPr>
              <a:t>of ASHA workers- Revision sessions, Retention skills, Communication strategies, increasing their Motivation .</a:t>
            </a:r>
          </a:p>
          <a:p>
            <a:pPr algn="just"/>
            <a:r>
              <a:rPr lang="en-US" sz="2200" b="1" dirty="0" smtClean="0">
                <a:latin typeface="Times New Roman" pitchFamily="18" charset="0"/>
                <a:cs typeface="Times New Roman" pitchFamily="18" charset="0"/>
              </a:rPr>
              <a:t>Monitoring </a:t>
            </a:r>
            <a:r>
              <a:rPr lang="en-US" sz="2200" dirty="0" smtClean="0">
                <a:latin typeface="Times New Roman" pitchFamily="18" charset="0"/>
                <a:cs typeface="Times New Roman" pitchFamily="18" charset="0"/>
              </a:rPr>
              <a:t>of ASHA workers on social marketing and distribution of OCPs and Condoms directly to the community females.</a:t>
            </a:r>
          </a:p>
          <a:p>
            <a:pPr algn="just"/>
            <a:r>
              <a:rPr lang="en-US" sz="2200" b="1" dirty="0" smtClean="0">
                <a:latin typeface="Times New Roman" pitchFamily="18" charset="0"/>
                <a:cs typeface="Times New Roman" pitchFamily="18" charset="0"/>
              </a:rPr>
              <a:t>Evening Education sessions </a:t>
            </a:r>
            <a:r>
              <a:rPr lang="en-US" sz="2200" dirty="0" smtClean="0">
                <a:latin typeface="Times New Roman" pitchFamily="18" charset="0"/>
                <a:cs typeface="Times New Roman" pitchFamily="18" charset="0"/>
              </a:rPr>
              <a:t>of community females, especially Muslim- Oral communication and teaching through demonstrations, holding </a:t>
            </a:r>
            <a:r>
              <a:rPr lang="en-US" sz="2200" dirty="0" err="1" smtClean="0">
                <a:latin typeface="Times New Roman" pitchFamily="18" charset="0"/>
                <a:cs typeface="Times New Roman" pitchFamily="18" charset="0"/>
              </a:rPr>
              <a:t>Focussed</a:t>
            </a:r>
            <a:r>
              <a:rPr lang="en-US" sz="2200" dirty="0" smtClean="0">
                <a:latin typeface="Times New Roman" pitchFamily="18" charset="0"/>
                <a:cs typeface="Times New Roman" pitchFamily="18" charset="0"/>
              </a:rPr>
              <a:t> Group Discussions, Street Plays, Posters outside health facilities.</a:t>
            </a:r>
          </a:p>
          <a:p>
            <a:pPr algn="just"/>
            <a:r>
              <a:rPr lang="en-US" sz="2200" dirty="0" smtClean="0">
                <a:latin typeface="Times New Roman" pitchFamily="18" charset="0"/>
                <a:cs typeface="Times New Roman" pitchFamily="18" charset="0"/>
              </a:rPr>
              <a:t>Communicating </a:t>
            </a:r>
            <a:r>
              <a:rPr lang="en-US" sz="2200" b="1" dirty="0" smtClean="0">
                <a:latin typeface="Times New Roman" pitchFamily="18" charset="0"/>
                <a:cs typeface="Times New Roman" pitchFamily="18" charset="0"/>
              </a:rPr>
              <a:t>Positive Deviants </a:t>
            </a:r>
            <a:r>
              <a:rPr lang="en-US" sz="2200" dirty="0" smtClean="0">
                <a:latin typeface="Times New Roman" pitchFamily="18" charset="0"/>
                <a:cs typeface="Times New Roman" pitchFamily="18" charset="0"/>
              </a:rPr>
              <a:t>from the community.</a:t>
            </a:r>
          </a:p>
          <a:p>
            <a:pPr algn="just"/>
            <a:r>
              <a:rPr lang="en-US" sz="2200" dirty="0" smtClean="0">
                <a:latin typeface="Times New Roman" pitchFamily="18" charset="0"/>
                <a:cs typeface="Times New Roman" pitchFamily="18" charset="0"/>
              </a:rPr>
              <a:t>Communicating the </a:t>
            </a:r>
            <a:r>
              <a:rPr lang="en-US" sz="2200" b="1" dirty="0" smtClean="0">
                <a:latin typeface="Times New Roman" pitchFamily="18" charset="0"/>
                <a:cs typeface="Times New Roman" pitchFamily="18" charset="0"/>
              </a:rPr>
              <a:t>importance and benefits of family planning</a:t>
            </a:r>
            <a:r>
              <a:rPr lang="en-US" sz="2200" dirty="0" smtClean="0">
                <a:latin typeface="Times New Roman" pitchFamily="18" charset="0"/>
                <a:cs typeface="Times New Roman" pitchFamily="18" charset="0"/>
              </a:rPr>
              <a:t>, while addressing their local beliefs.</a:t>
            </a:r>
          </a:p>
          <a:p>
            <a:pPr algn="just"/>
            <a:r>
              <a:rPr lang="en-US" sz="2200" b="1" dirty="0" smtClean="0">
                <a:latin typeface="Times New Roman" pitchFamily="18" charset="0"/>
                <a:cs typeface="Times New Roman" pitchFamily="18" charset="0"/>
              </a:rPr>
              <a:t>Practical sessions: </a:t>
            </a:r>
            <a:r>
              <a:rPr lang="en-US" sz="2200" dirty="0" smtClean="0">
                <a:latin typeface="Times New Roman" pitchFamily="18" charset="0"/>
                <a:cs typeface="Times New Roman" pitchFamily="18" charset="0"/>
              </a:rPr>
              <a:t>Demonstrating the use of Condoms, encouraging self training.</a:t>
            </a:r>
          </a:p>
          <a:p>
            <a:pPr algn="just"/>
            <a:r>
              <a:rPr lang="en-US" sz="2200" b="1" dirty="0" smtClean="0">
                <a:latin typeface="Times New Roman" pitchFamily="18" charset="0"/>
                <a:cs typeface="Times New Roman" pitchFamily="18" charset="0"/>
              </a:rPr>
              <a:t>Adequate information </a:t>
            </a:r>
            <a:r>
              <a:rPr lang="en-US" sz="2200" dirty="0" smtClean="0">
                <a:latin typeface="Times New Roman" pitchFamily="18" charset="0"/>
                <a:cs typeface="Times New Roman" pitchFamily="18" charset="0"/>
              </a:rPr>
              <a:t>about use of OCPs and their side-effects and contraindications.</a:t>
            </a:r>
          </a:p>
          <a:p>
            <a:pPr algn="just"/>
            <a:r>
              <a:rPr lang="en-US" sz="2200" b="1" dirty="0" smtClean="0">
                <a:latin typeface="Times New Roman" pitchFamily="18" charset="0"/>
                <a:cs typeface="Times New Roman" pitchFamily="18" charset="0"/>
              </a:rPr>
              <a:t>Branding </a:t>
            </a:r>
            <a:r>
              <a:rPr lang="en-US" sz="2200" dirty="0" smtClean="0">
                <a:latin typeface="Times New Roman" pitchFamily="18" charset="0"/>
                <a:cs typeface="Times New Roman" pitchFamily="18" charset="0"/>
              </a:rPr>
              <a:t>of OCPs and Condoms.</a:t>
            </a:r>
          </a:p>
          <a:p>
            <a:pPr algn="just">
              <a:buNone/>
            </a:pP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200" b="1" dirty="0" smtClean="0">
                <a:solidFill>
                  <a:srgbClr val="FF0000"/>
                </a:solidFill>
                <a:latin typeface="Times New Roman" pitchFamily="18" charset="0"/>
                <a:cs typeface="Times New Roman" pitchFamily="18" charset="0"/>
              </a:rPr>
              <a:t>CONTENTS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47800"/>
            <a:ext cx="8229600" cy="4572000"/>
          </a:xfrm>
        </p:spPr>
        <p:txBody>
          <a:bodyPr>
            <a:normAutofit/>
          </a:bodyPr>
          <a:lstStyle/>
          <a:p>
            <a:r>
              <a:rPr lang="en-US" sz="2800" dirty="0" smtClean="0">
                <a:latin typeface="Times New Roman" pitchFamily="18" charset="0"/>
                <a:cs typeface="Times New Roman" pitchFamily="18" charset="0"/>
              </a:rPr>
              <a:t>INTRODUCTION</a:t>
            </a:r>
          </a:p>
          <a:p>
            <a:r>
              <a:rPr lang="en-US" sz="2800" dirty="0" smtClean="0">
                <a:latin typeface="Times New Roman" pitchFamily="18" charset="0"/>
                <a:cs typeface="Times New Roman" pitchFamily="18" charset="0"/>
              </a:rPr>
              <a:t>RATIONALE OF STUDY</a:t>
            </a:r>
          </a:p>
          <a:p>
            <a:r>
              <a:rPr lang="en-US" sz="2800" dirty="0" smtClean="0">
                <a:latin typeface="Times New Roman" pitchFamily="18" charset="0"/>
                <a:cs typeface="Times New Roman" pitchFamily="18" charset="0"/>
              </a:rPr>
              <a:t>OBJECTIVES</a:t>
            </a:r>
          </a:p>
          <a:p>
            <a:r>
              <a:rPr lang="en-US" sz="2800" dirty="0" smtClean="0">
                <a:latin typeface="Times New Roman" pitchFamily="18" charset="0"/>
                <a:cs typeface="Times New Roman" pitchFamily="18" charset="0"/>
              </a:rPr>
              <a:t>METHODOLOGY</a:t>
            </a:r>
          </a:p>
          <a:p>
            <a:r>
              <a:rPr lang="en-US" sz="2800" dirty="0" smtClean="0">
                <a:latin typeface="Times New Roman" pitchFamily="18" charset="0"/>
                <a:cs typeface="Times New Roman" pitchFamily="18" charset="0"/>
              </a:rPr>
              <a:t>RESULTS</a:t>
            </a:r>
          </a:p>
          <a:p>
            <a:r>
              <a:rPr lang="en-US" sz="2800" dirty="0" smtClean="0">
                <a:latin typeface="Times New Roman" pitchFamily="18" charset="0"/>
                <a:cs typeface="Times New Roman" pitchFamily="18" charset="0"/>
              </a:rPr>
              <a:t>SUGGESTIONS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533400"/>
          </a:xfrm>
        </p:spPr>
        <p:txBody>
          <a:bodyPr>
            <a:noAutofit/>
          </a:bodyPr>
          <a:lstStyle/>
          <a:p>
            <a:pPr algn="ctr"/>
            <a:r>
              <a:rPr lang="en-US" sz="2400" b="1" u="sng" dirty="0" smtClean="0">
                <a:latin typeface="Times New Roman" pitchFamily="18" charset="0"/>
                <a:cs typeface="Times New Roman" pitchFamily="18" charset="0"/>
              </a:rPr>
              <a:t>LIMITATIONS OF THE STUDY</a:t>
            </a:r>
            <a:endParaRPr lang="en-US" sz="2400" b="1" u="sng"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762000"/>
            <a:ext cx="7772400" cy="5486400"/>
          </a:xfrm>
        </p:spPr>
        <p:txBody>
          <a:bodyPr>
            <a:normAutofit/>
          </a:bodyPr>
          <a:lstStyle/>
          <a:p>
            <a:pPr lvl="0"/>
            <a:r>
              <a:rPr lang="en-US" dirty="0" smtClean="0"/>
              <a:t>Low education status of the respondents might have been an obstacle in making the study population understand about certain questions related to the prepared questionnaire by the interviewer. </a:t>
            </a:r>
          </a:p>
          <a:p>
            <a:pPr lvl="0"/>
            <a:r>
              <a:rPr lang="en-US" dirty="0" smtClean="0"/>
              <a:t>Socio-cultural issues might have affected the true picture of communicating the family planning methods adopted by the females of the community to the ASHA workers as well as the interviewer.</a:t>
            </a:r>
          </a:p>
          <a:p>
            <a:pPr lvl="0"/>
            <a:r>
              <a:rPr lang="en-US" dirty="0" smtClean="0"/>
              <a:t>Study sample might not have been adequate to reflect true and concrete statistical significance about various issues related to the study.</a:t>
            </a: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Oval 3"/>
          <p:cNvSpPr/>
          <p:nvPr/>
        </p:nvSpPr>
        <p:spPr>
          <a:xfrm>
            <a:off x="2209800" y="2133600"/>
            <a:ext cx="4876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THANK  YOU…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533400"/>
          </a:xfrm>
        </p:spPr>
        <p:txBody>
          <a:bodyPr>
            <a:noAutofit/>
          </a:bodyPr>
          <a:lstStyle/>
          <a:p>
            <a:pPr algn="ctr"/>
            <a:r>
              <a:rPr lang="en-US" sz="3200" b="1" dirty="0" smtClean="0">
                <a:solidFill>
                  <a:srgbClr val="FF0000"/>
                </a:solidFill>
                <a:latin typeface="Times New Roman" pitchFamily="18" charset="0"/>
                <a:cs typeface="Times New Roman" pitchFamily="18" charset="0"/>
              </a:rPr>
              <a:t>INTRODUCTION</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4400" cy="5638800"/>
          </a:xfrm>
        </p:spPr>
        <p:txBody>
          <a:bodyPr>
            <a:normAutofit/>
          </a:bodyPr>
          <a:lstStyle/>
          <a:p>
            <a:pPr algn="just"/>
            <a:r>
              <a:rPr lang="en-US" sz="2200" b="1" dirty="0" smtClean="0">
                <a:latin typeface="Times New Roman" pitchFamily="18" charset="0"/>
                <a:cs typeface="Times New Roman" pitchFamily="18" charset="0"/>
              </a:rPr>
              <a:t>Social Marketing </a:t>
            </a:r>
            <a:r>
              <a:rPr lang="en-US" sz="2200" dirty="0" smtClean="0">
                <a:latin typeface="Times New Roman" pitchFamily="18" charset="0"/>
                <a:cs typeface="Times New Roman" pitchFamily="18" charset="0"/>
              </a:rPr>
              <a:t>defined as, ‘design, implementation, and control of programs calculated to influence the acceptability of social ideas, and involving considerations of product, planning, pricing, communication, distribution and marketing research’ (</a:t>
            </a:r>
            <a:r>
              <a:rPr lang="en-US" sz="2200" i="1" dirty="0" err="1" smtClean="0">
                <a:latin typeface="Times New Roman" pitchFamily="18" charset="0"/>
                <a:cs typeface="Times New Roman" pitchFamily="18" charset="0"/>
              </a:rPr>
              <a:t>Kotler</a:t>
            </a:r>
            <a:r>
              <a:rPr lang="en-US" sz="2200" i="1" dirty="0" smtClean="0">
                <a:latin typeface="Times New Roman" pitchFamily="18" charset="0"/>
                <a:cs typeface="Times New Roman" pitchFamily="18" charset="0"/>
              </a:rPr>
              <a:t> and </a:t>
            </a:r>
            <a:r>
              <a:rPr lang="en-US" sz="2200" i="1" dirty="0" err="1" smtClean="0">
                <a:latin typeface="Times New Roman" pitchFamily="18" charset="0"/>
                <a:cs typeface="Times New Roman" pitchFamily="18" charset="0"/>
              </a:rPr>
              <a:t>Zaltman</a:t>
            </a:r>
            <a:r>
              <a:rPr lang="en-US" sz="2200" i="1" dirty="0" smtClean="0">
                <a:latin typeface="Times New Roman" pitchFamily="18" charset="0"/>
                <a:cs typeface="Times New Roman" pitchFamily="18" charset="0"/>
              </a:rPr>
              <a:t>, 1971</a:t>
            </a:r>
            <a:r>
              <a:rPr lang="en-US" sz="2200" dirty="0" smtClean="0">
                <a:latin typeface="Times New Roman" pitchFamily="18" charset="0"/>
                <a:cs typeface="Times New Roman" pitchFamily="18" charset="0"/>
              </a:rPr>
              <a:t>).</a:t>
            </a:r>
          </a:p>
          <a:p>
            <a:pPr algn="just"/>
            <a:endParaRPr lang="en-US" sz="2200" dirty="0" smtClean="0">
              <a:latin typeface="Times New Roman" pitchFamily="18" charset="0"/>
              <a:cs typeface="Times New Roman" pitchFamily="18" charset="0"/>
            </a:endParaRPr>
          </a:p>
          <a:p>
            <a:pPr algn="just"/>
            <a:r>
              <a:rPr lang="en-IN" sz="2200" dirty="0" smtClean="0">
                <a:latin typeface="Times New Roman" pitchFamily="18" charset="0"/>
                <a:cs typeface="Times New Roman" pitchFamily="18" charset="0"/>
              </a:rPr>
              <a:t>In context of </a:t>
            </a:r>
            <a:r>
              <a:rPr lang="en-IN" sz="2200" b="1" dirty="0" smtClean="0">
                <a:latin typeface="Times New Roman" pitchFamily="18" charset="0"/>
                <a:cs typeface="Times New Roman" pitchFamily="18" charset="0"/>
              </a:rPr>
              <a:t>Public Health</a:t>
            </a:r>
            <a:r>
              <a:rPr lang="en-IN" sz="2200" dirty="0" smtClean="0">
                <a:latin typeface="Times New Roman" pitchFamily="18" charset="0"/>
                <a:cs typeface="Times New Roman" pitchFamily="18" charset="0"/>
              </a:rPr>
              <a:t>, </a:t>
            </a:r>
          </a:p>
          <a:p>
            <a:pPr lvl="1" algn="just"/>
            <a:r>
              <a:rPr lang="en-IN" sz="2200" dirty="0" smtClean="0">
                <a:latin typeface="Times New Roman" pitchFamily="18" charset="0"/>
                <a:cs typeface="Times New Roman" pitchFamily="18" charset="0"/>
              </a:rPr>
              <a:t>Make health-related information, products and services easily available, accessible and affordable,</a:t>
            </a:r>
          </a:p>
          <a:p>
            <a:pPr lvl="1" algn="just"/>
            <a:r>
              <a:rPr lang="en-IN" sz="2200" dirty="0" smtClean="0">
                <a:latin typeface="Times New Roman" pitchFamily="18" charset="0"/>
                <a:cs typeface="Times New Roman" pitchFamily="18" charset="0"/>
              </a:rPr>
              <a:t>To a specific targeted population (low-income population and those at risk),</a:t>
            </a:r>
          </a:p>
          <a:p>
            <a:pPr lvl="1" algn="just"/>
            <a:r>
              <a:rPr lang="en-IN" sz="2200" dirty="0" smtClean="0">
                <a:latin typeface="Times New Roman" pitchFamily="18" charset="0"/>
                <a:cs typeface="Times New Roman" pitchFamily="18" charset="0"/>
              </a:rPr>
              <a:t>Promoting the adoption of healthier behaviour.</a:t>
            </a:r>
          </a:p>
          <a:p>
            <a:pPr lvl="1" algn="just"/>
            <a:r>
              <a:rPr lang="en-US" sz="2200" dirty="0" smtClean="0">
                <a:latin typeface="Times New Roman" pitchFamily="18" charset="0"/>
                <a:cs typeface="Times New Roman" pitchFamily="18" charset="0"/>
              </a:rPr>
              <a:t>ASHA has a major role in counselling women of the community in adopting Family Planning measures. </a:t>
            </a:r>
            <a:endParaRPr lang="en-IN" sz="2200" dirty="0" smtClean="0">
              <a:latin typeface="Times New Roman" pitchFamily="18" charset="0"/>
              <a:cs typeface="Times New Roman" pitchFamily="18" charset="0"/>
            </a:endParaRPr>
          </a:p>
          <a:p>
            <a:pPr lvl="1" algn="just"/>
            <a:endParaRPr lang="en-US" sz="2000" dirty="0" smtClean="0">
              <a:latin typeface="Times New Roman" pitchFamily="18" charset="0"/>
              <a:cs typeface="Times New Roman" pitchFamily="18" charset="0"/>
            </a:endParaRPr>
          </a:p>
          <a:p>
            <a:pPr lvl="1" algn="just">
              <a:buNone/>
            </a:pPr>
            <a:endParaRPr lang="en-US" sz="2000"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5762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INTRODUCTION</a:t>
            </a:r>
            <a:endParaRPr lang="en-US" dirty="0" smtClean="0">
              <a:solidFill>
                <a:schemeClr val="tx1"/>
              </a:solidFill>
            </a:endParaRPr>
          </a:p>
        </p:txBody>
      </p:sp>
      <p:sp>
        <p:nvSpPr>
          <p:cNvPr id="3075" name="Rectangle 3"/>
          <p:cNvSpPr>
            <a:spLocks noGrp="1" noChangeArrowheads="1"/>
          </p:cNvSpPr>
          <p:nvPr>
            <p:ph type="body" idx="1"/>
          </p:nvPr>
        </p:nvSpPr>
        <p:spPr>
          <a:xfrm>
            <a:off x="611188" y="765175"/>
            <a:ext cx="8353425" cy="5903913"/>
          </a:xfrm>
        </p:spPr>
        <p:txBody>
          <a:bodyPr/>
          <a:lstStyle/>
          <a:p>
            <a:pPr algn="just" eaLnBrk="1" hangingPunct="1">
              <a:buFont typeface="Wingdings" pitchFamily="2" charset="2"/>
              <a:buChar char="q"/>
            </a:pPr>
            <a:r>
              <a:rPr lang="en-US" sz="2400" dirty="0" smtClean="0"/>
              <a:t>India was the first country in the world to formulate the national family program in the year 1952.</a:t>
            </a:r>
          </a:p>
          <a:p>
            <a:pPr algn="just" eaLnBrk="1" hangingPunct="1">
              <a:buFontTx/>
              <a:buNone/>
            </a:pPr>
            <a:endParaRPr lang="en-US" sz="2400" dirty="0" smtClean="0"/>
          </a:p>
          <a:p>
            <a:pPr algn="just" eaLnBrk="1" hangingPunct="1">
              <a:buFont typeface="Wingdings" pitchFamily="2" charset="2"/>
              <a:buChar char="q"/>
            </a:pPr>
            <a:r>
              <a:rPr lang="en-US" sz="2400" dirty="0" smtClean="0"/>
              <a:t>According to service report of NRHM 2008, unmet need for eligible couple (age 15-49 yrs) was 12.8% in India and 8.3% for Bihar. NFHS-III also reports a similar data.</a:t>
            </a:r>
          </a:p>
          <a:p>
            <a:pPr algn="just" eaLnBrk="1" hangingPunct="1">
              <a:buFontTx/>
              <a:buNone/>
            </a:pPr>
            <a:endParaRPr lang="en-US" sz="2400" dirty="0" smtClean="0"/>
          </a:p>
          <a:p>
            <a:pPr algn="just" eaLnBrk="1" hangingPunct="1">
              <a:buFont typeface="Wingdings" pitchFamily="2" charset="2"/>
              <a:buChar char="q"/>
            </a:pPr>
            <a:r>
              <a:rPr lang="en-US" sz="2400" dirty="0" smtClean="0"/>
              <a:t>The acceptance rate of family welfare services has been low over the years. Three basic factors which determine the acceptance of contraception are knowledge of beneficiary, their attitude to demand service and adequacy of health system to provide services.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88913"/>
            <a:ext cx="8459787" cy="6480175"/>
          </a:xfrm>
        </p:spPr>
        <p:txBody>
          <a:bodyPr>
            <a:normAutofit lnSpcReduction="10000"/>
          </a:bodyPr>
          <a:lstStyle/>
          <a:p>
            <a:pPr marL="122238" indent="-39688" algn="just" eaLnBrk="1" hangingPunct="1">
              <a:buFont typeface="Wingdings" pitchFamily="2" charset="2"/>
              <a:buChar char="Ø"/>
              <a:defRPr/>
            </a:pPr>
            <a:r>
              <a:rPr lang="en-US" sz="2400" dirty="0" smtClean="0"/>
              <a:t>Based on this, the need of an individual is classified into three types:-              1) Normative need</a:t>
            </a:r>
          </a:p>
          <a:p>
            <a:pPr marL="122238" indent="-39688" algn="just" eaLnBrk="1" hangingPunct="1">
              <a:buFontTx/>
              <a:buNone/>
              <a:defRPr/>
            </a:pPr>
            <a:r>
              <a:rPr lang="en-US" sz="2400" dirty="0" smtClean="0"/>
              <a:t> 2) Felt need</a:t>
            </a:r>
          </a:p>
          <a:p>
            <a:pPr marL="122238" indent="-39688" algn="just" eaLnBrk="1" hangingPunct="1">
              <a:buFontTx/>
              <a:buNone/>
              <a:defRPr/>
            </a:pPr>
            <a:r>
              <a:rPr lang="en-US" sz="2400" dirty="0" smtClean="0"/>
              <a:t> 3) Unmet need</a:t>
            </a: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defRPr/>
            </a:pPr>
            <a:endParaRPr lang="en-US" sz="1400" dirty="0" smtClean="0">
              <a:latin typeface="Times New Roman" pitchFamily="18" charset="0"/>
              <a:ea typeface="Calibri" pitchFamily="34" charset="0"/>
              <a:cs typeface="Times New Roman" pitchFamily="18" charset="0"/>
            </a:endParaRPr>
          </a:p>
          <a:p>
            <a:pPr eaLnBrk="1" hangingPunct="1">
              <a:buFontTx/>
              <a:buNone/>
              <a:defRPr/>
            </a:pPr>
            <a:r>
              <a:rPr lang="en-US" sz="1400" dirty="0" smtClean="0">
                <a:latin typeface="Times New Roman" pitchFamily="18" charset="0"/>
                <a:ea typeface="Calibri" pitchFamily="34" charset="0"/>
                <a:cs typeface="Times New Roman" pitchFamily="18" charset="0"/>
              </a:rPr>
              <a:t>               </a:t>
            </a:r>
          </a:p>
          <a:p>
            <a:pPr eaLnBrk="1" hangingPunct="1">
              <a:buFontTx/>
              <a:buNone/>
              <a:defRPr/>
            </a:pPr>
            <a:r>
              <a:rPr lang="en-US" sz="1400" dirty="0" smtClean="0">
                <a:latin typeface="Times New Roman" pitchFamily="18" charset="0"/>
                <a:ea typeface="Calibri" pitchFamily="34" charset="0"/>
                <a:cs typeface="Times New Roman" pitchFamily="18" charset="0"/>
              </a:rPr>
              <a:t>                                      </a:t>
            </a:r>
          </a:p>
          <a:p>
            <a:pPr eaLnBrk="1" hangingPunct="1">
              <a:buFontTx/>
              <a:buNone/>
              <a:defRPr/>
            </a:pPr>
            <a:r>
              <a:rPr lang="en-US" sz="1400" dirty="0" smtClean="0">
                <a:latin typeface="Times New Roman" pitchFamily="18" charset="0"/>
                <a:ea typeface="Calibri" pitchFamily="34" charset="0"/>
                <a:cs typeface="Times New Roman" pitchFamily="18" charset="0"/>
              </a:rPr>
              <a:t>                                                 Fig 1. Couple protection rate for eligible couple (age 15-49 years) in India (2008) </a:t>
            </a:r>
            <a:endParaRPr lang="en-US" sz="1400" dirty="0" smtClean="0">
              <a:ea typeface="Calibri" pitchFamily="34" charset="0"/>
              <a:cs typeface="Times New Roman" pitchFamily="18" charset="0"/>
            </a:endParaRPr>
          </a:p>
          <a:p>
            <a:pPr eaLnBrk="1" hangingPunct="1">
              <a:defRPr/>
            </a:pPr>
            <a:endParaRPr lang="en-US" sz="2400" dirty="0" smtClean="0"/>
          </a:p>
        </p:txBody>
      </p:sp>
      <p:pic>
        <p:nvPicPr>
          <p:cNvPr id="4099" name="Picture 1"/>
          <p:cNvPicPr>
            <a:picLocks noChangeAspect="1" noChangeArrowheads="1"/>
          </p:cNvPicPr>
          <p:nvPr/>
        </p:nvPicPr>
        <p:blipFill>
          <a:blip r:embed="rId2" cstate="print"/>
          <a:srcRect l="1762" t="12157" r="2045" b="1996"/>
          <a:stretch>
            <a:fillRect/>
          </a:stretch>
        </p:blipFill>
        <p:spPr bwMode="auto">
          <a:xfrm>
            <a:off x="1403350" y="1989138"/>
            <a:ext cx="6913563"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sz="3200" b="1" dirty="0" smtClean="0">
                <a:solidFill>
                  <a:srgbClr val="FF0000"/>
                </a:solidFill>
                <a:latin typeface="Times New Roman" pitchFamily="18" charset="0"/>
                <a:cs typeface="Times New Roman" pitchFamily="18" charset="0"/>
              </a:rPr>
              <a:t>RATIONALE</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10600" cy="5791200"/>
          </a:xfrm>
        </p:spPr>
        <p:txBody>
          <a:bodyPr>
            <a:normAutofit/>
          </a:bodyPr>
          <a:lstStyle/>
          <a:p>
            <a:pPr algn="just">
              <a:buNone/>
            </a:pPr>
            <a:endParaRPr lang="en-IN"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Immense scope to address </a:t>
            </a:r>
            <a:r>
              <a:rPr lang="en-US" sz="2000" b="1" dirty="0" smtClean="0">
                <a:latin typeface="Times New Roman" pitchFamily="18" charset="0"/>
                <a:cs typeface="Times New Roman" pitchFamily="18" charset="0"/>
              </a:rPr>
              <a:t>unmet needs </a:t>
            </a:r>
            <a:r>
              <a:rPr lang="en-US" sz="2000" dirty="0" smtClean="0">
                <a:latin typeface="Times New Roman" pitchFamily="18" charset="0"/>
                <a:cs typeface="Times New Roman" pitchFamily="18" charset="0"/>
              </a:rPr>
              <a:t>with the help of community participation by employing </a:t>
            </a:r>
            <a:r>
              <a:rPr lang="en-US" sz="2000" b="1" dirty="0" smtClean="0">
                <a:latin typeface="Times New Roman" pitchFamily="18" charset="0"/>
                <a:cs typeface="Times New Roman" pitchFamily="18" charset="0"/>
              </a:rPr>
              <a:t>ASHAs</a:t>
            </a:r>
            <a:r>
              <a:rPr lang="en-US" sz="2000" dirty="0" smtClean="0">
                <a:latin typeface="Times New Roman" pitchFamily="18" charset="0"/>
                <a:cs typeface="Times New Roman" pitchFamily="18" charset="0"/>
              </a:rPr>
              <a:t> to market and/or distribute contraceptives to the female population of their community, belonging to the reproductive age-group (15-45 years).</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IN" sz="2000" b="1" dirty="0" err="1" smtClean="0">
                <a:latin typeface="Times New Roman" pitchFamily="18" charset="0"/>
                <a:cs typeface="Times New Roman" pitchFamily="18" charset="0"/>
              </a:rPr>
              <a:t>Saharsa</a:t>
            </a:r>
            <a:r>
              <a:rPr lang="en-IN" sz="2000" b="1"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district of Bihar has not been able to establish an effective step in improving its demographic and health indicators, so this research pertains to study about the various aspects of Social Marketing of OCPs and condoms by ASHAs, challenges it poses and how it can be an effective tool for increasing and sustaining the usage of such family planning methods by the female population in </a:t>
            </a:r>
            <a:r>
              <a:rPr lang="en-IN" sz="2000" dirty="0" err="1" smtClean="0">
                <a:latin typeface="Times New Roman" pitchFamily="18" charset="0"/>
                <a:cs typeface="Times New Roman" pitchFamily="18" charset="0"/>
              </a:rPr>
              <a:t>Saharsa</a:t>
            </a:r>
            <a:r>
              <a:rPr lang="en-IN"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a:bodyPr>
          <a:lstStyle/>
          <a:p>
            <a:pPr algn="ctr"/>
            <a:r>
              <a:rPr lang="en-US" sz="3200" b="1" dirty="0" smtClean="0">
                <a:solidFill>
                  <a:srgbClr val="FF0000"/>
                </a:solidFill>
                <a:latin typeface="Times New Roman" pitchFamily="18" charset="0"/>
                <a:cs typeface="Times New Roman" pitchFamily="18" charset="0"/>
              </a:rPr>
              <a:t>OBJECTIVES</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762000"/>
            <a:ext cx="8610600" cy="5943600"/>
          </a:xfrm>
        </p:spPr>
        <p:txBody>
          <a:bodyPr>
            <a:normAutofit fontScale="40000" lnSpcReduction="20000"/>
          </a:bodyPr>
          <a:lstStyle/>
          <a:p>
            <a:pPr lvl="0" algn="just"/>
            <a:r>
              <a:rPr lang="en-IN" sz="5000" b="1" dirty="0" smtClean="0">
                <a:latin typeface="Times New Roman" pitchFamily="18" charset="0"/>
                <a:cs typeface="Times New Roman" pitchFamily="18" charset="0"/>
              </a:rPr>
              <a:t>General Objective: </a:t>
            </a:r>
            <a:r>
              <a:rPr lang="en-IN" sz="5000" dirty="0" smtClean="0">
                <a:latin typeface="Times New Roman" pitchFamily="18" charset="0"/>
                <a:cs typeface="Times New Roman" pitchFamily="18" charset="0"/>
              </a:rPr>
              <a:t>To ascertain the issues and challenges associated with social marketing of Oral Contraceptive Pills and Condoms by ASHA workers in </a:t>
            </a:r>
            <a:r>
              <a:rPr lang="en-IN" sz="5000" dirty="0" err="1" smtClean="0">
                <a:latin typeface="Times New Roman" pitchFamily="18" charset="0"/>
                <a:cs typeface="Times New Roman" pitchFamily="18" charset="0"/>
              </a:rPr>
              <a:t>Saharsa</a:t>
            </a:r>
            <a:r>
              <a:rPr lang="en-IN" sz="5000" dirty="0" smtClean="0">
                <a:latin typeface="Times New Roman" pitchFamily="18" charset="0"/>
                <a:cs typeface="Times New Roman" pitchFamily="18" charset="0"/>
              </a:rPr>
              <a:t> District of Bihar.</a:t>
            </a:r>
          </a:p>
          <a:p>
            <a:pPr lvl="1" algn="just"/>
            <a:endParaRPr lang="en-IN" sz="5000" dirty="0" smtClean="0">
              <a:latin typeface="Times New Roman" pitchFamily="18" charset="0"/>
              <a:cs typeface="Times New Roman" pitchFamily="18" charset="0"/>
            </a:endParaRPr>
          </a:p>
          <a:p>
            <a:pPr lvl="0" algn="just"/>
            <a:r>
              <a:rPr lang="en-IN" sz="5000" b="1" dirty="0" smtClean="0">
                <a:latin typeface="Times New Roman" pitchFamily="18" charset="0"/>
                <a:cs typeface="Times New Roman" pitchFamily="18" charset="0"/>
              </a:rPr>
              <a:t>Specific Objectives:</a:t>
            </a:r>
            <a:endParaRPr lang="en-US" sz="5000" dirty="0" smtClean="0">
              <a:latin typeface="Times New Roman" pitchFamily="18" charset="0"/>
              <a:cs typeface="Times New Roman" pitchFamily="18" charset="0"/>
            </a:endParaRPr>
          </a:p>
          <a:p>
            <a:pPr lvl="1" algn="just"/>
            <a:r>
              <a:rPr lang="en-IN" sz="5000" dirty="0" smtClean="0">
                <a:latin typeface="Times New Roman" pitchFamily="18" charset="0"/>
                <a:cs typeface="Times New Roman" pitchFamily="18" charset="0"/>
              </a:rPr>
              <a:t>To assess the level of awareness of ASHA workers regarding various factors associated with the usage of Oral Contraceptive Pills (OCPs) and Condoms and benefits related to health.</a:t>
            </a:r>
            <a:endParaRPr lang="en-US" sz="5000" dirty="0" smtClean="0">
              <a:latin typeface="Times New Roman" pitchFamily="18" charset="0"/>
              <a:cs typeface="Times New Roman" pitchFamily="18" charset="0"/>
            </a:endParaRPr>
          </a:p>
          <a:p>
            <a:pPr lvl="1" algn="just"/>
            <a:endParaRPr lang="en-US" sz="5000" dirty="0" smtClean="0">
              <a:latin typeface="Times New Roman" pitchFamily="18" charset="0"/>
              <a:cs typeface="Times New Roman" pitchFamily="18" charset="0"/>
            </a:endParaRPr>
          </a:p>
          <a:p>
            <a:pPr lvl="1" algn="just"/>
            <a:r>
              <a:rPr lang="en-IN" sz="5000" dirty="0" smtClean="0">
                <a:latin typeface="Times New Roman" pitchFamily="18" charset="0"/>
                <a:cs typeface="Times New Roman" pitchFamily="18" charset="0"/>
              </a:rPr>
              <a:t>To assess the training needs of ASHA workers in Information, Education and Communication (IEC) activities to promote family planning measures in the community.</a:t>
            </a:r>
            <a:endParaRPr lang="en-US" sz="5000" dirty="0" smtClean="0">
              <a:latin typeface="Times New Roman" pitchFamily="18" charset="0"/>
              <a:cs typeface="Times New Roman" pitchFamily="18" charset="0"/>
            </a:endParaRPr>
          </a:p>
          <a:p>
            <a:pPr lvl="1" algn="just"/>
            <a:endParaRPr lang="en-US" sz="5000" dirty="0" smtClean="0">
              <a:latin typeface="Times New Roman" pitchFamily="18" charset="0"/>
              <a:cs typeface="Times New Roman" pitchFamily="18" charset="0"/>
            </a:endParaRPr>
          </a:p>
          <a:p>
            <a:pPr lvl="1" algn="just"/>
            <a:r>
              <a:rPr lang="en-IN" sz="5000" dirty="0" smtClean="0">
                <a:latin typeface="Times New Roman" pitchFamily="18" charset="0"/>
                <a:cs typeface="Times New Roman" pitchFamily="18" charset="0"/>
              </a:rPr>
              <a:t>To assess the health seeking behaviour of the community w.r.t. family planning, particularly females of reproductive age group (15-45 years), in response to social marketing by ASHA workers.</a:t>
            </a:r>
            <a:endParaRPr lang="en-US" sz="5000" dirty="0" smtClean="0">
              <a:latin typeface="Times New Roman" pitchFamily="18" charset="0"/>
              <a:cs typeface="Times New Roman" pitchFamily="18" charset="0"/>
            </a:endParaRPr>
          </a:p>
          <a:p>
            <a:pPr lvl="1" algn="just"/>
            <a:endParaRPr lang="en-US" sz="5000" dirty="0" smtClean="0">
              <a:latin typeface="Times New Roman" pitchFamily="18" charset="0"/>
              <a:cs typeface="Times New Roman" pitchFamily="18" charset="0"/>
            </a:endParaRPr>
          </a:p>
          <a:p>
            <a:pPr lvl="1" algn="just"/>
            <a:r>
              <a:rPr lang="en-IN" sz="5000" dirty="0" smtClean="0">
                <a:latin typeface="Times New Roman" pitchFamily="18" charset="0"/>
                <a:cs typeface="Times New Roman" pitchFamily="18" charset="0"/>
              </a:rPr>
              <a:t>To find out an association between literacy level of women of reproductive age group (15-45 years) and use of OCPs and Condoms through social marketing by ASHA workers.</a:t>
            </a:r>
            <a:endParaRPr lang="en-US" sz="5000" dirty="0" smtClean="0">
              <a:latin typeface="Times New Roman" pitchFamily="18" charset="0"/>
              <a:cs typeface="Times New Roman" pitchFamily="18" charset="0"/>
            </a:endParaRPr>
          </a:p>
          <a:p>
            <a:pPr algn="just"/>
            <a:endParaRPr lang="en-US" sz="2400"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pPr algn="ctr"/>
            <a:r>
              <a:rPr lang="en-US" sz="3200" b="1" dirty="0" smtClean="0">
                <a:solidFill>
                  <a:srgbClr val="FF0000"/>
                </a:solidFill>
                <a:latin typeface="Times New Roman" pitchFamily="18" charset="0"/>
                <a:cs typeface="Times New Roman" pitchFamily="18" charset="0"/>
              </a:rPr>
              <a:t>METHODOLOGY</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8534400" cy="5410200"/>
          </a:xfrm>
        </p:spPr>
        <p:txBody>
          <a:bodyPr>
            <a:normAutofit lnSpcReduction="10000"/>
          </a:bodyPr>
          <a:lstStyle/>
          <a:p>
            <a:pPr algn="just"/>
            <a:r>
              <a:rPr lang="en-IN" sz="2000" b="1" dirty="0" smtClean="0">
                <a:latin typeface="Times New Roman" pitchFamily="18" charset="0"/>
                <a:cs typeface="Times New Roman" pitchFamily="18" charset="0"/>
              </a:rPr>
              <a:t>Study Area: </a:t>
            </a:r>
            <a:r>
              <a:rPr lang="en-IN" sz="2000" dirty="0" err="1" smtClean="0">
                <a:latin typeface="Times New Roman" pitchFamily="18" charset="0"/>
                <a:cs typeface="Times New Roman" pitchFamily="18" charset="0"/>
              </a:rPr>
              <a:t>Saharsa</a:t>
            </a:r>
            <a:r>
              <a:rPr lang="en-IN" sz="2000" dirty="0" smtClean="0">
                <a:latin typeface="Times New Roman" pitchFamily="18" charset="0"/>
                <a:cs typeface="Times New Roman" pitchFamily="18" charset="0"/>
              </a:rPr>
              <a:t> District Of Bihar State, India</a:t>
            </a:r>
            <a:endParaRPr lang="en-IN" sz="2000" b="1" dirty="0" smtClean="0">
              <a:latin typeface="Times New Roman" pitchFamily="18" charset="0"/>
              <a:cs typeface="Times New Roman" pitchFamily="18" charset="0"/>
            </a:endParaRPr>
          </a:p>
          <a:p>
            <a:pPr lvl="0" algn="just"/>
            <a:endParaRPr lang="en-IN" sz="2000" b="1" dirty="0" smtClean="0">
              <a:latin typeface="Times New Roman" pitchFamily="18" charset="0"/>
              <a:cs typeface="Times New Roman" pitchFamily="18" charset="0"/>
            </a:endParaRPr>
          </a:p>
          <a:p>
            <a:pPr lvl="0" algn="just"/>
            <a:r>
              <a:rPr lang="en-IN" sz="2000" b="1" dirty="0" smtClean="0">
                <a:latin typeface="Times New Roman" pitchFamily="18" charset="0"/>
                <a:cs typeface="Times New Roman" pitchFamily="18" charset="0"/>
              </a:rPr>
              <a:t>Study design:</a:t>
            </a:r>
            <a:r>
              <a:rPr lang="en-US" sz="2000" dirty="0" smtClean="0"/>
              <a:t> </a:t>
            </a:r>
            <a:r>
              <a:rPr lang="en-US" sz="2000" dirty="0" smtClean="0">
                <a:latin typeface="Times New Roman" pitchFamily="18" charset="0"/>
                <a:cs typeface="Times New Roman" pitchFamily="18" charset="0"/>
              </a:rPr>
              <a:t>The research study design was descriptive cross -sectional study.</a:t>
            </a:r>
          </a:p>
          <a:p>
            <a:pPr algn="just">
              <a:buNone/>
            </a:pPr>
            <a:endParaRPr lang="en-US" sz="2000" dirty="0" smtClean="0">
              <a:latin typeface="Times New Roman" pitchFamily="18" charset="0"/>
              <a:cs typeface="Times New Roman" pitchFamily="18" charset="0"/>
            </a:endParaRPr>
          </a:p>
          <a:p>
            <a:pPr lvl="0" algn="just"/>
            <a:r>
              <a:rPr lang="en-IN" sz="2000" b="1" dirty="0" smtClean="0">
                <a:latin typeface="Times New Roman" pitchFamily="18" charset="0"/>
                <a:cs typeface="Times New Roman" pitchFamily="18" charset="0"/>
              </a:rPr>
              <a:t>Sampling Technique: </a:t>
            </a:r>
            <a:r>
              <a:rPr lang="en-US" sz="2000" dirty="0" smtClean="0"/>
              <a:t>:- </a:t>
            </a:r>
            <a:r>
              <a:rPr lang="en-US" sz="2000" dirty="0" smtClean="0">
                <a:latin typeface="Times New Roman" pitchFamily="18" charset="0"/>
                <a:cs typeface="Times New Roman" pitchFamily="18" charset="0"/>
              </a:rPr>
              <a:t>Multi stage sampling is used. The district study population is divided in to two strata, High and low performance CHC regarding FP.</a:t>
            </a:r>
            <a:endParaRPr lang="en-IN" sz="2000" dirty="0" smtClean="0">
              <a:latin typeface="Times New Roman" pitchFamily="18" charset="0"/>
              <a:cs typeface="Times New Roman" pitchFamily="18" charset="0"/>
            </a:endParaRPr>
          </a:p>
          <a:p>
            <a:pPr lvl="0" algn="just"/>
            <a:endParaRPr lang="en-US" sz="2000" dirty="0" smtClean="0">
              <a:latin typeface="Times New Roman" pitchFamily="18" charset="0"/>
              <a:cs typeface="Times New Roman" pitchFamily="18" charset="0"/>
            </a:endParaRPr>
          </a:p>
          <a:p>
            <a:pPr lvl="0" algn="just"/>
            <a:r>
              <a:rPr lang="en-IN" sz="2000" b="1" dirty="0" smtClean="0">
                <a:latin typeface="Times New Roman" pitchFamily="18" charset="0"/>
                <a:cs typeface="Times New Roman" pitchFamily="18" charset="0"/>
              </a:rPr>
              <a:t>Study Sample: </a:t>
            </a:r>
            <a:r>
              <a:rPr lang="en-IN" sz="2000" dirty="0" smtClean="0">
                <a:latin typeface="Times New Roman" pitchFamily="18" charset="0"/>
                <a:cs typeface="Times New Roman" pitchFamily="18" charset="0"/>
              </a:rPr>
              <a:t>35 ASHA workers and 175 community females in reproductive age-group 15-45 years (5 beneficiaries in a village per ASHA)</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lvl="0" algn="just"/>
            <a:r>
              <a:rPr lang="en-IN" sz="2000" b="1" dirty="0" smtClean="0">
                <a:latin typeface="Times New Roman" pitchFamily="18" charset="0"/>
                <a:cs typeface="Times New Roman" pitchFamily="18" charset="0"/>
              </a:rPr>
              <a:t>Tool and Technique:</a:t>
            </a:r>
            <a:r>
              <a:rPr lang="en-IN" sz="2000" dirty="0" smtClean="0">
                <a:latin typeface="Times New Roman" pitchFamily="18" charset="0"/>
                <a:cs typeface="Times New Roman" pitchFamily="18" charset="0"/>
              </a:rPr>
              <a:t> Interview Schedule (Pre-Structured and Structured Questionnaire)</a:t>
            </a:r>
          </a:p>
          <a:p>
            <a:pPr lvl="0" algn="just"/>
            <a:endParaRPr lang="en-IN" sz="2000" dirty="0" smtClean="0">
              <a:latin typeface="Times New Roman" pitchFamily="18" charset="0"/>
              <a:cs typeface="Times New Roman" pitchFamily="18" charset="0"/>
            </a:endParaRPr>
          </a:p>
          <a:p>
            <a:pPr algn="just"/>
            <a:r>
              <a:rPr lang="en-IN" sz="2000" b="1" dirty="0" smtClean="0">
                <a:latin typeface="Times New Roman" pitchFamily="18" charset="0"/>
                <a:cs typeface="Times New Roman" pitchFamily="18" charset="0"/>
              </a:rPr>
              <a:t>Data Analysis Technique: </a:t>
            </a:r>
            <a:r>
              <a:rPr lang="en-US" sz="2000" dirty="0" smtClean="0">
                <a:latin typeface="Times New Roman" pitchFamily="18" charset="0"/>
                <a:cs typeface="Times New Roman" pitchFamily="18" charset="0"/>
              </a:rPr>
              <a:t>Software Package for Social Sciences (SPSS)</a:t>
            </a:r>
          </a:p>
          <a:p>
            <a:pPr lvl="0"/>
            <a:endParaRPr lang="en-US" sz="2000"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576262"/>
          </a:xfrm>
        </p:spPr>
        <p:txBody>
          <a:bodyPr>
            <a:normAutofit fontScale="90000"/>
          </a:bodyPr>
          <a:lstStyle/>
          <a:p>
            <a:pPr>
              <a:defRPr/>
            </a:pPr>
            <a:r>
              <a:rPr lang="en-US" sz="3600" dirty="0" smtClean="0"/>
              <a:t>Study Approach</a:t>
            </a:r>
            <a:endParaRPr lang="en-US" sz="3600" dirty="0"/>
          </a:p>
        </p:txBody>
      </p:sp>
      <p:graphicFrame>
        <p:nvGraphicFramePr>
          <p:cNvPr id="4" name="Content Placeholder 3"/>
          <p:cNvGraphicFramePr>
            <a:graphicFrameLocks noGrp="1"/>
          </p:cNvGraphicFramePr>
          <p:nvPr>
            <p:ph idx="1"/>
          </p:nvPr>
        </p:nvGraphicFramePr>
        <p:xfrm>
          <a:off x="539552" y="836712"/>
          <a:ext cx="8460432"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1018</TotalTime>
  <Words>1612</Words>
  <Application>Microsoft Office PowerPoint</Application>
  <PresentationFormat>On-screen Show (4:3)</PresentationFormat>
  <Paragraphs>225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SOCIAL MARKETING OF ORAL CONTRACEPTIVE PILLS AND CONDOMS BY ASHA WORKERS IN SAHARSA DISTRICT OF BIHAR - ISSUES AND CHALLENGES </vt:lpstr>
      <vt:lpstr>CONTENTS</vt:lpstr>
      <vt:lpstr>INTRODUCTION</vt:lpstr>
      <vt:lpstr>INTRODUCTION</vt:lpstr>
      <vt:lpstr>Slide 5</vt:lpstr>
      <vt:lpstr>RATIONALE</vt:lpstr>
      <vt:lpstr>OBJECTIVES</vt:lpstr>
      <vt:lpstr>METHODOLOGY</vt:lpstr>
      <vt:lpstr>Study Approach</vt:lpstr>
      <vt:lpstr>RESULTS</vt:lpstr>
      <vt:lpstr>RESULTS</vt:lpstr>
      <vt:lpstr>RESULTS</vt:lpstr>
      <vt:lpstr>RESULTS</vt:lpstr>
      <vt:lpstr>RESULTS</vt:lpstr>
      <vt:lpstr>RESULTS</vt:lpstr>
      <vt:lpstr>Cross-tabulation between education and knowledge of using OCPs and Condoms by the females</vt:lpstr>
      <vt:lpstr>Cross-tabulation between religion and agreement on use of FP methods by females and their spouses</vt:lpstr>
      <vt:lpstr>RESULTS</vt:lpstr>
      <vt:lpstr>SUGGESTIONS</vt:lpstr>
      <vt:lpstr>LIMITATIONS OF THE STUDY</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BINAY  RANJAN</cp:lastModifiedBy>
  <cp:revision>109</cp:revision>
  <dcterms:created xsi:type="dcterms:W3CDTF">2012-05-26T17:28:25Z</dcterms:created>
  <dcterms:modified xsi:type="dcterms:W3CDTF">2013-05-01T17:14:02Z</dcterms:modified>
</cp:coreProperties>
</file>