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Figure 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No Idea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0.54</c:v>
                </c:pt>
                <c:pt idx="1">
                  <c:v>0.38000000000000073</c:v>
                </c:pt>
                <c:pt idx="2">
                  <c:v>3.0000000000000058E-2</c:v>
                </c:pt>
                <c:pt idx="3">
                  <c:v>2.0000000000000046E-2</c:v>
                </c:pt>
                <c:pt idx="4">
                  <c:v>3.0000000000000058E-2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4784390921723018"/>
          <c:y val="6.3473042432195995E-2"/>
          <c:w val="0.14235216921414232"/>
          <c:h val="0.76880057961504855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Figure 10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No Idea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0.37000000000000038</c:v>
                </c:pt>
                <c:pt idx="1">
                  <c:v>0.35000000000000031</c:v>
                </c:pt>
                <c:pt idx="2">
                  <c:v>0.18000000000000024</c:v>
                </c:pt>
                <c:pt idx="3">
                  <c:v>7.0000000000000021E-2</c:v>
                </c:pt>
                <c:pt idx="4">
                  <c:v>3.0000000000000002E-2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5761540128584901"/>
          <c:y val="1.7740780283820444E-2"/>
          <c:w val="0.13321028678754623"/>
          <c:h val="0.9305496240935992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Figure 2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Strongle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No Idea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0.49000000000000032</c:v>
                </c:pt>
                <c:pt idx="1">
                  <c:v>0.35000000000000031</c:v>
                </c:pt>
                <c:pt idx="2">
                  <c:v>0.1</c:v>
                </c:pt>
                <c:pt idx="3">
                  <c:v>3.0000000000000002E-2</c:v>
                </c:pt>
                <c:pt idx="4">
                  <c:v>3.0000000000000002E-2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4638155524677061"/>
          <c:y val="6.7445100612423425E-2"/>
          <c:w val="0.14381452318460192"/>
          <c:h val="0.8317071303587058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Figure 3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No Idea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0.12000000000000002</c:v>
                </c:pt>
                <c:pt idx="1">
                  <c:v>0.22</c:v>
                </c:pt>
                <c:pt idx="2">
                  <c:v>0.44</c:v>
                </c:pt>
                <c:pt idx="3">
                  <c:v>0.1</c:v>
                </c:pt>
                <c:pt idx="4">
                  <c:v>0.12000000000000002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5217847769028965"/>
          <c:y val="7.635294408953601E-2"/>
          <c:w val="0.13838756004556035"/>
          <c:h val="0.84721561927400624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Figure 4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No Idea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0.05</c:v>
                </c:pt>
                <c:pt idx="1">
                  <c:v>0.13</c:v>
                </c:pt>
                <c:pt idx="2">
                  <c:v>0.56000000000000005</c:v>
                </c:pt>
                <c:pt idx="3">
                  <c:v>0.23</c:v>
                </c:pt>
                <c:pt idx="4">
                  <c:v>3.0000000000000002E-2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5219122609673836"/>
          <c:y val="5.4405464941882309E-2"/>
          <c:w val="0.13828496437945256"/>
          <c:h val="0.85540049681289865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Figure 5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No idea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0.68</c:v>
                </c:pt>
                <c:pt idx="1">
                  <c:v>0.27</c:v>
                </c:pt>
                <c:pt idx="2">
                  <c:v>0.05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4932115281706289"/>
          <c:y val="5.2631578947368432E-2"/>
          <c:w val="0.14097010931885937"/>
          <c:h val="0.87840516645945621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Figure 6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No Idea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0.13</c:v>
                </c:pt>
                <c:pt idx="1">
                  <c:v>0.17</c:v>
                </c:pt>
                <c:pt idx="2">
                  <c:v>0.47000000000000008</c:v>
                </c:pt>
                <c:pt idx="3">
                  <c:v>0.15000000000000024</c:v>
                </c:pt>
                <c:pt idx="4">
                  <c:v>8.0000000000000043E-2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4323311858744932"/>
          <c:y val="4.8360413281673113E-2"/>
          <c:w val="0.1466658713115406"/>
          <c:h val="0.8714671082781319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Figure 7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No Idea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2.0000000000000011E-2</c:v>
                </c:pt>
                <c:pt idx="1">
                  <c:v>0.1</c:v>
                </c:pt>
                <c:pt idx="2">
                  <c:v>0.38000000000000073</c:v>
                </c:pt>
                <c:pt idx="3">
                  <c:v>0.48000000000000032</c:v>
                </c:pt>
                <c:pt idx="4">
                  <c:v>2.0000000000000011E-2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4172645086030962"/>
          <c:y val="3.8617095032932175E-2"/>
          <c:w val="0.14817253903868066"/>
          <c:h val="0.90381939285891155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Figure 8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No Idea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0.37000000000000038</c:v>
                </c:pt>
                <c:pt idx="1">
                  <c:v>0.23</c:v>
                </c:pt>
                <c:pt idx="2">
                  <c:v>0.27</c:v>
                </c:pt>
                <c:pt idx="3">
                  <c:v>0.13</c:v>
                </c:pt>
                <c:pt idx="4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3506230142284799"/>
          <c:y val="5.3450983100796594E-2"/>
          <c:w val="0.15441138278767813"/>
          <c:h val="0.89302504950039163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Figure 9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  <c:pt idx="4">
                  <c:v>No Idea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7.0000000000000021E-2</c:v>
                </c:pt>
                <c:pt idx="1">
                  <c:v>0.13</c:v>
                </c:pt>
                <c:pt idx="2">
                  <c:v>0.46</c:v>
                </c:pt>
                <c:pt idx="3">
                  <c:v>0.27</c:v>
                </c:pt>
                <c:pt idx="4">
                  <c:v>7.0000000000000021E-2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4163345653221966"/>
          <c:y val="3.4111767279090086E-2"/>
          <c:w val="0.14816246183512793"/>
          <c:h val="0.91504046369203862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District Health Society,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Munger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(Bihar)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267200"/>
            <a:ext cx="6400800" cy="2133600"/>
          </a:xfrm>
        </p:spPr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Presented By: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Nikhil Raj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PG/11/061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Batch – D</a:t>
            </a:r>
          </a:p>
          <a:p>
            <a:endParaRPr lang="en-US" dirty="0"/>
          </a:p>
        </p:txBody>
      </p:sp>
      <p:pic>
        <p:nvPicPr>
          <p:cNvPr id="1026" name="Picture 2" descr="C:\Users\NIKHIL RAJ\Desktop\extra\x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371600"/>
            <a:ext cx="50292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 People have myth about NSV &amp; think it will create physical weakness.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762000" y="2895600"/>
          <a:ext cx="7772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People have myth about NSV &amp; think it will create sexual weakness.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85800" y="1828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r>
              <a:rPr lang="en-US" dirty="0" smtClean="0"/>
              <a:t>People cannot accept NSV because they are suffering from some disease like </a:t>
            </a:r>
            <a:r>
              <a:rPr lang="en-US" dirty="0" err="1" smtClean="0"/>
              <a:t>Hydrocel</a:t>
            </a:r>
            <a:r>
              <a:rPr lang="en-US" dirty="0" smtClean="0"/>
              <a:t>, Hernia etc.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09600" y="2362200"/>
          <a:ext cx="8077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r>
              <a:rPr lang="en-US" dirty="0" smtClean="0"/>
              <a:t> People thinks that large family is better than small family and want more no children.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828800"/>
          <a:ext cx="8001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/>
          <a:lstStyle/>
          <a:p>
            <a:r>
              <a:rPr lang="en-US" dirty="0" smtClean="0"/>
              <a:t>People preferred female sterilization rather than NSV.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85800" y="1828800"/>
          <a:ext cx="7848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 Wife not allowed their husbands for the NSV.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762000" y="1219200"/>
          <a:ext cx="7543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 After NSV beneficiary &amp; motivators are not getting the Rs 1100 &amp; Rs 200 respectively, provided by </a:t>
            </a:r>
            <a:r>
              <a:rPr lang="en-US" dirty="0" err="1" smtClean="0"/>
              <a:t>Govt</a:t>
            </a:r>
            <a:r>
              <a:rPr lang="en-US" dirty="0" smtClean="0"/>
              <a:t> Facility.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2286000"/>
          <a:ext cx="75438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 There is no facility for NSV at nearby Hospital from the community.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09600" y="1828800"/>
          <a:ext cx="7239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r>
              <a:rPr lang="en-US" dirty="0" smtClean="0"/>
              <a:t> The attitude of doctor &amp; other staff towards NSV client is not well.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1828800"/>
          <a:ext cx="7467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r>
              <a:rPr lang="en-US" dirty="0" smtClean="0"/>
              <a:t> People don’t have the transport facility to come in hospital for NSV.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81000" y="1828800"/>
          <a:ext cx="8305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Situated at </a:t>
            </a:r>
            <a:r>
              <a:rPr lang="en-US" dirty="0" err="1" smtClean="0"/>
              <a:t>Munger</a:t>
            </a:r>
            <a:r>
              <a:rPr lang="en-US" dirty="0" smtClean="0"/>
              <a:t> district of Bihar.</a:t>
            </a:r>
          </a:p>
          <a:p>
            <a:r>
              <a:rPr lang="en-US" dirty="0" smtClean="0"/>
              <a:t> Civil Surgeon is the head of the organization.</a:t>
            </a:r>
          </a:p>
          <a:p>
            <a:r>
              <a:rPr lang="en-US" dirty="0" smtClean="0"/>
              <a:t> There are 10 staffs in the organization</a:t>
            </a:r>
          </a:p>
          <a:p>
            <a:pPr>
              <a:buNone/>
            </a:pPr>
            <a:r>
              <a:rPr lang="en-US" dirty="0" smtClean="0"/>
              <a:t>      1. DPM            6. DDA</a:t>
            </a:r>
          </a:p>
          <a:p>
            <a:pPr>
              <a:buNone/>
            </a:pPr>
            <a:r>
              <a:rPr lang="en-US" dirty="0" smtClean="0"/>
              <a:t>      2. DAM            7. Data operator </a:t>
            </a:r>
          </a:p>
          <a:p>
            <a:pPr>
              <a:buNone/>
            </a:pPr>
            <a:r>
              <a:rPr lang="en-US" dirty="0" smtClean="0"/>
              <a:t>      3. M &amp; E          8. office assistant</a:t>
            </a:r>
          </a:p>
          <a:p>
            <a:pPr>
              <a:buNone/>
            </a:pPr>
            <a:r>
              <a:rPr lang="en-US" dirty="0" smtClean="0"/>
              <a:t>      4. DCM            9. Clerk</a:t>
            </a:r>
          </a:p>
          <a:p>
            <a:pPr>
              <a:buNone/>
            </a:pPr>
            <a:r>
              <a:rPr lang="en-US" dirty="0" smtClean="0"/>
              <a:t>      5. DPC              10. 4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&amp;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 Common myths are their worry about their sexual life after NSV and they think they will be weak after NSV.</a:t>
            </a:r>
          </a:p>
          <a:p>
            <a:pPr lvl="0" algn="just"/>
            <a:r>
              <a:rPr lang="en-US" dirty="0" smtClean="0"/>
              <a:t> ASHAs also agreed on some other challenges  like there is no facility for NSV at nearby Hospital in some blocks. Due to this reason they have to travel a long for NSV.</a:t>
            </a:r>
          </a:p>
          <a:p>
            <a:pPr algn="just"/>
            <a:r>
              <a:rPr lang="en-US" dirty="0" smtClean="0"/>
              <a:t>There are no NSV trained doctors in some blocks.</a:t>
            </a:r>
          </a:p>
          <a:p>
            <a:pPr algn="just"/>
            <a:r>
              <a:rPr lang="en-US" dirty="0" smtClean="0"/>
              <a:t>Transport facility is also weak, maximum client come with their </a:t>
            </a:r>
            <a:r>
              <a:rPr lang="en-US" dirty="0" err="1" smtClean="0"/>
              <a:t>bycycles</a:t>
            </a:r>
            <a:r>
              <a:rPr lang="en-US" dirty="0" smtClean="0"/>
              <a:t> in the facility. </a:t>
            </a:r>
          </a:p>
          <a:p>
            <a:pPr lvl="0" algn="just"/>
            <a:r>
              <a:rPr lang="en-US" dirty="0" smtClean="0"/>
              <a:t>Males still believes  that family planning is the responsibility of their female partner and that’s why they preferred their wife should go for </a:t>
            </a:r>
            <a:r>
              <a:rPr lang="en-US" dirty="0" err="1" smtClean="0"/>
              <a:t>tubectomy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 </a:t>
            </a:r>
            <a:r>
              <a:rPr lang="en-US" sz="3500" dirty="0" smtClean="0"/>
              <a:t>Proper information about NSV is very important factor to resolve the problems related to myths about NSV. </a:t>
            </a:r>
          </a:p>
          <a:p>
            <a:pPr lvl="0"/>
            <a:r>
              <a:rPr lang="en-US" sz="3500" dirty="0" smtClean="0"/>
              <a:t>There is a need to orient the ASHAs, ANMs and other health staff about NSV its benefits and about post operative precautions. </a:t>
            </a:r>
          </a:p>
          <a:p>
            <a:pPr lvl="0"/>
            <a:r>
              <a:rPr lang="en-US" sz="3500" dirty="0" smtClean="0"/>
              <a:t>After NSV it must to distribute the condom packets to the client for at least three months.</a:t>
            </a:r>
          </a:p>
          <a:p>
            <a:pPr lvl="0"/>
            <a:r>
              <a:rPr lang="en-US" sz="3500" dirty="0" smtClean="0"/>
              <a:t>For NSV camp there is need to give the transport facility for the clients. </a:t>
            </a:r>
          </a:p>
          <a:p>
            <a:pPr lvl="0"/>
            <a:r>
              <a:rPr lang="en-US" sz="3500" dirty="0" smtClean="0"/>
              <a:t>Need to train doctors at least one doctor in each facility and regular follow up of that doctor is equally important.</a:t>
            </a:r>
          </a:p>
          <a:p>
            <a:pPr lvl="0"/>
            <a:r>
              <a:rPr lang="en-US" sz="3500" dirty="0" smtClean="0"/>
              <a:t>Organize separate </a:t>
            </a:r>
            <a:r>
              <a:rPr lang="en-US" sz="3500" dirty="0" err="1" smtClean="0"/>
              <a:t>Hydrocele</a:t>
            </a:r>
            <a:r>
              <a:rPr lang="en-US" sz="3500" dirty="0" smtClean="0"/>
              <a:t> camps. </a:t>
            </a:r>
          </a:p>
          <a:p>
            <a:pPr lvl="0"/>
            <a:r>
              <a:rPr lang="en-US" sz="3500" dirty="0" smtClean="0"/>
              <a:t>Need to do the post operative counseling.</a:t>
            </a:r>
          </a:p>
          <a:p>
            <a:pPr lvl="0"/>
            <a:r>
              <a:rPr lang="en-US" sz="3500" dirty="0" smtClean="0"/>
              <a:t>Involve private Hospitals for the family </a:t>
            </a:r>
            <a:r>
              <a:rPr lang="en-US" sz="3500" smtClean="0"/>
              <a:t>planning .</a:t>
            </a:r>
            <a:endParaRPr lang="en-US" sz="35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KHIL RAJ\Desktop\extra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Appointed 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District Community </a:t>
            </a:r>
            <a:r>
              <a:rPr lang="en-US" dirty="0" err="1" smtClean="0"/>
              <a:t>Mobilizer</a:t>
            </a:r>
            <a:r>
              <a:rPr lang="en-US" dirty="0" smtClean="0"/>
              <a:t> (ASHA).</a:t>
            </a:r>
          </a:p>
          <a:p>
            <a:r>
              <a:rPr lang="en-US" dirty="0" smtClean="0"/>
              <a:t> Work Profile 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Deal with all the programs related with ASHA.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Includes Physical &amp; Financial both.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Have to resolve the problems of ASHA.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ASHA (Accredited Social Health Activist)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066802"/>
          <a:ext cx="8610600" cy="5489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615440"/>
                <a:gridCol w="1722120"/>
                <a:gridCol w="1722120"/>
                <a:gridCol w="1722120"/>
              </a:tblGrid>
              <a:tr h="48490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Name of Block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Target  (ASHA</a:t>
                      </a:r>
                      <a:r>
                        <a:rPr lang="en-US" sz="1800" b="1" baseline="0" dirty="0" smtClean="0"/>
                        <a:t> Selection)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Achievment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Target</a:t>
                      </a:r>
                      <a:r>
                        <a:rPr lang="en-US" sz="1800" b="1" baseline="0" dirty="0" smtClean="0"/>
                        <a:t> (ASHA Facilitator)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Achievement</a:t>
                      </a:r>
                      <a:endParaRPr lang="en-US" sz="1800" b="1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1. </a:t>
                      </a:r>
                      <a:r>
                        <a:rPr lang="en-US" sz="1800" b="1" dirty="0" err="1" smtClean="0"/>
                        <a:t>Sadar</a:t>
                      </a:r>
                      <a:r>
                        <a:rPr lang="en-US" sz="1800" b="1" dirty="0" smtClean="0"/>
                        <a:t> Block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129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2. 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dirty="0" err="1" smtClean="0"/>
                        <a:t>Jamalpur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3. 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baseline="0" dirty="0" err="1" smtClean="0"/>
                        <a:t>Tarapur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4. </a:t>
                      </a:r>
                      <a:r>
                        <a:rPr lang="en-US" sz="1800" b="1" dirty="0" err="1" smtClean="0"/>
                        <a:t>Sangrampur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5. </a:t>
                      </a:r>
                      <a:r>
                        <a:rPr lang="en-US" sz="1800" b="1" dirty="0" err="1" smtClean="0"/>
                        <a:t>Dharhara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124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124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6. H. </a:t>
                      </a:r>
                      <a:r>
                        <a:rPr lang="en-US" sz="1800" b="1" dirty="0" err="1" smtClean="0"/>
                        <a:t>Kaharagpur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178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178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7"/>
                      </a:pPr>
                      <a:r>
                        <a:rPr lang="en-US" sz="1800" b="1" dirty="0" err="1" smtClean="0"/>
                        <a:t>Asarganj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8. </a:t>
                      </a:r>
                      <a:r>
                        <a:rPr lang="en-US" sz="1800" b="1" dirty="0" err="1" smtClean="0"/>
                        <a:t>Bariyarpur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110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110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9. </a:t>
                      </a:r>
                      <a:r>
                        <a:rPr lang="en-US" sz="1800" b="1" dirty="0" err="1" smtClean="0"/>
                        <a:t>Tetiabamber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Total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961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954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49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under ASHA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 Module 5,6 &amp; 7 Training.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Adarsh</a:t>
            </a:r>
            <a:r>
              <a:rPr lang="en-US" dirty="0" smtClean="0"/>
              <a:t> </a:t>
            </a:r>
            <a:r>
              <a:rPr lang="en-US" dirty="0" err="1" smtClean="0"/>
              <a:t>Dampati</a:t>
            </a:r>
            <a:r>
              <a:rPr lang="en-US" dirty="0" smtClean="0"/>
              <a:t> </a:t>
            </a:r>
            <a:r>
              <a:rPr lang="en-US" dirty="0" err="1" smtClean="0"/>
              <a:t>Yojana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Home Based neonatal care.</a:t>
            </a:r>
          </a:p>
          <a:p>
            <a:r>
              <a:rPr lang="en-US" dirty="0" smtClean="0"/>
              <a:t> VHSND.</a:t>
            </a:r>
          </a:p>
          <a:p>
            <a:r>
              <a:rPr lang="en-US" dirty="0" smtClean="0"/>
              <a:t> </a:t>
            </a:r>
            <a:r>
              <a:rPr lang="en-US" dirty="0" smtClean="0"/>
              <a:t>Capacity Building of ASHAs.</a:t>
            </a:r>
            <a:endParaRPr lang="en-US" dirty="0" smtClean="0"/>
          </a:p>
          <a:p>
            <a:r>
              <a:rPr lang="en-US" dirty="0" smtClean="0"/>
              <a:t>Other programs like – ARSH, NARTAN, Jan </a:t>
            </a:r>
            <a:r>
              <a:rPr lang="en-US" dirty="0" err="1" smtClean="0"/>
              <a:t>Swasthya</a:t>
            </a:r>
            <a:r>
              <a:rPr lang="en-US" dirty="0" smtClean="0"/>
              <a:t> </a:t>
            </a:r>
            <a:r>
              <a:rPr lang="en-US" dirty="0" err="1" smtClean="0"/>
              <a:t>Chetna</a:t>
            </a:r>
            <a:r>
              <a:rPr lang="en-US" dirty="0" smtClean="0"/>
              <a:t> </a:t>
            </a:r>
            <a:r>
              <a:rPr lang="en-US" dirty="0" err="1" smtClean="0"/>
              <a:t>Yatra</a:t>
            </a:r>
            <a:r>
              <a:rPr lang="en-US" dirty="0" smtClean="0"/>
              <a:t> 2013.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Dissertation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 Perception of ASHAs regarding factors affecting the acceptance of “Non Scalpel Vasectomy” among males in Bihar.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Objective &amp; Specific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</a:t>
            </a:r>
            <a:r>
              <a:rPr lang="en-US" sz="3400" dirty="0" smtClean="0"/>
              <a:t>o identify the Perception of ASHA s regarding factors affecting the acceptance of ‘Non scalpel Vasectomy’ among males.</a:t>
            </a:r>
          </a:p>
          <a:p>
            <a:r>
              <a:rPr lang="en-US" sz="3400" b="1" dirty="0" smtClean="0"/>
              <a:t>Specific Objective</a:t>
            </a:r>
            <a:endParaRPr lang="en-US" sz="3400" dirty="0" smtClean="0"/>
          </a:p>
          <a:p>
            <a:pPr lvl="0"/>
            <a:r>
              <a:rPr lang="en-US" sz="3400" dirty="0" smtClean="0"/>
              <a:t>To identify the myths and misconceptions of the community regarding NSV as per the perception of the ASHAs .</a:t>
            </a:r>
          </a:p>
          <a:p>
            <a:pPr lvl="0"/>
            <a:r>
              <a:rPr lang="en-US" sz="3400" dirty="0" smtClean="0"/>
              <a:t>To gain an understanding of the social factors related with NSV usage in community according to ASHAs. </a:t>
            </a:r>
          </a:p>
          <a:p>
            <a:pPr lvl="0"/>
            <a:r>
              <a:rPr lang="en-US" sz="3400" dirty="0" smtClean="0"/>
              <a:t>To assess the views of ASHAs regarding service related factors for NSV usage. </a:t>
            </a:r>
          </a:p>
          <a:p>
            <a:pPr lvl="0"/>
            <a:r>
              <a:rPr lang="en-US" sz="3400" dirty="0" smtClean="0"/>
              <a:t>To make recommendations for improved acceptance of NSV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Study Population consist of community based workers (ASHA).</a:t>
            </a:r>
          </a:p>
          <a:p>
            <a:r>
              <a:rPr lang="en-US" dirty="0" smtClean="0"/>
              <a:t> Sample size 60.</a:t>
            </a:r>
          </a:p>
          <a:p>
            <a:r>
              <a:rPr lang="en-US" dirty="0" smtClean="0"/>
              <a:t> out of 9 blocks 6 blocks has been selected on the basis of last year performance.</a:t>
            </a:r>
          </a:p>
          <a:p>
            <a:r>
              <a:rPr lang="en-US" dirty="0" smtClean="0"/>
              <a:t> out of 6 blocks 3 high performing </a:t>
            </a:r>
            <a:r>
              <a:rPr lang="en-US" dirty="0" err="1" smtClean="0"/>
              <a:t>bolcks</a:t>
            </a:r>
            <a:r>
              <a:rPr lang="en-US" dirty="0" smtClean="0"/>
              <a:t> &amp; 3 poor performing blocks separated.</a:t>
            </a:r>
          </a:p>
          <a:p>
            <a:r>
              <a:rPr lang="en-US" dirty="0" smtClean="0"/>
              <a:t> From each block 10 ASHA were selected.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72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Qualification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Frequency</a:t>
                      </a:r>
                      <a:endParaRPr lang="en-US" sz="2400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Up to Primary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Primary to middle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Middle to secondary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Secondary o higher secondary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Higher</a:t>
                      </a:r>
                      <a:r>
                        <a:rPr lang="en-US" sz="2400" baseline="0" dirty="0" smtClean="0"/>
                        <a:t> secondary to graduate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686</Words>
  <Application>Microsoft Office PowerPoint</Application>
  <PresentationFormat>On-screen Show (4:3)</PresentationFormat>
  <Paragraphs>152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District Health Society, Munger (Bihar)</vt:lpstr>
      <vt:lpstr>Organization Profile</vt:lpstr>
      <vt:lpstr>Appointed as</vt:lpstr>
      <vt:lpstr>ASHA (Accredited Social Health Activist)</vt:lpstr>
      <vt:lpstr>Programs under ASHA</vt:lpstr>
      <vt:lpstr>Dissertation Topic</vt:lpstr>
      <vt:lpstr>General Objective &amp; Specific objective</vt:lpstr>
      <vt:lpstr>Methodology</vt:lpstr>
      <vt:lpstr>Results</vt:lpstr>
      <vt:lpstr>FINDINGS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Conclusion &amp; Discussion</vt:lpstr>
      <vt:lpstr>Recommendation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Health Society, Munger (Bihar)</dc:title>
  <dc:creator>NIKHIL RAJ</dc:creator>
  <cp:lastModifiedBy>NIKHIL RAJ</cp:lastModifiedBy>
  <cp:revision>37</cp:revision>
  <dcterms:created xsi:type="dcterms:W3CDTF">2006-08-16T00:00:00Z</dcterms:created>
  <dcterms:modified xsi:type="dcterms:W3CDTF">2013-05-02T04:29:12Z</dcterms:modified>
</cp:coreProperties>
</file>