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charts/chart16.xml" ContentType="application/vnd.openxmlformats-officedocument.drawingml.chart+xml"/>
  <Override PartName="/ppt/charts/chart25.xml" ContentType="application/vnd.openxmlformats-officedocument.drawingml.char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306" r:id="rId3"/>
    <p:sldId id="307" r:id="rId4"/>
    <p:sldId id="308" r:id="rId5"/>
    <p:sldId id="309" r:id="rId6"/>
    <p:sldId id="257" r:id="rId7"/>
    <p:sldId id="258" r:id="rId8"/>
    <p:sldId id="259" r:id="rId9"/>
    <p:sldId id="260" r:id="rId10"/>
    <p:sldId id="261" r:id="rId11"/>
    <p:sldId id="262" r:id="rId12"/>
    <p:sldId id="267" r:id="rId13"/>
    <p:sldId id="268" r:id="rId14"/>
    <p:sldId id="269" r:id="rId15"/>
    <p:sldId id="270" r:id="rId16"/>
    <p:sldId id="272" r:id="rId17"/>
    <p:sldId id="274" r:id="rId18"/>
    <p:sldId id="275" r:id="rId19"/>
    <p:sldId id="276" r:id="rId20"/>
    <p:sldId id="277" r:id="rId21"/>
    <p:sldId id="278" r:id="rId22"/>
    <p:sldId id="279" r:id="rId23"/>
    <p:sldId id="280" r:id="rId24"/>
    <p:sldId id="282" r:id="rId25"/>
    <p:sldId id="283" r:id="rId26"/>
    <p:sldId id="284" r:id="rId27"/>
    <p:sldId id="286" r:id="rId28"/>
    <p:sldId id="287" r:id="rId29"/>
    <p:sldId id="289" r:id="rId30"/>
    <p:sldId id="291" r:id="rId31"/>
    <p:sldId id="292" r:id="rId32"/>
    <p:sldId id="293" r:id="rId33"/>
    <p:sldId id="294" r:id="rId34"/>
    <p:sldId id="295" r:id="rId35"/>
    <p:sldId id="297" r:id="rId36"/>
    <p:sldId id="301" r:id="rId37"/>
    <p:sldId id="302" r:id="rId38"/>
    <p:sldId id="303" r:id="rId39"/>
    <p:sldId id="304" r:id="rId40"/>
    <p:sldId id="305" r:id="rId41"/>
    <p:sldId id="31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ituparna%20Ganguly\Desktop\IINMAS\Self_Assessment_Toolkit.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ituparna%20Ganguly\Desktop\IINMAS\QUESTIONNARE%20CODING.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ituparna%20Ganguly\Desktop\IINMAS\Self_Assessment_Toolkit.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Rituparna%20Ganguly\Desktop\IINMAS\QUESTIONNARE%20COD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ituparna%20Ganguly\Desktop\IINMAS\Self_Assessment_Toolkit.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ituparna%20Ganguly\Desktop\IINMAS\Self_Assessment_Toolkit.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ituparna%20Ganguly\Desktop\IINMAS\Self_Assessment_Toolkit.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ituparna%20Ganguly\Desktop\IINMAS\Self_Assessment_Toolkit.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ituparna%20Ganguly\Desktop\IINMAS\Self_Assessment_Toolkit.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ituparna%20Ganguly\Desktop\IINMAS\Self_Assessment_Toolkit.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ituparna%20Ganguly\Desktop\IINMAS\Self_Assessment_Toolki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2400"/>
            </a:pPr>
            <a:r>
              <a:rPr lang="en-US" sz="2400" dirty="0"/>
              <a:t>Medical Imaging Services ensure acquisition of optimal diagnostic quality</a:t>
            </a:r>
          </a:p>
          <a:p>
            <a:pPr>
              <a:defRPr sz="2400"/>
            </a:pPr>
            <a:r>
              <a:rPr lang="en-US" sz="2400" dirty="0"/>
              <a:t>images and performance of diagnostic procedures  </a:t>
            </a:r>
          </a:p>
        </c:rich>
      </c:tx>
      <c:layout/>
    </c:title>
    <c:plotArea>
      <c:layout/>
      <c:pieChart>
        <c:varyColors val="1"/>
        <c:ser>
          <c:idx val="0"/>
          <c:order val="0"/>
          <c:dLbls>
            <c:txPr>
              <a:bodyPr/>
              <a:lstStyle/>
              <a:p>
                <a:pPr>
                  <a:defRPr sz="2400"/>
                </a:pPr>
                <a:endParaRPr lang="en-US"/>
              </a:p>
            </c:txPr>
            <c:showPercent val="1"/>
            <c:showLeaderLines val="1"/>
          </c:dLbls>
          <c:cat>
            <c:strRef>
              <c:f>changed!$M$67:$M$69</c:f>
              <c:strCache>
                <c:ptCount val="3"/>
                <c:pt idx="0">
                  <c:v>COMPLIANCE</c:v>
                </c:pt>
                <c:pt idx="2">
                  <c:v>NONCOMPLIANCE</c:v>
                </c:pt>
              </c:strCache>
            </c:strRef>
          </c:cat>
          <c:val>
            <c:numRef>
              <c:f>changed!$N$67:$N$69</c:f>
              <c:numCache>
                <c:formatCode>General</c:formatCode>
                <c:ptCount val="3"/>
                <c:pt idx="0" formatCode="0%">
                  <c:v>0.38000000000000278</c:v>
                </c:pt>
                <c:pt idx="2" formatCode="0%">
                  <c:v>0.6200000000000051</c:v>
                </c:pt>
              </c:numCache>
            </c:numRef>
          </c:val>
        </c:ser>
        <c:dLbls>
          <c:showPercent val="1"/>
        </c:dLbls>
        <c:firstSliceAng val="0"/>
      </c:pieChart>
    </c:plotArea>
    <c:legend>
      <c:legendPos val="t"/>
      <c:layout/>
    </c:legend>
    <c:plotVisOnly val="1"/>
    <c:dispBlanksAs val="zero"/>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46"/>
  <c:chart>
    <c:title>
      <c:tx>
        <c:rich>
          <a:bodyPr/>
          <a:lstStyle/>
          <a:p>
            <a:pPr>
              <a:defRPr/>
            </a:pPr>
            <a:r>
              <a:rPr lang="en-US" dirty="0"/>
              <a:t>Age</a:t>
            </a:r>
          </a:p>
        </c:rich>
      </c:tx>
      <c:layout/>
    </c:title>
    <c:plotArea>
      <c:layout/>
      <c:barChart>
        <c:barDir val="col"/>
        <c:grouping val="clustered"/>
        <c:ser>
          <c:idx val="0"/>
          <c:order val="0"/>
          <c:spPr>
            <a:solidFill>
              <a:schemeClr val="accent2"/>
            </a:solidFill>
          </c:spPr>
          <c:dLbls>
            <c:txPr>
              <a:bodyPr/>
              <a:lstStyle/>
              <a:p>
                <a:pPr>
                  <a:defRPr sz="1800"/>
                </a:pPr>
                <a:endParaRPr lang="en-US"/>
              </a:p>
            </c:txPr>
            <c:showVal val="1"/>
          </c:dLbls>
          <c:cat>
            <c:strRef>
              <c:f>Sheet2!$C$6:$C$8</c:f>
              <c:strCache>
                <c:ptCount val="3"/>
                <c:pt idx="0">
                  <c:v>20-30</c:v>
                </c:pt>
                <c:pt idx="1">
                  <c:v>30-40</c:v>
                </c:pt>
                <c:pt idx="2">
                  <c:v>&gt;40</c:v>
                </c:pt>
              </c:strCache>
            </c:strRef>
          </c:cat>
          <c:val>
            <c:numRef>
              <c:f>Sheet2!$D$6:$D$8</c:f>
              <c:numCache>
                <c:formatCode>0%</c:formatCode>
                <c:ptCount val="3"/>
                <c:pt idx="0">
                  <c:v>0.56000000000000005</c:v>
                </c:pt>
                <c:pt idx="1">
                  <c:v>0.4</c:v>
                </c:pt>
                <c:pt idx="2">
                  <c:v>4.0000000000000022E-2</c:v>
                </c:pt>
              </c:numCache>
            </c:numRef>
          </c:val>
        </c:ser>
        <c:dLbls>
          <c:showVal val="1"/>
        </c:dLbls>
        <c:overlap val="-25"/>
        <c:axId val="73861376"/>
        <c:axId val="73871360"/>
      </c:barChart>
      <c:catAx>
        <c:axId val="73861376"/>
        <c:scaling>
          <c:orientation val="minMax"/>
        </c:scaling>
        <c:axPos val="b"/>
        <c:majorTickMark val="none"/>
        <c:tickLblPos val="nextTo"/>
        <c:txPr>
          <a:bodyPr/>
          <a:lstStyle/>
          <a:p>
            <a:pPr>
              <a:defRPr sz="1200"/>
            </a:pPr>
            <a:endParaRPr lang="en-US"/>
          </a:p>
        </c:txPr>
        <c:crossAx val="73871360"/>
        <c:crosses val="autoZero"/>
        <c:auto val="1"/>
        <c:lblAlgn val="ctr"/>
        <c:lblOffset val="100"/>
      </c:catAx>
      <c:valAx>
        <c:axId val="73871360"/>
        <c:scaling>
          <c:orientation val="minMax"/>
        </c:scaling>
        <c:delete val="1"/>
        <c:axPos val="l"/>
        <c:numFmt formatCode="0%" sourceLinked="1"/>
        <c:majorTickMark val="none"/>
        <c:tickLblPos val="none"/>
        <c:crossAx val="73861376"/>
        <c:crosses val="autoZero"/>
        <c:crossBetween val="between"/>
      </c:valAx>
    </c:plotArea>
    <c:legend>
      <c:legendPos val="t"/>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46"/>
  <c:chart>
    <c:title>
      <c:tx>
        <c:rich>
          <a:bodyPr/>
          <a:lstStyle/>
          <a:p>
            <a:pPr>
              <a:defRPr sz="2000"/>
            </a:pPr>
            <a:r>
              <a:rPr lang="en-US" sz="2000" dirty="0"/>
              <a:t>Sex</a:t>
            </a:r>
          </a:p>
        </c:rich>
      </c:tx>
      <c:layout/>
    </c:title>
    <c:plotArea>
      <c:layout/>
      <c:barChart>
        <c:barDir val="col"/>
        <c:grouping val="clustered"/>
        <c:ser>
          <c:idx val="0"/>
          <c:order val="0"/>
          <c:spPr>
            <a:solidFill>
              <a:schemeClr val="accent2"/>
            </a:solidFill>
          </c:spPr>
          <c:dLbls>
            <c:txPr>
              <a:bodyPr/>
              <a:lstStyle/>
              <a:p>
                <a:pPr>
                  <a:defRPr sz="1600"/>
                </a:pPr>
                <a:endParaRPr lang="en-US"/>
              </a:p>
            </c:txPr>
            <c:showVal val="1"/>
          </c:dLbls>
          <c:cat>
            <c:strRef>
              <c:f>Sheet2!$C$19:$C$20</c:f>
              <c:strCache>
                <c:ptCount val="2"/>
                <c:pt idx="0">
                  <c:v>male</c:v>
                </c:pt>
                <c:pt idx="1">
                  <c:v>female</c:v>
                </c:pt>
              </c:strCache>
            </c:strRef>
          </c:cat>
          <c:val>
            <c:numRef>
              <c:f>Sheet2!$D$19:$D$20</c:f>
              <c:numCache>
                <c:formatCode>0%</c:formatCode>
                <c:ptCount val="2"/>
                <c:pt idx="0">
                  <c:v>0.56000000000000005</c:v>
                </c:pt>
                <c:pt idx="1">
                  <c:v>0.44</c:v>
                </c:pt>
              </c:numCache>
            </c:numRef>
          </c:val>
        </c:ser>
        <c:gapWidth val="75"/>
        <c:axId val="73907584"/>
        <c:axId val="73909376"/>
      </c:barChart>
      <c:catAx>
        <c:axId val="73907584"/>
        <c:scaling>
          <c:orientation val="minMax"/>
        </c:scaling>
        <c:axPos val="b"/>
        <c:majorTickMark val="none"/>
        <c:tickLblPos val="nextTo"/>
        <c:txPr>
          <a:bodyPr/>
          <a:lstStyle/>
          <a:p>
            <a:pPr>
              <a:defRPr sz="1600"/>
            </a:pPr>
            <a:endParaRPr lang="en-US"/>
          </a:p>
        </c:txPr>
        <c:crossAx val="73909376"/>
        <c:crosses val="autoZero"/>
        <c:auto val="1"/>
        <c:lblAlgn val="ctr"/>
        <c:lblOffset val="100"/>
      </c:catAx>
      <c:valAx>
        <c:axId val="73909376"/>
        <c:scaling>
          <c:orientation val="minMax"/>
        </c:scaling>
        <c:axPos val="l"/>
        <c:numFmt formatCode="0%" sourceLinked="1"/>
        <c:majorTickMark val="none"/>
        <c:tickLblPos val="nextTo"/>
        <c:crossAx val="73907584"/>
        <c:crosses val="autoZero"/>
        <c:crossBetween val="between"/>
      </c:valAx>
    </c:plotArea>
    <c:legend>
      <c:legendPos val="t"/>
      <c:layout/>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46"/>
  <c:chart>
    <c:autoTitleDeleted val="1"/>
    <c:plotArea>
      <c:layout>
        <c:manualLayout>
          <c:layoutTarget val="inner"/>
          <c:xMode val="edge"/>
          <c:yMode val="edge"/>
          <c:x val="7.8587823580875918E-2"/>
          <c:y val="0.19480041557305336"/>
          <c:w val="0.89526838556944632"/>
          <c:h val="0.63459344925634298"/>
        </c:manualLayout>
      </c:layout>
      <c:barChart>
        <c:barDir val="col"/>
        <c:grouping val="clustered"/>
        <c:ser>
          <c:idx val="0"/>
          <c:order val="0"/>
          <c:spPr>
            <a:solidFill>
              <a:schemeClr val="accent2"/>
            </a:solidFill>
          </c:spPr>
          <c:dLbls>
            <c:txPr>
              <a:bodyPr/>
              <a:lstStyle/>
              <a:p>
                <a:pPr>
                  <a:defRPr sz="1600"/>
                </a:pPr>
                <a:endParaRPr lang="en-US"/>
              </a:p>
            </c:txPr>
            <c:showVal val="1"/>
          </c:dLbls>
          <c:cat>
            <c:strRef>
              <c:f>Sheet2!$C$33:$C$36</c:f>
              <c:strCache>
                <c:ptCount val="4"/>
                <c:pt idx="0">
                  <c:v>&gt;10th</c:v>
                </c:pt>
                <c:pt idx="1">
                  <c:v>10-12th</c:v>
                </c:pt>
                <c:pt idx="2">
                  <c:v>Graduate </c:v>
                </c:pt>
                <c:pt idx="3">
                  <c:v>Post Graduate</c:v>
                </c:pt>
              </c:strCache>
            </c:strRef>
          </c:cat>
          <c:val>
            <c:numRef>
              <c:f>Sheet2!$D$33:$D$36</c:f>
              <c:numCache>
                <c:formatCode>0%</c:formatCode>
                <c:ptCount val="4"/>
                <c:pt idx="0">
                  <c:v>0.12000000000000002</c:v>
                </c:pt>
                <c:pt idx="1">
                  <c:v>0.24000000000000021</c:v>
                </c:pt>
                <c:pt idx="2">
                  <c:v>0.48000000000000032</c:v>
                </c:pt>
                <c:pt idx="3">
                  <c:v>0.16</c:v>
                </c:pt>
              </c:numCache>
            </c:numRef>
          </c:val>
        </c:ser>
        <c:dLbls>
          <c:showVal val="1"/>
        </c:dLbls>
        <c:gapWidth val="75"/>
        <c:axId val="73950720"/>
        <c:axId val="73952256"/>
      </c:barChart>
      <c:catAx>
        <c:axId val="73950720"/>
        <c:scaling>
          <c:orientation val="minMax"/>
        </c:scaling>
        <c:axPos val="b"/>
        <c:majorTickMark val="none"/>
        <c:tickLblPos val="nextTo"/>
        <c:txPr>
          <a:bodyPr/>
          <a:lstStyle/>
          <a:p>
            <a:pPr>
              <a:defRPr sz="1400"/>
            </a:pPr>
            <a:endParaRPr lang="en-US"/>
          </a:p>
        </c:txPr>
        <c:crossAx val="73952256"/>
        <c:crosses val="autoZero"/>
        <c:auto val="1"/>
        <c:lblAlgn val="ctr"/>
        <c:lblOffset val="100"/>
      </c:catAx>
      <c:valAx>
        <c:axId val="73952256"/>
        <c:scaling>
          <c:orientation val="minMax"/>
        </c:scaling>
        <c:axPos val="l"/>
        <c:numFmt formatCode="0%" sourceLinked="1"/>
        <c:majorTickMark val="none"/>
        <c:tickLblPos val="nextTo"/>
        <c:crossAx val="73950720"/>
        <c:crosses val="autoZero"/>
        <c:crossBetween val="between"/>
      </c:valAx>
    </c:plotArea>
    <c:legend>
      <c:legendPos val="b"/>
      <c:layout/>
    </c:legend>
    <c:plotVisOnly val="1"/>
  </c:chart>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dirty="0"/>
              <a:t>CURRENT </a:t>
            </a:r>
            <a:r>
              <a:rPr lang="en-US" baseline="0" dirty="0"/>
              <a:t> POSITION</a:t>
            </a:r>
            <a:endParaRPr lang="en-US" dirty="0"/>
          </a:p>
        </c:rich>
      </c:tx>
      <c:layout/>
    </c:title>
    <c:plotArea>
      <c:layout/>
      <c:pieChart>
        <c:varyColors val="1"/>
        <c:ser>
          <c:idx val="0"/>
          <c:order val="0"/>
          <c:dLbls>
            <c:txPr>
              <a:bodyPr/>
              <a:lstStyle/>
              <a:p>
                <a:pPr>
                  <a:defRPr sz="1200"/>
                </a:pPr>
                <a:endParaRPr lang="en-US"/>
              </a:p>
            </c:txPr>
            <c:showCatName val="1"/>
            <c:showPercent val="1"/>
            <c:showLeaderLines val="1"/>
          </c:dLbls>
          <c:cat>
            <c:strRef>
              <c:f>Sheet2!$C$56:$C$60</c:f>
              <c:strCache>
                <c:ptCount val="5"/>
                <c:pt idx="0">
                  <c:v>TECHNICIAN</c:v>
                </c:pt>
                <c:pt idx="1">
                  <c:v>MANAGER</c:v>
                </c:pt>
                <c:pt idx="2">
                  <c:v>TRAINEE</c:v>
                </c:pt>
                <c:pt idx="3">
                  <c:v>DOCTOR</c:v>
                </c:pt>
                <c:pt idx="4">
                  <c:v>CLASS IV</c:v>
                </c:pt>
              </c:strCache>
            </c:strRef>
          </c:cat>
          <c:val>
            <c:numRef>
              <c:f>Sheet2!$D$56:$D$60</c:f>
              <c:numCache>
                <c:formatCode>0%</c:formatCode>
                <c:ptCount val="5"/>
                <c:pt idx="0">
                  <c:v>0.48000000000000032</c:v>
                </c:pt>
                <c:pt idx="1">
                  <c:v>8.0000000000000043E-2</c:v>
                </c:pt>
                <c:pt idx="2">
                  <c:v>0.2</c:v>
                </c:pt>
                <c:pt idx="3">
                  <c:v>0.16</c:v>
                </c:pt>
                <c:pt idx="4">
                  <c:v>8.0000000000000043E-2</c:v>
                </c:pt>
              </c:numCache>
            </c:numRef>
          </c:val>
        </c:ser>
        <c:dLbls>
          <c:showCatName val="1"/>
          <c:showPercent val="1"/>
        </c:dLbls>
        <c:firstSliceAng val="0"/>
      </c:pieChart>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2000"/>
                </a:pPr>
                <a:endParaRPr lang="en-US"/>
              </a:p>
            </c:txPr>
            <c:showCatName val="1"/>
            <c:showPercent val="1"/>
            <c:showLeaderLines val="1"/>
          </c:dLbls>
          <c:cat>
            <c:strRef>
              <c:f>Sheet2!$C$84:$C$85</c:f>
              <c:strCache>
                <c:ptCount val="2"/>
                <c:pt idx="0">
                  <c:v>YES</c:v>
                </c:pt>
                <c:pt idx="1">
                  <c:v>NO</c:v>
                </c:pt>
              </c:strCache>
            </c:strRef>
          </c:cat>
          <c:val>
            <c:numRef>
              <c:f>Sheet2!$D$84:$D$85</c:f>
              <c:numCache>
                <c:formatCode>0%</c:formatCode>
                <c:ptCount val="2"/>
                <c:pt idx="0">
                  <c:v>0.68</c:v>
                </c:pt>
                <c:pt idx="1">
                  <c:v>0.32000000000000195</c:v>
                </c:pt>
              </c:numCache>
            </c:numRef>
          </c:val>
        </c:ser>
        <c:dLbls>
          <c:showCatName val="1"/>
          <c:showPercent val="1"/>
        </c:dLbls>
        <c:firstSliceAng val="0"/>
      </c:pieChart>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1600"/>
                </a:pPr>
                <a:endParaRPr lang="en-US"/>
              </a:p>
            </c:txPr>
            <c:showCatName val="1"/>
            <c:showPercent val="1"/>
            <c:showLeaderLines val="1"/>
          </c:dLbls>
          <c:cat>
            <c:strRef>
              <c:f>Sheet2!$C$98:$C$100</c:f>
              <c:strCache>
                <c:ptCount val="3"/>
                <c:pt idx="0">
                  <c:v>RADIATION PROTECTION NOT NECESSARY</c:v>
                </c:pt>
                <c:pt idx="1">
                  <c:v>RADIATION PROTECTION NECESSARY</c:v>
                </c:pt>
                <c:pt idx="2">
                  <c:v>RADIATION PROTECTION BY QUALIFIED EXPERTS</c:v>
                </c:pt>
              </c:strCache>
            </c:strRef>
          </c:cat>
          <c:val>
            <c:numRef>
              <c:f>Sheet2!$D$98:$D$100</c:f>
              <c:numCache>
                <c:formatCode>0%</c:formatCode>
                <c:ptCount val="3"/>
                <c:pt idx="0">
                  <c:v>0.48000000000000032</c:v>
                </c:pt>
                <c:pt idx="1">
                  <c:v>0.52</c:v>
                </c:pt>
                <c:pt idx="2">
                  <c:v>0</c:v>
                </c:pt>
              </c:numCache>
            </c:numRef>
          </c:val>
        </c:ser>
        <c:dLbls>
          <c:showCatName val="1"/>
          <c:showPercent val="1"/>
        </c:dLbls>
        <c:firstSliceAng val="0"/>
      </c:pieChart>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2000"/>
                </a:pPr>
                <a:endParaRPr lang="en-US"/>
              </a:p>
            </c:txPr>
            <c:showCatName val="1"/>
            <c:showPercent val="1"/>
            <c:showLeaderLines val="1"/>
          </c:dLbls>
          <c:cat>
            <c:strRef>
              <c:f>Sheet2!$C$112:$C$113</c:f>
              <c:strCache>
                <c:ptCount val="2"/>
                <c:pt idx="0">
                  <c:v>YES </c:v>
                </c:pt>
                <c:pt idx="1">
                  <c:v>NO</c:v>
                </c:pt>
              </c:strCache>
            </c:strRef>
          </c:cat>
          <c:val>
            <c:numRef>
              <c:f>Sheet2!$D$112:$D$113</c:f>
              <c:numCache>
                <c:formatCode>0%</c:formatCode>
                <c:ptCount val="2"/>
                <c:pt idx="0">
                  <c:v>0.44</c:v>
                </c:pt>
                <c:pt idx="1">
                  <c:v>0.56000000000000005</c:v>
                </c:pt>
              </c:numCache>
            </c:numRef>
          </c:val>
        </c:ser>
        <c:dLbls>
          <c:showCatName val="1"/>
          <c:showPercent val="1"/>
        </c:dLbls>
        <c:firstSliceAng val="0"/>
      </c:pieChart>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2000"/>
                </a:pPr>
                <a:endParaRPr lang="en-US"/>
              </a:p>
            </c:txPr>
            <c:showCatName val="1"/>
            <c:showPercent val="1"/>
            <c:showLeaderLines val="1"/>
          </c:dLbls>
          <c:cat>
            <c:strRef>
              <c:f>Sheet2!$C$141:$C$142</c:f>
              <c:strCache>
                <c:ptCount val="2"/>
                <c:pt idx="0">
                  <c:v>YES</c:v>
                </c:pt>
                <c:pt idx="1">
                  <c:v>NO</c:v>
                </c:pt>
              </c:strCache>
            </c:strRef>
          </c:cat>
          <c:val>
            <c:numRef>
              <c:f>Sheet2!$D$141:$D$142</c:f>
              <c:numCache>
                <c:formatCode>0%</c:formatCode>
                <c:ptCount val="2"/>
                <c:pt idx="0">
                  <c:v>8.0000000000000043E-2</c:v>
                </c:pt>
                <c:pt idx="1">
                  <c:v>0.92</c:v>
                </c:pt>
              </c:numCache>
            </c:numRef>
          </c:val>
        </c:ser>
        <c:dLbls>
          <c:showCatName val="1"/>
          <c:showPercent val="1"/>
        </c:dLbls>
        <c:firstSliceAng val="0"/>
      </c:pieChart>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1600"/>
                </a:pPr>
                <a:endParaRPr lang="en-US"/>
              </a:p>
            </c:txPr>
            <c:showCatName val="1"/>
            <c:showPercent val="1"/>
            <c:showLeaderLines val="1"/>
          </c:dLbls>
          <c:cat>
            <c:strRef>
              <c:f>Sheet2!$C$155:$C$162</c:f>
              <c:strCache>
                <c:ptCount val="8"/>
                <c:pt idx="0">
                  <c:v>150 msv</c:v>
                </c:pt>
                <c:pt idx="1">
                  <c:v>100 msv</c:v>
                </c:pt>
                <c:pt idx="2">
                  <c:v>50 msv</c:v>
                </c:pt>
                <c:pt idx="3">
                  <c:v>20 msv</c:v>
                </c:pt>
                <c:pt idx="4">
                  <c:v>5msv</c:v>
                </c:pt>
                <c:pt idx="5">
                  <c:v>0.5 msv</c:v>
                </c:pt>
                <c:pt idx="6">
                  <c:v>NO LIMIT</c:v>
                </c:pt>
                <c:pt idx="7">
                  <c:v>DON’T KNOW</c:v>
                </c:pt>
              </c:strCache>
            </c:strRef>
          </c:cat>
          <c:val>
            <c:numRef>
              <c:f>Sheet2!$D$155:$D$162</c:f>
              <c:numCache>
                <c:formatCode>0%</c:formatCode>
                <c:ptCount val="8"/>
                <c:pt idx="0">
                  <c:v>8.0000000000000043E-2</c:v>
                </c:pt>
                <c:pt idx="1">
                  <c:v>8.0000000000000043E-2</c:v>
                </c:pt>
                <c:pt idx="2">
                  <c:v>0.24000000000000021</c:v>
                </c:pt>
                <c:pt idx="3">
                  <c:v>8.0000000000000043E-2</c:v>
                </c:pt>
                <c:pt idx="4">
                  <c:v>0.12000000000000002</c:v>
                </c:pt>
                <c:pt idx="5">
                  <c:v>4.0000000000000022E-2</c:v>
                </c:pt>
                <c:pt idx="6">
                  <c:v>4.0000000000000022E-2</c:v>
                </c:pt>
                <c:pt idx="7">
                  <c:v>0.32000000000000195</c:v>
                </c:pt>
              </c:numCache>
            </c:numRef>
          </c:val>
        </c:ser>
        <c:dLbls>
          <c:showCatName val="1"/>
          <c:showPercent val="1"/>
        </c:dLbls>
        <c:firstSliceAng val="0"/>
      </c:pieChart>
    </c:plotArea>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1600"/>
                </a:pPr>
                <a:endParaRPr lang="en-US"/>
              </a:p>
            </c:txPr>
            <c:showCatName val="1"/>
            <c:showPercent val="1"/>
            <c:showLeaderLines val="1"/>
          </c:dLbls>
          <c:cat>
            <c:strRef>
              <c:f>Sheet2!$C$185:$C$188</c:f>
              <c:strCache>
                <c:ptCount val="4"/>
                <c:pt idx="0">
                  <c:v>LEAD APRON</c:v>
                </c:pt>
                <c:pt idx="1">
                  <c:v>APRON</c:v>
                </c:pt>
                <c:pt idx="2">
                  <c:v>GLOVES</c:v>
                </c:pt>
                <c:pt idx="3">
                  <c:v>TLD BATCH</c:v>
                </c:pt>
              </c:strCache>
            </c:strRef>
          </c:cat>
          <c:val>
            <c:numRef>
              <c:f>Sheet2!$D$185:$D$188</c:f>
              <c:numCache>
                <c:formatCode>0%</c:formatCode>
                <c:ptCount val="4"/>
                <c:pt idx="0">
                  <c:v>0.2</c:v>
                </c:pt>
                <c:pt idx="1">
                  <c:v>0.44</c:v>
                </c:pt>
                <c:pt idx="2">
                  <c:v>0.12000000000000002</c:v>
                </c:pt>
                <c:pt idx="3">
                  <c:v>0.6400000000000039</c:v>
                </c:pt>
              </c:numCache>
            </c:numRef>
          </c:val>
        </c:ser>
        <c:dLbls>
          <c:showCatName val="1"/>
          <c:showPercent val="1"/>
        </c:dLbls>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2400"/>
            </a:pPr>
            <a:r>
              <a:rPr lang="en-US" sz="2400" dirty="0"/>
              <a:t>Medical Imaging Services ensure quality of diagnostic and therapeutic procedures</a:t>
            </a:r>
          </a:p>
          <a:p>
            <a:pPr>
              <a:defRPr sz="2400"/>
            </a:pPr>
            <a:endParaRPr lang="en-US" sz="2400" dirty="0"/>
          </a:p>
        </c:rich>
      </c:tx>
      <c:layout/>
    </c:title>
    <c:plotArea>
      <c:layout/>
      <c:pieChart>
        <c:varyColors val="1"/>
        <c:ser>
          <c:idx val="0"/>
          <c:order val="0"/>
          <c:dLbls>
            <c:txPr>
              <a:bodyPr/>
              <a:lstStyle/>
              <a:p>
                <a:pPr>
                  <a:defRPr sz="2000"/>
                </a:pPr>
                <a:endParaRPr lang="en-US"/>
              </a:p>
            </c:txPr>
            <c:showPercent val="1"/>
            <c:showLeaderLines val="1"/>
          </c:dLbls>
          <c:cat>
            <c:strRef>
              <c:f>changed!$M$83:$M$84</c:f>
              <c:strCache>
                <c:ptCount val="2"/>
                <c:pt idx="0">
                  <c:v>COMPLIANCE</c:v>
                </c:pt>
                <c:pt idx="1">
                  <c:v>NONCOMPLIANCE</c:v>
                </c:pt>
              </c:strCache>
            </c:strRef>
          </c:cat>
          <c:val>
            <c:numRef>
              <c:f>changed!$N$83:$N$84</c:f>
              <c:numCache>
                <c:formatCode>0%</c:formatCode>
                <c:ptCount val="2"/>
                <c:pt idx="0">
                  <c:v>0.8</c:v>
                </c:pt>
                <c:pt idx="1">
                  <c:v>0.2</c:v>
                </c:pt>
              </c:numCache>
            </c:numRef>
          </c:val>
        </c:ser>
        <c:dLbls>
          <c:showPercent val="1"/>
        </c:dLbls>
        <c:firstSliceAng val="0"/>
      </c:pieChart>
    </c:plotArea>
    <c:legend>
      <c:legendPos val="t"/>
      <c:layout/>
    </c:legend>
    <c:plotVisOnly val="1"/>
    <c:dispBlanksAs val="zero"/>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2400"/>
                </a:pPr>
                <a:endParaRPr lang="en-US"/>
              </a:p>
            </c:txPr>
            <c:showCatName val="1"/>
            <c:showPercent val="1"/>
            <c:showLeaderLines val="1"/>
          </c:dLbls>
          <c:cat>
            <c:strRef>
              <c:f>Sheet2!$C$200:$C$201</c:f>
              <c:strCache>
                <c:ptCount val="2"/>
                <c:pt idx="0">
                  <c:v>YES</c:v>
                </c:pt>
                <c:pt idx="1">
                  <c:v>NO</c:v>
                </c:pt>
              </c:strCache>
            </c:strRef>
          </c:cat>
          <c:val>
            <c:numRef>
              <c:f>Sheet2!$D$200:$D$201</c:f>
              <c:numCache>
                <c:formatCode>0%</c:formatCode>
                <c:ptCount val="2"/>
                <c:pt idx="0">
                  <c:v>0.4</c:v>
                </c:pt>
                <c:pt idx="1">
                  <c:v>0.60000000000000064</c:v>
                </c:pt>
              </c:numCache>
            </c:numRef>
          </c:val>
        </c:ser>
        <c:dLbls>
          <c:showCatName val="1"/>
          <c:showPercent val="1"/>
        </c:dLbls>
        <c:firstSliceAng val="0"/>
      </c:pieChart>
    </c:plotArea>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1400"/>
                </a:pPr>
                <a:endParaRPr lang="en-US"/>
              </a:p>
            </c:txPr>
            <c:showCatName val="1"/>
            <c:showPercent val="1"/>
            <c:showLeaderLines val="1"/>
          </c:dLbls>
          <c:cat>
            <c:strRef>
              <c:f>Sheet2!$C$213:$C$218</c:f>
              <c:strCache>
                <c:ptCount val="6"/>
                <c:pt idx="0">
                  <c:v>LESS TIME SPENT NEAR THE SOURCE</c:v>
                </c:pt>
                <c:pt idx="1">
                  <c:v>GREATER DISTANCE NEAR THE SOURCE</c:v>
                </c:pt>
                <c:pt idx="2">
                  <c:v>BEHIND SHIELDING FROM THE SOURCE</c:v>
                </c:pt>
                <c:pt idx="3">
                  <c:v>ALL OF THE ABOVE</c:v>
                </c:pt>
                <c:pt idx="4">
                  <c:v>NONE OF THE ABOVE</c:v>
                </c:pt>
                <c:pt idx="5">
                  <c:v>DON’T KNOW</c:v>
                </c:pt>
              </c:strCache>
            </c:strRef>
          </c:cat>
          <c:val>
            <c:numRef>
              <c:f>Sheet2!$D$213:$D$218</c:f>
              <c:numCache>
                <c:formatCode>0%</c:formatCode>
                <c:ptCount val="6"/>
                <c:pt idx="0">
                  <c:v>8.0000000000000043E-2</c:v>
                </c:pt>
                <c:pt idx="1">
                  <c:v>0.12000000000000002</c:v>
                </c:pt>
                <c:pt idx="2">
                  <c:v>8.0000000000000043E-2</c:v>
                </c:pt>
                <c:pt idx="3">
                  <c:v>0.52</c:v>
                </c:pt>
                <c:pt idx="4">
                  <c:v>4.0000000000000022E-2</c:v>
                </c:pt>
                <c:pt idx="5">
                  <c:v>0.16</c:v>
                </c:pt>
              </c:numCache>
            </c:numRef>
          </c:val>
        </c:ser>
        <c:dLbls>
          <c:showCatName val="1"/>
          <c:showPercent val="1"/>
        </c:dLbls>
        <c:firstSliceAng val="0"/>
      </c:pieChart>
    </c:plotArea>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1400"/>
                </a:pPr>
                <a:endParaRPr lang="en-US"/>
              </a:p>
            </c:txPr>
            <c:showCatName val="1"/>
            <c:showPercent val="1"/>
            <c:showLeaderLines val="1"/>
          </c:dLbls>
          <c:cat>
            <c:strRef>
              <c:f>Sheet2!$C$228:$C$231</c:f>
              <c:strCache>
                <c:ptCount val="4"/>
                <c:pt idx="0">
                  <c:v>AS LOW AS REASONABLY ACHIEVABLE</c:v>
                </c:pt>
                <c:pt idx="1">
                  <c:v>ALLOWABLE ADMINISTERED RADIATION</c:v>
                </c:pt>
                <c:pt idx="2">
                  <c:v>ASSURANCE LIMIT APPLIED TO RADIATION</c:v>
                </c:pt>
                <c:pt idx="3">
                  <c:v>NOT SURE</c:v>
                </c:pt>
              </c:strCache>
            </c:strRef>
          </c:cat>
          <c:val>
            <c:numRef>
              <c:f>Sheet2!$D$228:$D$231</c:f>
              <c:numCache>
                <c:formatCode>0%</c:formatCode>
                <c:ptCount val="4"/>
                <c:pt idx="0">
                  <c:v>0.36000000000000032</c:v>
                </c:pt>
                <c:pt idx="1">
                  <c:v>8.0000000000000043E-2</c:v>
                </c:pt>
                <c:pt idx="2">
                  <c:v>0.16</c:v>
                </c:pt>
                <c:pt idx="3">
                  <c:v>0.4</c:v>
                </c:pt>
              </c:numCache>
            </c:numRef>
          </c:val>
        </c:ser>
        <c:dLbls>
          <c:showCatName val="1"/>
          <c:showPercent val="1"/>
        </c:dLbls>
        <c:firstSliceAng val="0"/>
      </c:pieChart>
    </c:plotArea>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1600"/>
                </a:pPr>
                <a:endParaRPr lang="en-US"/>
              </a:p>
            </c:txPr>
            <c:showCatName val="1"/>
            <c:showPercent val="1"/>
            <c:showLeaderLines val="1"/>
          </c:dLbls>
          <c:cat>
            <c:strRef>
              <c:f>Sheet2!$C$242:$C$244</c:f>
              <c:strCache>
                <c:ptCount val="3"/>
                <c:pt idx="0">
                  <c:v>YES</c:v>
                </c:pt>
                <c:pt idx="1">
                  <c:v>NO</c:v>
                </c:pt>
                <c:pt idx="2">
                  <c:v>DON’T KNOW</c:v>
                </c:pt>
              </c:strCache>
            </c:strRef>
          </c:cat>
          <c:val>
            <c:numRef>
              <c:f>Sheet2!$D$242:$D$244</c:f>
              <c:numCache>
                <c:formatCode>0%</c:formatCode>
                <c:ptCount val="3"/>
                <c:pt idx="0">
                  <c:v>0.36000000000000032</c:v>
                </c:pt>
                <c:pt idx="1">
                  <c:v>0.4</c:v>
                </c:pt>
                <c:pt idx="2">
                  <c:v>0.24000000000000021</c:v>
                </c:pt>
              </c:numCache>
            </c:numRef>
          </c:val>
        </c:ser>
        <c:dLbls>
          <c:showCatName val="1"/>
          <c:showPercent val="1"/>
        </c:dLbls>
        <c:firstSliceAng val="0"/>
      </c:pieChart>
    </c:plotArea>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1400"/>
                </a:pPr>
                <a:endParaRPr lang="en-US"/>
              </a:p>
            </c:txPr>
            <c:showCatName val="1"/>
            <c:showPercent val="1"/>
            <c:showLeaderLines val="1"/>
          </c:dLbls>
          <c:cat>
            <c:strRef>
              <c:f>Sheet2!$C$256:$C$260</c:f>
              <c:strCache>
                <c:ptCount val="5"/>
                <c:pt idx="0">
                  <c:v>Mopping of the floor immediately with cloth</c:v>
                </c:pt>
                <c:pt idx="1">
                  <c:v>soaking with sponge and throw in dustbin</c:v>
                </c:pt>
                <c:pt idx="2">
                  <c:v>mark the area and note the reading using survey meter</c:v>
                </c:pt>
                <c:pt idx="3">
                  <c:v>throw water on floor to dilute</c:v>
                </c:pt>
                <c:pt idx="4">
                  <c:v>call for help</c:v>
                </c:pt>
              </c:strCache>
            </c:strRef>
          </c:cat>
          <c:val>
            <c:numRef>
              <c:f>Sheet2!$D$256:$D$260</c:f>
              <c:numCache>
                <c:formatCode>0%</c:formatCode>
                <c:ptCount val="5"/>
                <c:pt idx="0">
                  <c:v>0.12000000000000002</c:v>
                </c:pt>
                <c:pt idx="1">
                  <c:v>0.16</c:v>
                </c:pt>
                <c:pt idx="2">
                  <c:v>0.36000000000000032</c:v>
                </c:pt>
                <c:pt idx="3">
                  <c:v>0.24000000000000021</c:v>
                </c:pt>
                <c:pt idx="4">
                  <c:v>0.12000000000000002</c:v>
                </c:pt>
              </c:numCache>
            </c:numRef>
          </c:val>
        </c:ser>
        <c:dLbls>
          <c:showCatName val="1"/>
          <c:showPercent val="1"/>
        </c:dLbls>
        <c:firstSliceAng val="0"/>
      </c:pieChart>
    </c:plotArea>
    <c:plotVisOnly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1400"/>
                </a:pPr>
                <a:endParaRPr lang="en-US"/>
              </a:p>
            </c:txPr>
            <c:showCatName val="1"/>
            <c:showPercent val="1"/>
            <c:showLeaderLines val="1"/>
          </c:dLbls>
          <c:cat>
            <c:strRef>
              <c:f>Sheet2!$C$274:$C$278</c:f>
              <c:strCache>
                <c:ptCount val="5"/>
                <c:pt idx="0">
                  <c:v>ALONG WITH OTHER BIOMEDICAL WASTE</c:v>
                </c:pt>
                <c:pt idx="1">
                  <c:v>IN SEPARATE PLASTIC BAG</c:v>
                </c:pt>
                <c:pt idx="2">
                  <c:v>LEAD DUSTBIN ALONG WITH DELAY AND DECAY</c:v>
                </c:pt>
                <c:pt idx="3">
                  <c:v>CORNER OF THE FLOOR</c:v>
                </c:pt>
                <c:pt idx="4">
                  <c:v>DON’T KNOW</c:v>
                </c:pt>
              </c:strCache>
            </c:strRef>
          </c:cat>
          <c:val>
            <c:numRef>
              <c:f>Sheet2!$D$274:$D$278</c:f>
              <c:numCache>
                <c:formatCode>0%</c:formatCode>
                <c:ptCount val="5"/>
                <c:pt idx="0">
                  <c:v>0.12000000000000002</c:v>
                </c:pt>
                <c:pt idx="1">
                  <c:v>0.28000000000000008</c:v>
                </c:pt>
                <c:pt idx="2">
                  <c:v>0.4</c:v>
                </c:pt>
                <c:pt idx="3">
                  <c:v>0.12000000000000002</c:v>
                </c:pt>
                <c:pt idx="4">
                  <c:v>8.0000000000000043E-2</c:v>
                </c:pt>
              </c:numCache>
            </c:numRef>
          </c:val>
        </c:ser>
        <c:dLbls>
          <c:showCatName val="1"/>
          <c:showPercent val="1"/>
        </c:dLbls>
        <c:firstSliceAng val="0"/>
      </c:pie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2400"/>
            </a:pPr>
            <a:r>
              <a:rPr lang="en-US" sz="2400" dirty="0"/>
              <a:t>Medical Imaging Services ensure proper management of drugs, isotopes, contrast </a:t>
            </a:r>
            <a:r>
              <a:rPr lang="en-US" sz="2400" dirty="0" smtClean="0"/>
              <a:t>media and </a:t>
            </a:r>
            <a:r>
              <a:rPr lang="en-US" sz="2400" dirty="0"/>
              <a:t>radiopharmaceuticals</a:t>
            </a:r>
          </a:p>
        </c:rich>
      </c:tx>
      <c:layout/>
    </c:title>
    <c:plotArea>
      <c:layout/>
      <c:pieChart>
        <c:varyColors val="1"/>
        <c:ser>
          <c:idx val="0"/>
          <c:order val="0"/>
          <c:dLbls>
            <c:txPr>
              <a:bodyPr/>
              <a:lstStyle/>
              <a:p>
                <a:pPr>
                  <a:defRPr sz="2400"/>
                </a:pPr>
                <a:endParaRPr lang="en-US"/>
              </a:p>
            </c:txPr>
            <c:showPercent val="1"/>
            <c:showLeaderLines val="1"/>
          </c:dLbls>
          <c:cat>
            <c:strRef>
              <c:f>changed!$M$88:$M$89</c:f>
              <c:strCache>
                <c:ptCount val="2"/>
                <c:pt idx="0">
                  <c:v>COMPLIANCE</c:v>
                </c:pt>
                <c:pt idx="1">
                  <c:v>NONCOMPLIANCE</c:v>
                </c:pt>
              </c:strCache>
            </c:strRef>
          </c:cat>
          <c:val>
            <c:numRef>
              <c:f>changed!$N$88:$N$89</c:f>
              <c:numCache>
                <c:formatCode>0%</c:formatCode>
                <c:ptCount val="2"/>
                <c:pt idx="0">
                  <c:v>0.5</c:v>
                </c:pt>
                <c:pt idx="1">
                  <c:v>0.5</c:v>
                </c:pt>
              </c:numCache>
            </c:numRef>
          </c:val>
        </c:ser>
        <c:dLbls>
          <c:showPercent val="1"/>
        </c:dLbls>
        <c:firstSliceAng val="0"/>
      </c:pieChart>
    </c:plotArea>
    <c:legend>
      <c:legendPos val="t"/>
      <c:layout/>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2400"/>
            </a:pPr>
            <a:r>
              <a:rPr lang="en-US" sz="2400" dirty="0"/>
              <a:t>Medical</a:t>
            </a:r>
            <a:r>
              <a:rPr lang="en-US" sz="2400" baseline="0" dirty="0"/>
              <a:t> Imaging Services ensure appropriate </a:t>
            </a:r>
            <a:r>
              <a:rPr lang="en-US" sz="2400" baseline="0" dirty="0" smtClean="0"/>
              <a:t>procurement </a:t>
            </a:r>
            <a:r>
              <a:rPr lang="en-US" sz="2400" baseline="0" dirty="0"/>
              <a:t>and installation of equipment </a:t>
            </a:r>
            <a:endParaRPr lang="en-US" sz="2400" dirty="0"/>
          </a:p>
        </c:rich>
      </c:tx>
      <c:layout/>
    </c:title>
    <c:plotArea>
      <c:layout/>
      <c:pieChart>
        <c:varyColors val="1"/>
        <c:ser>
          <c:idx val="0"/>
          <c:order val="0"/>
          <c:dLbls>
            <c:txPr>
              <a:bodyPr/>
              <a:lstStyle/>
              <a:p>
                <a:pPr>
                  <a:defRPr sz="1800"/>
                </a:pPr>
                <a:endParaRPr lang="en-US"/>
              </a:p>
            </c:txPr>
            <c:showPercent val="1"/>
            <c:showLeaderLines val="1"/>
          </c:dLbls>
          <c:cat>
            <c:strRef>
              <c:f>changed!$M$111:$M$112</c:f>
              <c:strCache>
                <c:ptCount val="2"/>
                <c:pt idx="0">
                  <c:v>COMPLIANCE</c:v>
                </c:pt>
                <c:pt idx="1">
                  <c:v>NONCOMPLIANCE</c:v>
                </c:pt>
              </c:strCache>
            </c:strRef>
          </c:cat>
          <c:val>
            <c:numRef>
              <c:f>changed!$N$111:$N$112</c:f>
              <c:numCache>
                <c:formatCode>0%</c:formatCode>
                <c:ptCount val="2"/>
                <c:pt idx="0">
                  <c:v>1</c:v>
                </c:pt>
                <c:pt idx="1">
                  <c:v>0</c:v>
                </c:pt>
              </c:numCache>
            </c:numRef>
          </c:val>
        </c:ser>
        <c:dLbls>
          <c:showPercent val="1"/>
        </c:dLbls>
        <c:firstSliceAng val="0"/>
      </c:pieChart>
    </c:plotArea>
    <c:legend>
      <c:legendPos val="t"/>
      <c:layout/>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2400"/>
            </a:pPr>
            <a:r>
              <a:rPr lang="en-US" sz="2400" dirty="0" smtClean="0"/>
              <a:t>Medical </a:t>
            </a:r>
            <a:r>
              <a:rPr lang="en-US" sz="2400" dirty="0"/>
              <a:t>Imaging Services ensure appropriate operation and working of equipment</a:t>
            </a:r>
          </a:p>
        </c:rich>
      </c:tx>
      <c:layout/>
    </c:title>
    <c:plotArea>
      <c:layout/>
      <c:pieChart>
        <c:varyColors val="1"/>
        <c:ser>
          <c:idx val="0"/>
          <c:order val="0"/>
          <c:dLbls>
            <c:txPr>
              <a:bodyPr/>
              <a:lstStyle/>
              <a:p>
                <a:pPr>
                  <a:defRPr sz="1800"/>
                </a:pPr>
                <a:endParaRPr lang="en-US"/>
              </a:p>
            </c:txPr>
            <c:showPercent val="1"/>
            <c:showLeaderLines val="1"/>
          </c:dLbls>
          <c:cat>
            <c:strRef>
              <c:f>changed!$M$115:$M$116</c:f>
              <c:strCache>
                <c:ptCount val="2"/>
                <c:pt idx="0">
                  <c:v>COMPLIANCE</c:v>
                </c:pt>
                <c:pt idx="1">
                  <c:v>NONCOMPLIANCE</c:v>
                </c:pt>
              </c:strCache>
            </c:strRef>
          </c:cat>
          <c:val>
            <c:numRef>
              <c:f>changed!$N$115:$N$116</c:f>
              <c:numCache>
                <c:formatCode>0%</c:formatCode>
                <c:ptCount val="2"/>
                <c:pt idx="0">
                  <c:v>0.25</c:v>
                </c:pt>
                <c:pt idx="1">
                  <c:v>0.750000000000004</c:v>
                </c:pt>
              </c:numCache>
            </c:numRef>
          </c:val>
        </c:ser>
        <c:dLbls>
          <c:showPercent val="1"/>
        </c:dLbls>
        <c:firstSliceAng val="0"/>
      </c:pieChart>
    </c:plotArea>
    <c:legend>
      <c:legendPos val="t"/>
      <c:layout/>
    </c:legend>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2400"/>
            </a:pPr>
            <a:r>
              <a:rPr lang="en-US" sz="2400" dirty="0"/>
              <a:t>Medical Imaging Services ensure maintenance of documents of legal and statutory requirements related to </a:t>
            </a:r>
            <a:r>
              <a:rPr lang="en-US" sz="2400" dirty="0" smtClean="0"/>
              <a:t>facility, </a:t>
            </a:r>
            <a:r>
              <a:rPr lang="en-US" sz="2400" dirty="0"/>
              <a:t>equipment, personnel and risk </a:t>
            </a:r>
            <a:r>
              <a:rPr lang="en-US" sz="2400" dirty="0" smtClean="0"/>
              <a:t>monitoring</a:t>
            </a:r>
            <a:endParaRPr lang="en-US" sz="2400" dirty="0"/>
          </a:p>
        </c:rich>
      </c:tx>
      <c:layout/>
    </c:title>
    <c:plotArea>
      <c:layout/>
      <c:pieChart>
        <c:varyColors val="1"/>
        <c:ser>
          <c:idx val="0"/>
          <c:order val="0"/>
          <c:dLbls>
            <c:txPr>
              <a:bodyPr/>
              <a:lstStyle/>
              <a:p>
                <a:pPr>
                  <a:defRPr sz="1600"/>
                </a:pPr>
                <a:endParaRPr lang="en-US"/>
              </a:p>
            </c:txPr>
            <c:showPercent val="1"/>
            <c:showLeaderLines val="1"/>
          </c:dLbls>
          <c:cat>
            <c:strRef>
              <c:f>changed!$M$139:$M$140</c:f>
              <c:strCache>
                <c:ptCount val="2"/>
                <c:pt idx="0">
                  <c:v>COMPLIANCE</c:v>
                </c:pt>
                <c:pt idx="1">
                  <c:v>NONCOMPLIANCE</c:v>
                </c:pt>
              </c:strCache>
            </c:strRef>
          </c:cat>
          <c:val>
            <c:numRef>
              <c:f>changed!$N$139:$N$140</c:f>
              <c:numCache>
                <c:formatCode>0%</c:formatCode>
                <c:ptCount val="2"/>
                <c:pt idx="0">
                  <c:v>0.88</c:v>
                </c:pt>
                <c:pt idx="1">
                  <c:v>0.12000000000000002</c:v>
                </c:pt>
              </c:numCache>
            </c:numRef>
          </c:val>
        </c:ser>
        <c:dLbls>
          <c:showPercent val="1"/>
        </c:dLbls>
        <c:firstSliceAng val="0"/>
      </c:pieChart>
    </c:plotArea>
    <c:legend>
      <c:legendPos val="t"/>
      <c:layout/>
    </c:legend>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2000"/>
            </a:pPr>
            <a:r>
              <a:rPr lang="en-US" sz="2000" dirty="0"/>
              <a:t>Medical Imaging Services ensure that the risk associated with imaging interventional  and therapeutic procedures are identified, </a:t>
            </a:r>
            <a:r>
              <a:rPr lang="en-US" sz="2000" dirty="0" smtClean="0"/>
              <a:t>assessed, </a:t>
            </a:r>
            <a:r>
              <a:rPr lang="en-US" sz="2000" dirty="0"/>
              <a:t>managed and minimized.</a:t>
            </a:r>
          </a:p>
        </c:rich>
      </c:tx>
      <c:layout/>
    </c:title>
    <c:plotArea>
      <c:layout/>
      <c:pieChart>
        <c:varyColors val="1"/>
        <c:ser>
          <c:idx val="0"/>
          <c:order val="0"/>
          <c:dLbls>
            <c:txPr>
              <a:bodyPr/>
              <a:lstStyle/>
              <a:p>
                <a:pPr>
                  <a:defRPr sz="1600"/>
                </a:pPr>
                <a:endParaRPr lang="en-US"/>
              </a:p>
            </c:txPr>
            <c:showPercent val="1"/>
            <c:showLeaderLines val="1"/>
          </c:dLbls>
          <c:cat>
            <c:strRef>
              <c:f>changed!$M$152:$M$153</c:f>
              <c:strCache>
                <c:ptCount val="2"/>
                <c:pt idx="0">
                  <c:v>COMPLIANCE</c:v>
                </c:pt>
                <c:pt idx="1">
                  <c:v>NONCOMPLIANCE</c:v>
                </c:pt>
              </c:strCache>
            </c:strRef>
          </c:cat>
          <c:val>
            <c:numRef>
              <c:f>changed!$N$152:$N$153</c:f>
              <c:numCache>
                <c:formatCode>0%</c:formatCode>
                <c:ptCount val="2"/>
                <c:pt idx="0">
                  <c:v>0.25</c:v>
                </c:pt>
                <c:pt idx="1">
                  <c:v>0.750000000000004</c:v>
                </c:pt>
              </c:numCache>
            </c:numRef>
          </c:val>
        </c:ser>
        <c:dLbls>
          <c:showPercent val="1"/>
        </c:dLbls>
        <c:firstSliceAng val="0"/>
      </c:pieChart>
    </c:plotArea>
    <c:legend>
      <c:legendPos val="t"/>
      <c:layout/>
    </c:legend>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2400"/>
            </a:pPr>
            <a:r>
              <a:rPr lang="en-US" sz="2400" dirty="0"/>
              <a:t>Medical Imaging Services ensure that risk of infection to staff, patient and others is identified, </a:t>
            </a:r>
            <a:r>
              <a:rPr lang="en-US" sz="2400" dirty="0" smtClean="0"/>
              <a:t>assessed, </a:t>
            </a:r>
            <a:r>
              <a:rPr lang="en-US" sz="2400" dirty="0"/>
              <a:t>managed and minimized</a:t>
            </a:r>
          </a:p>
        </c:rich>
      </c:tx>
      <c:layout/>
    </c:title>
    <c:plotArea>
      <c:layout/>
      <c:pieChart>
        <c:varyColors val="1"/>
        <c:ser>
          <c:idx val="0"/>
          <c:order val="0"/>
          <c:dLbls>
            <c:txPr>
              <a:bodyPr/>
              <a:lstStyle/>
              <a:p>
                <a:pPr>
                  <a:defRPr sz="1400"/>
                </a:pPr>
                <a:endParaRPr lang="en-US"/>
              </a:p>
            </c:txPr>
            <c:showPercent val="1"/>
            <c:showLeaderLines val="1"/>
          </c:dLbls>
          <c:cat>
            <c:strRef>
              <c:f>changed!$M$158:$M$159</c:f>
              <c:strCache>
                <c:ptCount val="2"/>
                <c:pt idx="0">
                  <c:v>COMPLIANCE</c:v>
                </c:pt>
                <c:pt idx="1">
                  <c:v>NONCOMPLIANCE</c:v>
                </c:pt>
              </c:strCache>
            </c:strRef>
          </c:cat>
          <c:val>
            <c:numRef>
              <c:f>changed!$N$158:$N$159</c:f>
              <c:numCache>
                <c:formatCode>0%</c:formatCode>
                <c:ptCount val="2"/>
                <c:pt idx="0">
                  <c:v>0</c:v>
                </c:pt>
                <c:pt idx="1">
                  <c:v>1</c:v>
                </c:pt>
              </c:numCache>
            </c:numRef>
          </c:val>
        </c:ser>
        <c:dLbls>
          <c:showPercent val="1"/>
        </c:dLbls>
        <c:firstSliceAng val="0"/>
      </c:pieChart>
    </c:plotArea>
    <c:legend>
      <c:legendPos val="t"/>
      <c:layout/>
    </c:legend>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2000"/>
            </a:pPr>
            <a:r>
              <a:rPr lang="en-US" sz="2000" dirty="0"/>
              <a:t>Medical Imaging Services ensure that the risk associated with hazardous/Radioactive</a:t>
            </a:r>
            <a:r>
              <a:rPr lang="en-US" sz="2000" baseline="0" dirty="0"/>
              <a:t> and Biomedical Waste substances and materials to staff, patient and others are identified,assessed,managed and </a:t>
            </a:r>
            <a:r>
              <a:rPr lang="en-US" sz="2000" baseline="0" dirty="0" smtClean="0"/>
              <a:t>minimized.</a:t>
            </a:r>
            <a:endParaRPr lang="en-US" sz="2000" dirty="0"/>
          </a:p>
        </c:rich>
      </c:tx>
      <c:layout/>
    </c:title>
    <c:plotArea>
      <c:layout/>
      <c:pieChart>
        <c:varyColors val="1"/>
        <c:ser>
          <c:idx val="0"/>
          <c:order val="0"/>
          <c:dLbls>
            <c:txPr>
              <a:bodyPr/>
              <a:lstStyle/>
              <a:p>
                <a:pPr>
                  <a:defRPr sz="1400"/>
                </a:pPr>
                <a:endParaRPr lang="en-US"/>
              </a:p>
            </c:txPr>
            <c:showCatName val="1"/>
            <c:showPercent val="1"/>
            <c:showLeaderLines val="1"/>
          </c:dLbls>
          <c:cat>
            <c:strRef>
              <c:f>changed!$M$165:$M$166</c:f>
              <c:strCache>
                <c:ptCount val="2"/>
                <c:pt idx="0">
                  <c:v>COMPLIANCE</c:v>
                </c:pt>
                <c:pt idx="1">
                  <c:v>NONCOMPLIANCE</c:v>
                </c:pt>
              </c:strCache>
            </c:strRef>
          </c:cat>
          <c:val>
            <c:numRef>
              <c:f>changed!$N$165:$N$166</c:f>
              <c:numCache>
                <c:formatCode>0%</c:formatCode>
                <c:ptCount val="2"/>
                <c:pt idx="0">
                  <c:v>0</c:v>
                </c:pt>
                <c:pt idx="1">
                  <c:v>1</c:v>
                </c:pt>
              </c:numCache>
            </c:numRef>
          </c:val>
        </c:ser>
        <c:dLbls>
          <c:showCatName val="1"/>
          <c:showPercent val="1"/>
        </c:dLbls>
        <c:firstSliceAng val="0"/>
      </c:pieChart>
    </c:plotArea>
    <c:plotVisOnly val="1"/>
    <c:dispBlanksAs val="zero"/>
  </c:chart>
  <c:externalData r:id="rId1"/>
</c:chartSpace>
</file>

<file path=ppt/drawings/drawing1.xml><?xml version="1.0" encoding="utf-8"?>
<c:userShapes xmlns:c="http://schemas.openxmlformats.org/drawingml/2006/chart">
  <cdr:relSizeAnchor xmlns:cdr="http://schemas.openxmlformats.org/drawingml/2006/chartDrawing">
    <cdr:from>
      <cdr:x>0.24777</cdr:x>
      <cdr:y>0.03906</cdr:y>
    </cdr:from>
    <cdr:to>
      <cdr:x>0.85027</cdr:x>
      <cdr:y>0.125</cdr:y>
    </cdr:to>
    <cdr:sp macro="" textlink="">
      <cdr:nvSpPr>
        <cdr:cNvPr id="2" name="TextBox 1"/>
        <cdr:cNvSpPr txBox="1"/>
      </cdr:nvSpPr>
      <cdr:spPr>
        <a:xfrm xmlns:a="http://schemas.openxmlformats.org/drawingml/2006/main">
          <a:off x="1323976" y="142874"/>
          <a:ext cx="321945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bg1"/>
              </a:solidFill>
            </a:rPr>
            <a:t>EDUCATIONAL</a:t>
          </a:r>
          <a:r>
            <a:rPr lang="en-US" sz="1600" b="1" baseline="0" dirty="0">
              <a:solidFill>
                <a:schemeClr val="bg1"/>
              </a:solidFill>
            </a:rPr>
            <a:t> QUALIFICATION</a:t>
          </a:r>
          <a:endParaRPr lang="en-US" sz="1600" b="1" dirty="0">
            <a:solidFill>
              <a:schemeClr val="bg1"/>
            </a:solidFill>
          </a:endParaRP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C:\Documents and Settings\Admin\Desktop\PNGS\PPP_XBUSI_TLE_Doctor_Beaker_Pour.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2438400"/>
            <a:ext cx="4953000" cy="1470025"/>
          </a:xfrm>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228600" y="4114800"/>
            <a:ext cx="4953000" cy="1066800"/>
          </a:xfrm>
        </p:spPr>
        <p:txBody>
          <a:bodyPr anchor="ctr" anchorCtr="0"/>
          <a:lstStyle>
            <a:lvl1pPr marL="0" indent="0" algn="ctr">
              <a:buNone/>
              <a:defRPr b="1">
                <a:solidFill>
                  <a:schemeClr val="tx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CA8DE7-3328-4A74-8631-E9DA4836879B}" type="datetimeFigureOut">
              <a:rPr lang="en-US" smtClean="0"/>
              <a:pPr/>
              <a:t>26-May-13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2CD2B-AB4E-48BA-813F-D3FACA5549D9}"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A8DE7-3328-4A74-8631-E9DA4836879B}" type="datetimeFigureOut">
              <a:rPr lang="en-US" smtClean="0"/>
              <a:pPr/>
              <a:t>26-May-13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82CD2B-AB4E-48BA-813F-D3FACA5549D9}"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A8DE7-3328-4A74-8631-E9DA4836879B}" type="datetimeFigureOut">
              <a:rPr lang="en-US" smtClean="0"/>
              <a:pPr/>
              <a:t>26-May-13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2CD2B-AB4E-48BA-813F-D3FACA5549D9}"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A8DE7-3328-4A74-8631-E9DA4836879B}" type="datetimeFigureOut">
              <a:rPr lang="en-US" smtClean="0"/>
              <a:pPr/>
              <a:t>26-May-13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2CD2B-AB4E-48BA-813F-D3FACA5549D9}"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A8DE7-3328-4A74-8631-E9DA4836879B}" type="datetimeFigureOut">
              <a:rPr lang="en-US" smtClean="0"/>
              <a:pPr/>
              <a:t>26-May-13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2CD2B-AB4E-48BA-813F-D3FACA5549D9}"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C:\Documents and Settings\Admin\Desktop\PNGS\PPP_XBUSI_PRT_Doctor_Beaker_Pour.pn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50CA8DE7-3328-4A74-8631-E9DA4836879B}" type="datetimeFigureOut">
              <a:rPr lang="en-US" smtClean="0"/>
              <a:pPr/>
              <a:t>26-May-13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682CD2B-AB4E-48BA-813F-D3FACA5549D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CA8DE7-3328-4A74-8631-E9DA4836879B}" type="datetimeFigureOut">
              <a:rPr lang="en-US" smtClean="0"/>
              <a:pPr/>
              <a:t>26-May-13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2CD2B-AB4E-48BA-813F-D3FACA5549D9}"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CA8DE7-3328-4A74-8631-E9DA4836879B}" type="datetimeFigureOut">
              <a:rPr lang="en-US" smtClean="0"/>
              <a:pPr/>
              <a:t>26-May-13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82CD2B-AB4E-48BA-813F-D3FACA5549D9}"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CA8DE7-3328-4A74-8631-E9DA4836879B}" type="datetimeFigureOut">
              <a:rPr lang="en-US" smtClean="0"/>
              <a:pPr/>
              <a:t>26-May-13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82CD2B-AB4E-48BA-813F-D3FACA5549D9}"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CA8DE7-3328-4A74-8631-E9DA4836879B}" type="datetimeFigureOut">
              <a:rPr lang="en-US" smtClean="0"/>
              <a:pPr/>
              <a:t>26-May-13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82CD2B-AB4E-48BA-813F-D3FACA5549D9}"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A8DE7-3328-4A74-8631-E9DA4836879B}" type="datetimeFigureOut">
              <a:rPr lang="en-US" smtClean="0"/>
              <a:pPr/>
              <a:t>26-May-13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82CD2B-AB4E-48BA-813F-D3FACA5549D9}"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A8DE7-3328-4A74-8631-E9DA4836879B}" type="datetimeFigureOut">
              <a:rPr lang="en-US" smtClean="0"/>
              <a:pPr/>
              <a:t>26-May-13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82CD2B-AB4E-48BA-813F-D3FACA5549D9}"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051" name="Picture 3" descr="C:\Documents and Settings\Admin\Desktop\PNGS\PPP_XBUSI_TXT1_Doctor_Beaker_Pour.png"/>
          <p:cNvPicPr>
            <a:picLocks noChangeAspect="1" noChangeArrowheads="1"/>
          </p:cNvPicPr>
          <p:nvPr/>
        </p:nvPicPr>
        <p:blipFill>
          <a:blip r:embed="rId14" cstate="print"/>
          <a:srcRect/>
          <a:stretch>
            <a:fillRect/>
          </a:stretch>
        </p:blipFill>
        <p:spPr bwMode="auto">
          <a:xfrm>
            <a:off x="1" y="1"/>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fld id="{50CA8DE7-3328-4A74-8631-E9DA4836879B}" type="datetimeFigureOut">
              <a:rPr lang="en-US" smtClean="0"/>
              <a:pPr/>
              <a:t>26-May-13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2682CD2B-AB4E-48BA-813F-D3FACA5549D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effectLst>
            <a:reflection blurRad="6350" stA="55000" endA="300" endPos="45500" dir="5400000" sy="-100000" algn="bl" rotWithShape="0"/>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4953000" cy="1470025"/>
          </a:xfrm>
        </p:spPr>
        <p:txBody>
          <a:bodyPr>
            <a:noAutofit/>
          </a:bodyPr>
          <a:lstStyle/>
          <a:p>
            <a:r>
              <a:rPr lang="en-US" sz="2800" dirty="0" smtClean="0"/>
              <a:t>Assessing awareness and practices in area of radiation safety followed in the Nuclear Medicine Department of National Heart Institute</a:t>
            </a:r>
            <a:endParaRPr lang="en-US" sz="2800" dirty="0"/>
          </a:p>
        </p:txBody>
      </p:sp>
      <p:sp>
        <p:nvSpPr>
          <p:cNvPr id="3" name="Subtitle 2"/>
          <p:cNvSpPr>
            <a:spLocks noGrp="1"/>
          </p:cNvSpPr>
          <p:nvPr>
            <p:ph type="subTitle" idx="1"/>
          </p:nvPr>
        </p:nvSpPr>
        <p:spPr/>
        <p:txBody>
          <a:bodyPr>
            <a:normAutofit fontScale="70000" lnSpcReduction="20000"/>
          </a:bodyPr>
          <a:lstStyle/>
          <a:p>
            <a:r>
              <a:rPr lang="en-US" dirty="0" smtClean="0"/>
              <a:t>Presented by :</a:t>
            </a:r>
          </a:p>
          <a:p>
            <a:r>
              <a:rPr lang="en-US" dirty="0" smtClean="0"/>
              <a:t>Rituparna Ganguly</a:t>
            </a:r>
          </a:p>
          <a:p>
            <a:r>
              <a:rPr lang="en-US" dirty="0" smtClean="0"/>
              <a:t>PG/11/081</a:t>
            </a: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a:buNone/>
            </a:pPr>
            <a:r>
              <a:rPr lang="en-US" sz="2900" b="1" u="sng" dirty="0" smtClean="0"/>
              <a:t>GENERAL OBJECTIVE</a:t>
            </a:r>
            <a:r>
              <a:rPr lang="en-US" sz="2900" dirty="0" smtClean="0"/>
              <a:t>: </a:t>
            </a:r>
          </a:p>
          <a:p>
            <a:pPr>
              <a:buNone/>
            </a:pPr>
            <a:endParaRPr lang="en-US" sz="3100" dirty="0" smtClean="0"/>
          </a:p>
          <a:p>
            <a:pPr>
              <a:buNone/>
            </a:pPr>
            <a:r>
              <a:rPr lang="en-US" sz="2900" dirty="0" smtClean="0"/>
              <a:t>To assess </a:t>
            </a:r>
            <a:r>
              <a:rPr lang="en-US" sz="2900" dirty="0" smtClean="0"/>
              <a:t>awareness and practices in the area of radiation safety followed in the </a:t>
            </a:r>
            <a:r>
              <a:rPr lang="en-US" sz="2900" dirty="0" smtClean="0"/>
              <a:t>National </a:t>
            </a:r>
            <a:r>
              <a:rPr lang="en-US" sz="2900" dirty="0" smtClean="0"/>
              <a:t>Heart Institute </a:t>
            </a:r>
          </a:p>
          <a:p>
            <a:pPr>
              <a:buNone/>
            </a:pPr>
            <a:endParaRPr lang="en-US" sz="3100" dirty="0" smtClean="0"/>
          </a:p>
          <a:p>
            <a:pPr>
              <a:buNone/>
            </a:pPr>
            <a:r>
              <a:rPr lang="en-US" sz="2900" b="1" u="sng" dirty="0" smtClean="0"/>
              <a:t>SPECIFIC OBJECTIVES:</a:t>
            </a:r>
          </a:p>
          <a:p>
            <a:pPr>
              <a:buNone/>
            </a:pPr>
            <a:endParaRPr lang="en-US" sz="3100" dirty="0" smtClean="0"/>
          </a:p>
          <a:p>
            <a:pPr lvl="0"/>
            <a:r>
              <a:rPr lang="en-US" sz="2900" dirty="0" smtClean="0"/>
              <a:t>To assess the compliance level of radiation safety according to NABH guidelines.</a:t>
            </a:r>
          </a:p>
          <a:p>
            <a:pPr lvl="0"/>
            <a:r>
              <a:rPr lang="en-US" sz="2900" dirty="0" smtClean="0"/>
              <a:t>To measure the deviation against the set norms.</a:t>
            </a:r>
          </a:p>
          <a:p>
            <a:pPr lvl="0"/>
            <a:r>
              <a:rPr lang="en-US" sz="2900" dirty="0" smtClean="0"/>
              <a:t>To find out the awareness level on radiation safety among hospital staff.</a:t>
            </a:r>
          </a:p>
          <a:p>
            <a:pPr lvl="0"/>
            <a:r>
              <a:rPr lang="en-US" sz="2900" dirty="0" smtClean="0"/>
              <a:t> To provide recommendations on areas of improvement in the department.</a:t>
            </a:r>
          </a:p>
          <a:p>
            <a:pPr>
              <a:buNone/>
            </a:pPr>
            <a:r>
              <a:rPr lang="en-US" sz="2900" dirty="0" smtClean="0"/>
              <a:t> </a:t>
            </a:r>
          </a:p>
          <a:p>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Findings</a:t>
            </a:r>
            <a:endParaRPr lang="en-US" dirty="0"/>
          </a:p>
        </p:txBody>
      </p:sp>
      <p:graphicFrame>
        <p:nvGraphicFramePr>
          <p:cNvPr id="6"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228600"/>
          <a:ext cx="9144000" cy="6629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304800"/>
          <a:ext cx="9144000" cy="655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228600"/>
          <a:ext cx="9144000" cy="6629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228600"/>
          <a:ext cx="9144000" cy="6629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304800"/>
          <a:ext cx="9144000" cy="655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304800"/>
          <a:ext cx="9144000" cy="655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304800"/>
          <a:ext cx="9144000" cy="655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nvPr>
        </p:nvGraphicFramePr>
        <p:xfrm>
          <a:off x="0" y="304800"/>
          <a:ext cx="9144000" cy="655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Profile </a:t>
            </a:r>
            <a:endParaRPr lang="en-US" dirty="0"/>
          </a:p>
        </p:txBody>
      </p:sp>
      <p:sp>
        <p:nvSpPr>
          <p:cNvPr id="3" name="Content Placeholder 2"/>
          <p:cNvSpPr>
            <a:spLocks noGrp="1"/>
          </p:cNvSpPr>
          <p:nvPr>
            <p:ph idx="1"/>
          </p:nvPr>
        </p:nvSpPr>
        <p:spPr/>
        <p:txBody>
          <a:bodyPr>
            <a:noAutofit/>
          </a:bodyPr>
          <a:lstStyle/>
          <a:p>
            <a:r>
              <a:rPr lang="en-US" sz="2200" dirty="0" smtClean="0"/>
              <a:t>The National Heart Institute is the research and referral tertiary care heart hospital of the All India Heart Foundation, which acts as a nucleus for diagnosis and treatment of heart ailments and allied diseases and is equipped with state of the art equipments. </a:t>
            </a:r>
          </a:p>
          <a:p>
            <a:pPr>
              <a:buNone/>
            </a:pPr>
            <a:endParaRPr lang="en-US" sz="2200" dirty="0" smtClean="0"/>
          </a:p>
          <a:p>
            <a:r>
              <a:rPr lang="en-US" sz="2200" dirty="0" smtClean="0"/>
              <a:t>Mission: To provide superior, compassionate and innovative cardiac care to prevent and treat diseases maintaining highest standards in safety and quality.</a:t>
            </a:r>
          </a:p>
          <a:p>
            <a:endParaRPr lang="en-US" sz="2200" dirty="0" smtClean="0"/>
          </a:p>
          <a:p>
            <a:r>
              <a:rPr lang="en-US" sz="2200" dirty="0" smtClean="0"/>
              <a:t>Vision: To create long term relationships by caring as no one has done before. </a:t>
            </a:r>
            <a:endParaRPr lang="en-US" sz="2200"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u="sng" dirty="0" smtClean="0"/>
              <a:t/>
            </a:r>
            <a:br>
              <a:rPr lang="en-US" sz="2800" u="sng" dirty="0" smtClean="0"/>
            </a:br>
            <a:r>
              <a:rPr lang="en-US" sz="2800" u="sng" dirty="0" smtClean="0"/>
              <a:t>Analysis on awareness level on radiation safety among hospital staff.</a:t>
            </a:r>
            <a:r>
              <a:rPr lang="en-US" sz="2800" dirty="0" smtClean="0"/>
              <a:t/>
            </a:r>
            <a:br>
              <a:rPr lang="en-US" sz="2800" dirty="0" smtClean="0"/>
            </a:br>
            <a:endParaRPr lang="en-US" sz="28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609600"/>
          <a:ext cx="8229600" cy="55165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457200"/>
          <a:ext cx="8229600" cy="5668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381000"/>
          <a:ext cx="9144000" cy="647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 Have you been dealing with the radiopharmaceuticals or radiation substances</a:t>
            </a:r>
            <a:endParaRPr lang="en-US" sz="2000" dirty="0"/>
          </a:p>
        </p:txBody>
      </p:sp>
      <p:graphicFrame>
        <p:nvGraphicFramePr>
          <p:cNvPr id="4" name="Content Placeholder 3"/>
          <p:cNvGraphicFramePr>
            <a:graphicFrameLocks noGrp="1"/>
          </p:cNvGraphicFramePr>
          <p:nvPr>
            <p:ph idx="1"/>
          </p:nvPr>
        </p:nvGraphicFramePr>
        <p:xfrm>
          <a:off x="457200" y="1676400"/>
          <a:ext cx="8229600" cy="44497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t>How is radiation protection organised in your working area</a:t>
            </a:r>
            <a:endParaRPr lang="en-US" sz="2000" dirty="0"/>
          </a:p>
        </p:txBody>
      </p:sp>
      <p:graphicFrame>
        <p:nvGraphicFramePr>
          <p:cNvPr id="4" name="Content Placeholder 3"/>
          <p:cNvGraphicFramePr>
            <a:graphicFrameLocks noGrp="1"/>
          </p:cNvGraphicFramePr>
          <p:nvPr>
            <p:ph idx="1"/>
          </p:nvPr>
        </p:nvGraphicFramePr>
        <p:xfrm>
          <a:off x="381000" y="1371600"/>
          <a:ext cx="82296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Have you ever attended a radiation protection course</a:t>
            </a:r>
            <a:endParaRPr lang="en-US" sz="2000" dirty="0"/>
          </a:p>
        </p:txBody>
      </p:sp>
      <p:graphicFrame>
        <p:nvGraphicFramePr>
          <p:cNvPr id="4" name="Content Placeholder 3"/>
          <p:cNvGraphicFramePr>
            <a:graphicFrameLocks noGrp="1"/>
          </p:cNvGraphicFramePr>
          <p:nvPr>
            <p:ph idx="1"/>
          </p:nvPr>
        </p:nvGraphicFramePr>
        <p:xfrm>
          <a:off x="457200" y="1447800"/>
          <a:ext cx="82296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Do you get the training from RSO on radiation safety</a:t>
            </a:r>
            <a:endParaRPr lang="en-US" sz="2000" dirty="0"/>
          </a:p>
        </p:txBody>
      </p:sp>
      <p:graphicFrame>
        <p:nvGraphicFramePr>
          <p:cNvPr id="4" name="Content Placeholder 3"/>
          <p:cNvGraphicFramePr>
            <a:graphicFrameLocks noGrp="1"/>
          </p:cNvGraphicFramePr>
          <p:nvPr>
            <p:ph idx="1"/>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What is the annual whole body dose limit for a patient</a:t>
            </a:r>
            <a:endParaRPr lang="en-US" sz="2000" dirty="0"/>
          </a:p>
        </p:txBody>
      </p:sp>
      <p:graphicFrame>
        <p:nvGraphicFramePr>
          <p:cNvPr id="4" name="Content Placeholder 3"/>
          <p:cNvGraphicFramePr>
            <a:graphicFrameLocks noGrp="1"/>
          </p:cNvGraphicFramePr>
          <p:nvPr>
            <p:ph idx="1"/>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2200" dirty="0" smtClean="0"/>
              <a:t>During</a:t>
            </a:r>
            <a:r>
              <a:rPr lang="en-US" dirty="0" smtClean="0"/>
              <a:t> </a:t>
            </a:r>
            <a:r>
              <a:rPr lang="en-US" sz="2200" dirty="0" smtClean="0"/>
              <a:t>the procedures please check you use each radiation protective measure.</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457200" y="1295400"/>
          <a:ext cx="82296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Managerial tasks </a:t>
            </a:r>
            <a:endParaRPr lang="en-US" dirty="0"/>
          </a:p>
        </p:txBody>
      </p:sp>
      <p:sp>
        <p:nvSpPr>
          <p:cNvPr id="3" name="Content Placeholder 2"/>
          <p:cNvSpPr>
            <a:spLocks noGrp="1"/>
          </p:cNvSpPr>
          <p:nvPr>
            <p:ph idx="1"/>
          </p:nvPr>
        </p:nvSpPr>
        <p:spPr>
          <a:xfrm>
            <a:off x="457200" y="1447800"/>
            <a:ext cx="8229600" cy="4953000"/>
          </a:xfrm>
        </p:spPr>
        <p:txBody>
          <a:bodyPr>
            <a:noAutofit/>
          </a:bodyPr>
          <a:lstStyle/>
          <a:p>
            <a:pPr>
              <a:buNone/>
            </a:pPr>
            <a:r>
              <a:rPr lang="en-US" sz="2200" dirty="0" smtClean="0"/>
              <a:t>To prepare the department for final assessment of NABH:</a:t>
            </a:r>
          </a:p>
          <a:p>
            <a:pPr lvl="0"/>
            <a:r>
              <a:rPr lang="en-US" sz="2200" u="sng" dirty="0" smtClean="0"/>
              <a:t>Documentation</a:t>
            </a:r>
            <a:r>
              <a:rPr lang="en-US" sz="2200" b="1" u="sng" dirty="0" smtClean="0"/>
              <a:t>  :</a:t>
            </a:r>
          </a:p>
          <a:p>
            <a:pPr lvl="0">
              <a:buNone/>
            </a:pPr>
            <a:endParaRPr lang="en-US" sz="2200" dirty="0" smtClean="0"/>
          </a:p>
          <a:p>
            <a:pPr marL="457200" indent="-457200">
              <a:buAutoNum type="arabicPeriod"/>
            </a:pPr>
            <a:r>
              <a:rPr lang="en-US" sz="2200" dirty="0" smtClean="0"/>
              <a:t>Radiopharmaceutical log book from Jan'12-Jan'13</a:t>
            </a:r>
          </a:p>
          <a:p>
            <a:pPr marL="457200" indent="-457200">
              <a:buNone/>
            </a:pPr>
            <a:endParaRPr lang="en-US" sz="2200" dirty="0" smtClean="0"/>
          </a:p>
          <a:p>
            <a:pPr>
              <a:buNone/>
            </a:pPr>
            <a:r>
              <a:rPr lang="en-US" sz="2200" dirty="0" smtClean="0"/>
              <a:t>2. Bio-Medical Waste disposal log book</a:t>
            </a:r>
          </a:p>
          <a:p>
            <a:pPr>
              <a:buNone/>
            </a:pPr>
            <a:endParaRPr lang="en-US" sz="2200" dirty="0" smtClean="0"/>
          </a:p>
          <a:p>
            <a:pPr>
              <a:buNone/>
            </a:pPr>
            <a:r>
              <a:rPr lang="en-US" sz="2200" dirty="0" smtClean="0"/>
              <a:t>3. Inventory log book from Jan'12-Jan'13</a:t>
            </a:r>
          </a:p>
          <a:p>
            <a:pPr>
              <a:buNone/>
            </a:pPr>
            <a:endParaRPr lang="en-US" sz="2200" dirty="0" smtClean="0"/>
          </a:p>
          <a:p>
            <a:pPr>
              <a:buNone/>
            </a:pPr>
            <a:r>
              <a:rPr lang="en-US" sz="2200" dirty="0" smtClean="0"/>
              <a:t>4. Employee safety manual</a:t>
            </a:r>
          </a:p>
          <a:p>
            <a:pPr>
              <a:buNone/>
            </a:pPr>
            <a:endParaRPr lang="en-US" sz="2200" dirty="0" smtClean="0"/>
          </a:p>
          <a:p>
            <a:pPr>
              <a:buNone/>
            </a:pPr>
            <a:r>
              <a:rPr lang="en-US" sz="2200" dirty="0" smtClean="0"/>
              <a:t>5. Collimation &amp; Gamma camera register</a:t>
            </a:r>
          </a:p>
          <a:p>
            <a:endParaRPr lang="en-US" sz="2000"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Do you check </a:t>
            </a:r>
            <a:r>
              <a:rPr lang="en-US" sz="2000" dirty="0" smtClean="0"/>
              <a:t>the amount of radiation exposure regularly using the survey meter</a:t>
            </a:r>
            <a:endParaRPr lang="en-US" sz="2000" dirty="0"/>
          </a:p>
        </p:txBody>
      </p:sp>
      <p:graphicFrame>
        <p:nvGraphicFramePr>
          <p:cNvPr id="4" name="Content Placeholder 3"/>
          <p:cNvGraphicFramePr>
            <a:graphicFrameLocks noGrp="1"/>
          </p:cNvGraphicFramePr>
          <p:nvPr>
            <p:ph idx="1"/>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How can exposure to radiation be minimized</a:t>
            </a:r>
            <a:endParaRPr lang="en-US" sz="2000" dirty="0"/>
          </a:p>
        </p:txBody>
      </p:sp>
      <p:graphicFrame>
        <p:nvGraphicFramePr>
          <p:cNvPr id="4" name="Content Placeholder 3"/>
          <p:cNvGraphicFramePr>
            <a:graphicFrameLocks noGrp="1"/>
          </p:cNvGraphicFramePr>
          <p:nvPr>
            <p:ph idx="1"/>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2200" dirty="0" smtClean="0"/>
              <a:t>Which of the following explains ALARA</a:t>
            </a:r>
            <a:endParaRPr lang="en-US" sz="2200" dirty="0"/>
          </a:p>
        </p:txBody>
      </p:sp>
      <p:graphicFrame>
        <p:nvGraphicFramePr>
          <p:cNvPr id="4" name="Content Placeholder 3"/>
          <p:cNvGraphicFramePr>
            <a:graphicFrameLocks noGrp="1"/>
          </p:cNvGraphicFramePr>
          <p:nvPr>
            <p:ph idx="1"/>
          </p:nvPr>
        </p:nvGraphicFramePr>
        <p:xfrm>
          <a:off x="457200" y="1447800"/>
          <a:ext cx="8229600" cy="46783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200" dirty="0" smtClean="0"/>
              <a:t>Do the department regulations  specify dose limits for the occupational exposure of any Worker</a:t>
            </a:r>
            <a:endParaRPr lang="en-US" sz="2200" dirty="0"/>
          </a:p>
        </p:txBody>
      </p:sp>
      <p:graphicFrame>
        <p:nvGraphicFramePr>
          <p:cNvPr id="4" name="Content Placeholder 3"/>
          <p:cNvGraphicFramePr>
            <a:graphicFrameLocks noGrp="1"/>
          </p:cNvGraphicFramePr>
          <p:nvPr>
            <p:ph idx="1"/>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What measures do you take in case of spillage of radioactive </a:t>
            </a:r>
            <a:r>
              <a:rPr lang="en-US" sz="2000" dirty="0" smtClean="0"/>
              <a:t>substance</a:t>
            </a:r>
            <a:endParaRPr lang="en-US" sz="2000" dirty="0"/>
          </a:p>
        </p:txBody>
      </p:sp>
      <p:graphicFrame>
        <p:nvGraphicFramePr>
          <p:cNvPr id="4" name="Content Placeholder 3"/>
          <p:cNvGraphicFramePr>
            <a:graphicFrameLocks noGrp="1"/>
          </p:cNvGraphicFramePr>
          <p:nvPr>
            <p:ph idx="1"/>
          </p:nvPr>
        </p:nvGraphicFramePr>
        <p:xfrm>
          <a:off x="457200" y="1371600"/>
          <a:ext cx="82296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How do you dispose your radioactive waste</a:t>
            </a:r>
            <a:endParaRPr lang="en-US" sz="2000" dirty="0"/>
          </a:p>
        </p:txBody>
      </p:sp>
      <p:graphicFrame>
        <p:nvGraphicFramePr>
          <p:cNvPr id="4" name="Content Placeholder 3"/>
          <p:cNvGraphicFramePr>
            <a:graphicFrameLocks noGrp="1"/>
          </p:cNvGraphicFramePr>
          <p:nvPr>
            <p:ph idx="1"/>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Recommendations</a:t>
            </a:r>
            <a:endParaRPr lang="en-US" dirty="0"/>
          </a:p>
        </p:txBody>
      </p:sp>
      <p:sp>
        <p:nvSpPr>
          <p:cNvPr id="3" name="Content Placeholder 2"/>
          <p:cNvSpPr>
            <a:spLocks noGrp="1"/>
          </p:cNvSpPr>
          <p:nvPr>
            <p:ph idx="1"/>
          </p:nvPr>
        </p:nvSpPr>
        <p:spPr/>
        <p:txBody>
          <a:bodyPr>
            <a:normAutofit lnSpcReduction="10000"/>
          </a:bodyPr>
          <a:lstStyle/>
          <a:p>
            <a:pPr lvl="0"/>
            <a:r>
              <a:rPr lang="en-US" sz="2400" dirty="0" smtClean="0"/>
              <a:t>Area assigned for dose administration should be used for the same purpose and not as general purpose which will result in public occupancy in the radioactive area. Dose administration should not be done in gamma camera room.</a:t>
            </a:r>
          </a:p>
          <a:p>
            <a:pPr lvl="0">
              <a:buNone/>
            </a:pPr>
            <a:endParaRPr lang="en-US" sz="2400" dirty="0" smtClean="0"/>
          </a:p>
          <a:p>
            <a:pPr lvl="0"/>
            <a:r>
              <a:rPr lang="en-US" sz="2400" dirty="0" smtClean="0"/>
              <a:t>General public occupancy shall not be allowed in the radioactive patient waiting area.</a:t>
            </a:r>
          </a:p>
          <a:p>
            <a:pPr lvl="0">
              <a:buNone/>
            </a:pPr>
            <a:endParaRPr lang="en-US" sz="2400" dirty="0" smtClean="0"/>
          </a:p>
          <a:p>
            <a:pPr lvl="0"/>
            <a:r>
              <a:rPr lang="en-US" sz="2400" dirty="0" smtClean="0"/>
              <a:t>Pamphlets can be made in which details about a specific procedure can be given in a relevant format and language to be understood by the patient. </a:t>
            </a:r>
          </a:p>
          <a:p>
            <a:pPr lvl="0">
              <a:buNone/>
            </a:pPr>
            <a:endParaRPr lang="en-US" dirty="0" smtClean="0"/>
          </a:p>
          <a:p>
            <a:endParaRPr lang="en-US" dirty="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Emergency procedures in case of radioactive spillage and misadministration need to be documented and displayed in the form of posters. Also the staff should be trained about spillage management protocol.</a:t>
            </a:r>
          </a:p>
          <a:p>
            <a:pPr lvl="0">
              <a:buNone/>
            </a:pPr>
            <a:endParaRPr lang="en-US" dirty="0" smtClean="0"/>
          </a:p>
          <a:p>
            <a:pPr lvl="0"/>
            <a:r>
              <a:rPr lang="en-US" dirty="0" smtClean="0"/>
              <a:t>Radioactive waste shall not be accumulated in the hot lab and has to be disposed off timely by ensuring radiological safety. </a:t>
            </a:r>
          </a:p>
          <a:p>
            <a:pPr lvl="0">
              <a:buNone/>
            </a:pPr>
            <a:endParaRPr lang="en-US" dirty="0" smtClean="0"/>
          </a:p>
          <a:p>
            <a:pPr lvl="0"/>
            <a:r>
              <a:rPr lang="en-US" dirty="0" smtClean="0"/>
              <a:t>TLD badge should be provided to all the staff including trainees.</a:t>
            </a:r>
          </a:p>
          <a:p>
            <a:pPr lvl="0">
              <a:buNone/>
            </a:pPr>
            <a:endParaRPr lang="en-US" dirty="0" smtClean="0"/>
          </a:p>
          <a:p>
            <a:pPr lvl="0"/>
            <a:r>
              <a:rPr lang="en-US" dirty="0" smtClean="0"/>
              <a:t>Biomedical waste management rules and codes to be explained to the staff and followed strictly.</a:t>
            </a:r>
          </a:p>
          <a:p>
            <a:endParaRPr lang="en-US" dirty="0"/>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lvl="0"/>
            <a:r>
              <a:rPr lang="en-US" sz="2200" dirty="0" smtClean="0"/>
              <a:t>Employees should be informed about the various terms related to radiology like ALARA, AERB, Delay and Decay, Decontamination etc. </a:t>
            </a:r>
          </a:p>
          <a:p>
            <a:pPr lvl="0">
              <a:buNone/>
            </a:pPr>
            <a:endParaRPr lang="en-US" sz="2200" dirty="0" smtClean="0"/>
          </a:p>
          <a:p>
            <a:pPr lvl="0"/>
            <a:r>
              <a:rPr lang="en-US" sz="2200" dirty="0" smtClean="0"/>
              <a:t>Daily amount of radioactive substance disposed should be noted. </a:t>
            </a:r>
          </a:p>
          <a:p>
            <a:pPr lvl="0">
              <a:buNone/>
            </a:pPr>
            <a:endParaRPr lang="en-US" sz="2200" dirty="0" smtClean="0"/>
          </a:p>
          <a:p>
            <a:pPr lvl="0"/>
            <a:r>
              <a:rPr lang="en-US" sz="2200" dirty="0" smtClean="0"/>
              <a:t>Dose given to each patient for each procedure should be noted. </a:t>
            </a:r>
          </a:p>
          <a:p>
            <a:pPr lvl="0">
              <a:buNone/>
            </a:pPr>
            <a:endParaRPr lang="en-US" sz="2200" dirty="0" smtClean="0"/>
          </a:p>
          <a:p>
            <a:pPr lvl="0"/>
            <a:r>
              <a:rPr lang="en-US" sz="2200" dirty="0" smtClean="0"/>
              <a:t>Radiation protection course shall be attended by each staff once in every month. </a:t>
            </a:r>
          </a:p>
          <a:p>
            <a:endParaRPr lang="en-US" dirty="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Appointment of RSO on permanent basis shall be done. </a:t>
            </a:r>
          </a:p>
          <a:p>
            <a:pPr lvl="0">
              <a:buNone/>
            </a:pPr>
            <a:endParaRPr lang="en-US" dirty="0" smtClean="0"/>
          </a:p>
          <a:p>
            <a:pPr lvl="0"/>
            <a:r>
              <a:rPr lang="en-US" dirty="0" smtClean="0"/>
              <a:t>Training of staff under RSO shall be done once every month. </a:t>
            </a:r>
          </a:p>
          <a:p>
            <a:pPr lvl="0">
              <a:buNone/>
            </a:pPr>
            <a:endParaRPr lang="en-US" dirty="0" smtClean="0"/>
          </a:p>
          <a:p>
            <a:pPr lvl="0"/>
            <a:r>
              <a:rPr lang="en-US" dirty="0" smtClean="0"/>
              <a:t>Radiation exposure to be checked daily in the department using survey meter</a:t>
            </a:r>
            <a:r>
              <a:rPr lang="en-US" smtClean="0"/>
              <a:t>. </a:t>
            </a:r>
            <a:endParaRPr lang="en-US" dirty="0" smtClean="0"/>
          </a:p>
          <a:p>
            <a:pPr lvl="0">
              <a:buNone/>
            </a:pPr>
            <a:endParaRPr lang="en-US" dirty="0" smtClean="0"/>
          </a:p>
          <a:p>
            <a:pPr lvl="0"/>
            <a:r>
              <a:rPr lang="en-US" dirty="0" smtClean="0"/>
              <a:t>Infection control measures to be taken and explain to the staff. </a:t>
            </a:r>
          </a:p>
          <a:p>
            <a:pPr lvl="0"/>
            <a:endParaRPr lang="en-US" dirty="0" smtClean="0"/>
          </a:p>
          <a:p>
            <a:r>
              <a:rPr lang="en-US" dirty="0" smtClean="0"/>
              <a:t>Patients and employees rights and responsibilities to be put on display.</a:t>
            </a:r>
          </a:p>
          <a:p>
            <a:endParaRPr lang="en-US" dirty="0" smtClean="0"/>
          </a:p>
          <a:p>
            <a:r>
              <a:rPr lang="en-US" dirty="0" smtClean="0"/>
              <a:t>Radiation safety committee should be formed and meetings should held every year headed by RSO and In charge.</a:t>
            </a:r>
          </a:p>
          <a:p>
            <a:pPr lvl="0">
              <a:buNone/>
            </a:pPr>
            <a:endParaRPr lang="en-US" dirty="0" smtClean="0"/>
          </a:p>
          <a:p>
            <a:endParaRPr 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endParaRPr lang="en-US" dirty="0"/>
          </a:p>
        </p:txBody>
      </p:sp>
      <p:sp>
        <p:nvSpPr>
          <p:cNvPr id="3" name="Content Placeholder 2"/>
          <p:cNvSpPr>
            <a:spLocks noGrp="1"/>
          </p:cNvSpPr>
          <p:nvPr>
            <p:ph idx="1"/>
          </p:nvPr>
        </p:nvSpPr>
        <p:spPr>
          <a:xfrm>
            <a:off x="-228600" y="1295400"/>
            <a:ext cx="8229600" cy="5181600"/>
          </a:xfrm>
        </p:spPr>
        <p:txBody>
          <a:bodyPr>
            <a:noAutofit/>
          </a:bodyPr>
          <a:lstStyle/>
          <a:p>
            <a:pPr lvl="2"/>
            <a:r>
              <a:rPr lang="en-US" sz="2200" dirty="0" smtClean="0"/>
              <a:t>Crash cart audit</a:t>
            </a:r>
          </a:p>
          <a:p>
            <a:pPr lvl="2"/>
            <a:r>
              <a:rPr lang="en-US" sz="2200" dirty="0" smtClean="0"/>
              <a:t>Signage Displays</a:t>
            </a:r>
          </a:p>
          <a:p>
            <a:pPr lvl="2"/>
            <a:r>
              <a:rPr lang="en-US" sz="2200" dirty="0" smtClean="0"/>
              <a:t>TAT preparation </a:t>
            </a:r>
          </a:p>
          <a:p>
            <a:pPr lvl="2"/>
            <a:r>
              <a:rPr lang="en-US" sz="2200" dirty="0" smtClean="0"/>
              <a:t>Area monitoring along with RSO with Geiger Muller meter of Nuclear medicine department, X-ray lab, Cath lab.</a:t>
            </a:r>
          </a:p>
          <a:p>
            <a:pPr lvl="2"/>
            <a:r>
              <a:rPr lang="en-US" sz="2200" dirty="0" smtClean="0"/>
              <a:t>Infection control and Biomedical Waste Disposal and Coding.  Also, training of the staff regarding BMW and Spillage management. </a:t>
            </a:r>
          </a:p>
          <a:p>
            <a:pPr lvl="2"/>
            <a:r>
              <a:rPr lang="en-US" sz="2200" dirty="0" smtClean="0"/>
              <a:t>An internal assessment was done and report was made for working on every non compliance and awareness based on questionnaire and checklist.</a:t>
            </a:r>
          </a:p>
          <a:p>
            <a:endParaRPr lang="en-US" sz="1800" dirty="0"/>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lvl="0"/>
            <a:r>
              <a:rPr lang="en-US" sz="2200" dirty="0" smtClean="0"/>
              <a:t>Documentation should be done on:</a:t>
            </a:r>
          </a:p>
          <a:p>
            <a:pPr lvl="0">
              <a:buNone/>
            </a:pPr>
            <a:endParaRPr lang="en-US" sz="2200" dirty="0" smtClean="0"/>
          </a:p>
          <a:p>
            <a:pPr marL="514350" lvl="0" indent="-514350">
              <a:buFont typeface="+mj-lt"/>
              <a:buAutoNum type="arabicPeriod"/>
            </a:pPr>
            <a:r>
              <a:rPr lang="en-US" sz="2200" dirty="0" smtClean="0"/>
              <a:t>Patient feedback </a:t>
            </a:r>
          </a:p>
          <a:p>
            <a:pPr marL="514350" lvl="0" indent="-514350">
              <a:buFont typeface="+mj-lt"/>
              <a:buAutoNum type="arabicPeriod"/>
            </a:pPr>
            <a:r>
              <a:rPr lang="en-US" sz="2200" dirty="0" smtClean="0"/>
              <a:t>Protocols for image acquisition and processing.</a:t>
            </a:r>
          </a:p>
          <a:p>
            <a:pPr marL="514350" lvl="0" indent="-514350">
              <a:buFont typeface="+mj-lt"/>
              <a:buAutoNum type="arabicPeriod"/>
            </a:pPr>
            <a:r>
              <a:rPr lang="en-US" sz="2200" dirty="0" smtClean="0"/>
              <a:t>Sedation/ anesthesia given to patients.</a:t>
            </a:r>
          </a:p>
          <a:p>
            <a:pPr marL="514350" lvl="0" indent="-514350">
              <a:buFont typeface="+mj-lt"/>
              <a:buAutoNum type="arabicPeriod"/>
            </a:pPr>
            <a:r>
              <a:rPr lang="en-US" sz="2200" dirty="0" smtClean="0"/>
              <a:t>Drug administration and dosages</a:t>
            </a:r>
          </a:p>
          <a:p>
            <a:pPr marL="514350" lvl="0" indent="-514350">
              <a:buFont typeface="+mj-lt"/>
              <a:buAutoNum type="arabicPeriod"/>
            </a:pPr>
            <a:r>
              <a:rPr lang="en-US" sz="2200" dirty="0" smtClean="0"/>
              <a:t>Calibration, repair and downtime </a:t>
            </a:r>
          </a:p>
          <a:p>
            <a:pPr marL="514350" lvl="0" indent="-514350">
              <a:buFont typeface="+mj-lt"/>
              <a:buAutoNum type="arabicPeriod"/>
            </a:pPr>
            <a:r>
              <a:rPr lang="en-US" sz="2200" dirty="0" smtClean="0"/>
              <a:t>Staff risk monitoring register</a:t>
            </a:r>
          </a:p>
          <a:p>
            <a:pPr marL="514350" lvl="0" indent="-514350">
              <a:buFont typeface="+mj-lt"/>
              <a:buAutoNum type="arabicPeriod"/>
            </a:pPr>
            <a:r>
              <a:rPr lang="en-US" sz="2200" dirty="0" smtClean="0"/>
              <a:t>Quality control and quality improvement.</a:t>
            </a:r>
          </a:p>
          <a:p>
            <a:pPr marL="514350" indent="-514350">
              <a:buNone/>
            </a:pPr>
            <a:r>
              <a:rPr lang="en-US" sz="2200" dirty="0" smtClean="0"/>
              <a:t> </a:t>
            </a:r>
          </a:p>
          <a:p>
            <a:endParaRPr lang="en-US" dirty="0"/>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aio\Desktop\thank-you.jpg"/>
          <p:cNvPicPr>
            <a:picLocks noGrp="1" noChangeAspect="1" noChangeArrowheads="1"/>
          </p:cNvPicPr>
          <p:nvPr>
            <p:ph idx="1"/>
          </p:nvPr>
        </p:nvPicPr>
        <p:blipFill>
          <a:blip r:embed="rId2" cstate="print"/>
          <a:srcRect/>
          <a:stretch>
            <a:fillRect/>
          </a:stretch>
        </p:blipFill>
        <p:spPr bwMode="auto">
          <a:xfrm>
            <a:off x="0" y="228600"/>
            <a:ext cx="9144000" cy="6629400"/>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tasks</a:t>
            </a:r>
            <a:endParaRPr lang="en-US" dirty="0"/>
          </a:p>
        </p:txBody>
      </p:sp>
      <p:sp>
        <p:nvSpPr>
          <p:cNvPr id="3" name="Content Placeholder 2"/>
          <p:cNvSpPr>
            <a:spLocks noGrp="1"/>
          </p:cNvSpPr>
          <p:nvPr>
            <p:ph idx="1"/>
          </p:nvPr>
        </p:nvSpPr>
        <p:spPr/>
        <p:txBody>
          <a:bodyPr>
            <a:normAutofit/>
          </a:bodyPr>
          <a:lstStyle/>
          <a:p>
            <a:r>
              <a:rPr lang="en-US" sz="2200" dirty="0" smtClean="0"/>
              <a:t>Patient registration</a:t>
            </a:r>
          </a:p>
          <a:p>
            <a:r>
              <a:rPr lang="en-US" sz="2200" dirty="0" smtClean="0"/>
              <a:t>Patient history taking</a:t>
            </a:r>
          </a:p>
          <a:p>
            <a:r>
              <a:rPr lang="en-US" sz="2200" dirty="0" smtClean="0"/>
              <a:t>Camera handling</a:t>
            </a:r>
          </a:p>
          <a:p>
            <a:r>
              <a:rPr lang="en-US" sz="2200" dirty="0" smtClean="0"/>
              <a:t>Console machine operation</a:t>
            </a:r>
          </a:p>
          <a:p>
            <a:r>
              <a:rPr lang="en-US" sz="2200" dirty="0" smtClean="0"/>
              <a:t>Scanning (16scans) and Processing of scans</a:t>
            </a:r>
          </a:p>
          <a:p>
            <a:r>
              <a:rPr lang="en-US" sz="2200" dirty="0" smtClean="0"/>
              <a:t>Reporting of scans</a:t>
            </a:r>
          </a:p>
          <a:p>
            <a:r>
              <a:rPr lang="en-US" sz="2200" dirty="0" smtClean="0"/>
              <a:t>Elusion (preparation of radioactivity)</a:t>
            </a:r>
          </a:p>
          <a:p>
            <a:r>
              <a:rPr lang="en-US" sz="2200" dirty="0" smtClean="0"/>
              <a:t>Labeling (preparation of radiopharmaceuticals)</a:t>
            </a:r>
          </a:p>
          <a:p>
            <a:r>
              <a:rPr lang="en-US" sz="2200" dirty="0" smtClean="0"/>
              <a:t>Injecting radiopharmaceuticals to patients (IV injections)</a:t>
            </a:r>
          </a:p>
          <a:p>
            <a:r>
              <a:rPr lang="en-US" sz="2200" dirty="0" smtClean="0"/>
              <a:t>Visits to ECHO lab for Stress Thallium patients</a:t>
            </a:r>
          </a:p>
          <a:p>
            <a:endParaRPr lang="en-US" sz="2200"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a:bodyPr>
          <a:lstStyle/>
          <a:p>
            <a:pPr>
              <a:buNone/>
            </a:pPr>
            <a:endParaRPr lang="en-US" sz="2200" b="1" dirty="0" smtClean="0"/>
          </a:p>
          <a:p>
            <a:r>
              <a:rPr lang="en-US" sz="2200" b="1" dirty="0" smtClean="0"/>
              <a:t>Nuclear medicine</a:t>
            </a:r>
            <a:r>
              <a:rPr lang="en-US" sz="2200" dirty="0" smtClean="0"/>
              <a:t> is a medical specialty involving the application of radioactive substances in the diagnosis and treatment of disease.</a:t>
            </a:r>
          </a:p>
          <a:p>
            <a:endParaRPr lang="en-US" sz="2200" dirty="0" smtClean="0"/>
          </a:p>
          <a:p>
            <a:r>
              <a:rPr lang="en-US" sz="2200" dirty="0" smtClean="0"/>
              <a:t>Radio nuclides are combined with other elements to form chemical compounds, or else combined with existing pharmaceutical compounds, to form radiopharmaceuticals.</a:t>
            </a:r>
          </a:p>
          <a:p>
            <a:pPr>
              <a:buNone/>
            </a:pPr>
            <a:endParaRPr lang="en-US" sz="2200" dirty="0" smtClean="0"/>
          </a:p>
          <a:p>
            <a:r>
              <a:rPr lang="en-US" sz="2200" dirty="0" smtClean="0"/>
              <a:t>Radiopharmaceuticals, once administered to the patient, can localize to specific organs</a:t>
            </a:r>
          </a:p>
          <a:p>
            <a:endParaRPr lang="en-US" sz="2600"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of the Study</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“Radiation protection” may be defined as effective measure employed by radiation workers to safeguard patients, personnel, and the general public from unnecessary exposure to ionizing radiation. The study has been performed as: </a:t>
            </a:r>
          </a:p>
          <a:p>
            <a:pPr>
              <a:buNone/>
            </a:pPr>
            <a:endParaRPr lang="en-US" dirty="0" smtClean="0"/>
          </a:p>
          <a:p>
            <a:r>
              <a:rPr lang="en-US" dirty="0" smtClean="0"/>
              <a:t>The main issue of setting up of nuclear medicine department is radiation safety.</a:t>
            </a:r>
          </a:p>
          <a:p>
            <a:pPr>
              <a:buNone/>
            </a:pPr>
            <a:endParaRPr lang="en-US" dirty="0" smtClean="0"/>
          </a:p>
          <a:p>
            <a:r>
              <a:rPr lang="en-US" dirty="0" smtClean="0"/>
              <a:t>Radiation safety seem to have become challenging</a:t>
            </a:r>
          </a:p>
          <a:p>
            <a:pPr>
              <a:buNone/>
            </a:pPr>
            <a:r>
              <a:rPr lang="en-US" dirty="0" smtClean="0"/>
              <a:t> </a:t>
            </a:r>
          </a:p>
          <a:p>
            <a:r>
              <a:rPr lang="en-US" dirty="0" smtClean="0"/>
              <a:t>It is now much easier to expose patients to excessive amounts of radiation</a:t>
            </a:r>
          </a:p>
          <a:p>
            <a:pPr>
              <a:buNone/>
            </a:pPr>
            <a:endParaRPr lang="en-US" dirty="0" smtClean="0"/>
          </a:p>
          <a:p>
            <a:r>
              <a:rPr lang="en-US" dirty="0" smtClean="0"/>
              <a:t>Protection of patients and the healthcare team is essential.</a:t>
            </a:r>
          </a:p>
          <a:p>
            <a:pPr>
              <a:buNone/>
            </a:pPr>
            <a:endParaRPr lang="en-US" dirty="0" smtClean="0"/>
          </a:p>
          <a:p>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a:p>
        </p:txBody>
      </p:sp>
      <p:sp>
        <p:nvSpPr>
          <p:cNvPr id="4" name="Rectangle 3"/>
          <p:cNvSpPr/>
          <p:nvPr/>
        </p:nvSpPr>
        <p:spPr>
          <a:xfrm>
            <a:off x="381000" y="1524000"/>
            <a:ext cx="8077200" cy="5447645"/>
          </a:xfrm>
          <a:prstGeom prst="rect">
            <a:avLst/>
          </a:prstGeom>
        </p:spPr>
        <p:txBody>
          <a:bodyPr wrap="square">
            <a:spAutoFit/>
          </a:bodyPr>
          <a:lstStyle/>
          <a:p>
            <a:pPr>
              <a:buFont typeface="Arial" pitchFamily="34" charset="0"/>
              <a:buChar char="•"/>
            </a:pPr>
            <a:endParaRPr lang="en-US" sz="2200" dirty="0" smtClean="0">
              <a:latin typeface="Arial" pitchFamily="34" charset="0"/>
              <a:cs typeface="Arial" pitchFamily="34" charset="0"/>
            </a:endParaRPr>
          </a:p>
          <a:p>
            <a:pPr>
              <a:buFont typeface="Arial" pitchFamily="34" charset="0"/>
              <a:buChar char="•"/>
            </a:pPr>
            <a:r>
              <a:rPr lang="en-US" sz="2400" dirty="0" smtClean="0"/>
              <a:t>The general population is more aware of radiation risks than ever before. </a:t>
            </a:r>
          </a:p>
          <a:p>
            <a:endParaRPr lang="en-US" sz="2200" dirty="0" smtClean="0">
              <a:latin typeface="Arial" pitchFamily="34" charset="0"/>
              <a:cs typeface="Arial" pitchFamily="34" charset="0"/>
            </a:endParaRPr>
          </a:p>
          <a:p>
            <a:pPr>
              <a:buFont typeface="Arial" pitchFamily="34" charset="0"/>
              <a:buChar char="•"/>
            </a:pPr>
            <a:r>
              <a:rPr lang="en-US" sz="2200" dirty="0" smtClean="0">
                <a:latin typeface="Arial" pitchFamily="34" charset="0"/>
                <a:cs typeface="Arial" pitchFamily="34" charset="0"/>
              </a:rPr>
              <a:t>To discuss the basics of radiation safety </a:t>
            </a:r>
          </a:p>
          <a:p>
            <a:pPr>
              <a:buFont typeface="Arial" pitchFamily="34" charset="0"/>
              <a:buChar char="•"/>
            </a:pPr>
            <a:endParaRPr lang="en-US" sz="2200" dirty="0" smtClean="0">
              <a:latin typeface="Arial" pitchFamily="34" charset="0"/>
              <a:cs typeface="Arial" pitchFamily="34" charset="0"/>
            </a:endParaRPr>
          </a:p>
          <a:p>
            <a:pPr>
              <a:buFont typeface="Arial" pitchFamily="34" charset="0"/>
              <a:buChar char="•"/>
            </a:pPr>
            <a:r>
              <a:rPr lang="en-US" sz="2200" dirty="0" smtClean="0">
                <a:latin typeface="Arial" pitchFamily="34" charset="0"/>
                <a:cs typeface="Arial" pitchFamily="34" charset="0"/>
              </a:rPr>
              <a:t>To provide imaging professionals with the information they need to adequately address their patient's concerns.</a:t>
            </a:r>
          </a:p>
          <a:p>
            <a:pPr>
              <a:buFont typeface="Arial" pitchFamily="34" charset="0"/>
              <a:buChar char="•"/>
            </a:pPr>
            <a:endParaRPr lang="en-US" sz="2200" dirty="0" smtClean="0">
              <a:latin typeface="Arial" pitchFamily="34" charset="0"/>
              <a:cs typeface="Arial" pitchFamily="34" charset="0"/>
            </a:endParaRPr>
          </a:p>
          <a:p>
            <a:pPr>
              <a:buFont typeface="Arial" pitchFamily="34" charset="0"/>
              <a:buChar char="•"/>
            </a:pPr>
            <a:r>
              <a:rPr lang="en-US" sz="2200" dirty="0" smtClean="0">
                <a:latin typeface="Arial" pitchFamily="34" charset="0"/>
                <a:cs typeface="Arial" pitchFamily="34" charset="0"/>
              </a:rPr>
              <a:t>To assess the knowledge of the staff about radiation safety measures and there ill effects .</a:t>
            </a:r>
          </a:p>
          <a:p>
            <a:endParaRPr lang="en-US" sz="2200" dirty="0" smtClean="0">
              <a:latin typeface="Arial" pitchFamily="34" charset="0"/>
              <a:cs typeface="Arial" pitchFamily="34" charset="0"/>
            </a:endParaRPr>
          </a:p>
          <a:p>
            <a:pPr>
              <a:buFont typeface="Arial" pitchFamily="34" charset="0"/>
              <a:buChar char="•"/>
            </a:pPr>
            <a:r>
              <a:rPr lang="en-US" sz="2200" dirty="0" smtClean="0">
                <a:latin typeface="Arial" pitchFamily="34" charset="0"/>
                <a:cs typeface="Arial" pitchFamily="34" charset="0"/>
              </a:rPr>
              <a:t>To  assess the non compliance in maintaining safety standards and correct them by recommending measures to be followed.</a:t>
            </a:r>
          </a:p>
          <a:p>
            <a:pPr>
              <a:buNone/>
            </a:pPr>
            <a:endParaRPr lang="en-US" dirty="0" smtClean="0"/>
          </a:p>
          <a:p>
            <a:endParaRPr lang="en-US" dirty="0" smtClean="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sz="2800" b="1" dirty="0" smtClean="0"/>
              <a:t>Study Area:</a:t>
            </a:r>
            <a:r>
              <a:rPr lang="en-US" sz="2800" dirty="0" smtClean="0"/>
              <a:t> National Heart Institute, New Delhi</a:t>
            </a:r>
          </a:p>
          <a:p>
            <a:pPr lvl="0">
              <a:buNone/>
            </a:pPr>
            <a:endParaRPr lang="en-US" sz="2800" dirty="0" smtClean="0"/>
          </a:p>
          <a:p>
            <a:pPr lvl="0"/>
            <a:r>
              <a:rPr lang="en-US" sz="2800" b="1" dirty="0" smtClean="0"/>
              <a:t> Sample Population</a:t>
            </a:r>
            <a:r>
              <a:rPr lang="en-US" sz="2800" dirty="0" smtClean="0"/>
              <a:t>: Radiation Working Staff</a:t>
            </a:r>
          </a:p>
          <a:p>
            <a:pPr lvl="0">
              <a:buNone/>
            </a:pPr>
            <a:endParaRPr lang="en-US" sz="2800" dirty="0" smtClean="0"/>
          </a:p>
          <a:p>
            <a:pPr lvl="0"/>
            <a:r>
              <a:rPr lang="en-US" sz="2800" b="1" dirty="0" smtClean="0"/>
              <a:t>Study period</a:t>
            </a:r>
            <a:r>
              <a:rPr lang="en-US" sz="2800" dirty="0" smtClean="0"/>
              <a:t>: 11</a:t>
            </a:r>
            <a:r>
              <a:rPr lang="en-US" sz="2800" baseline="30000" dirty="0" smtClean="0"/>
              <a:t>th</a:t>
            </a:r>
            <a:r>
              <a:rPr lang="en-US" sz="2800" dirty="0" smtClean="0"/>
              <a:t> Jan2013- 11</a:t>
            </a:r>
            <a:r>
              <a:rPr lang="en-US" sz="2800" baseline="30000" dirty="0" smtClean="0"/>
              <a:t>th</a:t>
            </a:r>
            <a:r>
              <a:rPr lang="en-US" sz="2800" dirty="0" smtClean="0"/>
              <a:t> April 2013</a:t>
            </a:r>
          </a:p>
          <a:p>
            <a:pPr lvl="0">
              <a:buNone/>
            </a:pPr>
            <a:endParaRPr lang="en-US" sz="2800" dirty="0" smtClean="0"/>
          </a:p>
          <a:p>
            <a:pPr lvl="0"/>
            <a:r>
              <a:rPr lang="en-US" sz="2800" b="1" dirty="0" smtClean="0"/>
              <a:t>Sample Size:</a:t>
            </a:r>
            <a:r>
              <a:rPr lang="en-US" sz="2800" dirty="0" smtClean="0"/>
              <a:t> 25 ( 4 Doctors, 12 technicians, 2 managers, 5 trainees, 2 class IV employees)</a:t>
            </a:r>
          </a:p>
          <a:p>
            <a:pPr lvl="0">
              <a:buNone/>
            </a:pPr>
            <a:endParaRPr lang="en-US" sz="2800" dirty="0" smtClean="0"/>
          </a:p>
          <a:p>
            <a:pPr lvl="0"/>
            <a:r>
              <a:rPr lang="en-US" sz="2800" b="1" dirty="0" smtClean="0"/>
              <a:t> Sample design</a:t>
            </a:r>
            <a:r>
              <a:rPr lang="en-US" sz="2800" dirty="0" smtClean="0"/>
              <a:t>: Descriptive and Cross sectional study</a:t>
            </a:r>
          </a:p>
          <a:p>
            <a:pPr lvl="0">
              <a:buNone/>
            </a:pPr>
            <a:endParaRPr lang="en-US" sz="2800" dirty="0" smtClean="0"/>
          </a:p>
          <a:p>
            <a:pPr lvl="0"/>
            <a:r>
              <a:rPr lang="en-US" sz="2800" b="1" dirty="0" smtClean="0"/>
              <a:t> Data collection techniques and tools:</a:t>
            </a:r>
            <a:r>
              <a:rPr lang="en-US" sz="2800" dirty="0" smtClean="0"/>
              <a:t> quantitative  </a:t>
            </a:r>
          </a:p>
          <a:p>
            <a:pPr lvl="0">
              <a:buNone/>
            </a:pPr>
            <a:r>
              <a:rPr lang="en-US" sz="2800" dirty="0" smtClean="0"/>
              <a:t>questionnaire , checklist</a:t>
            </a:r>
          </a:p>
          <a:p>
            <a:pPr>
              <a:buNone/>
            </a:pPr>
            <a:r>
              <a:rPr lang="en-US" dirty="0" smtClean="0"/>
              <a:t> </a:t>
            </a:r>
            <a:endParaRPr lang="en-US" b="1" dirty="0" smtClean="0"/>
          </a:p>
          <a:p>
            <a:endParaRPr lang="en-US"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S101881353">
  <a:themeElements>
    <a:clrScheme name="Custom 3">
      <a:dk1>
        <a:sysClr val="windowText" lastClr="000000"/>
      </a:dk1>
      <a:lt1>
        <a:sysClr val="window" lastClr="FFFFFF"/>
      </a:lt1>
      <a:dk2>
        <a:srgbClr val="464646"/>
      </a:dk2>
      <a:lt2>
        <a:srgbClr val="DEF5FA"/>
      </a:lt2>
      <a:accent1>
        <a:srgbClr val="A19F94"/>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TS101881353</Template>
  <TotalTime>291</TotalTime>
  <Words>1186</Words>
  <Application>Microsoft Office PowerPoint</Application>
  <PresentationFormat>On-screen Show (4:3)</PresentationFormat>
  <Paragraphs>167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TS101881353</vt:lpstr>
      <vt:lpstr>Assessing awareness and practices in area of radiation safety followed in the Nuclear Medicine Department of National Heart Institute</vt:lpstr>
      <vt:lpstr>Hospital Profile </vt:lpstr>
      <vt:lpstr>Managerial tasks </vt:lpstr>
      <vt:lpstr>Slide 4</vt:lpstr>
      <vt:lpstr>Other tasks</vt:lpstr>
      <vt:lpstr>Introduction </vt:lpstr>
      <vt:lpstr>Rationale of the Study</vt:lpstr>
      <vt:lpstr>Slide 8</vt:lpstr>
      <vt:lpstr>Methodology</vt:lpstr>
      <vt:lpstr>Objectives </vt:lpstr>
      <vt:lpstr>Results and Findings</vt:lpstr>
      <vt:lpstr>Slide 12</vt:lpstr>
      <vt:lpstr>Slide 13</vt:lpstr>
      <vt:lpstr>Slide 14</vt:lpstr>
      <vt:lpstr>Slide 15</vt:lpstr>
      <vt:lpstr>Slide 16</vt:lpstr>
      <vt:lpstr>Slide 17</vt:lpstr>
      <vt:lpstr>Slide 18</vt:lpstr>
      <vt:lpstr>Slide 19</vt:lpstr>
      <vt:lpstr> Analysis on awareness level on radiation safety among hospital staff. </vt:lpstr>
      <vt:lpstr>Slide 21</vt:lpstr>
      <vt:lpstr>Slide 22</vt:lpstr>
      <vt:lpstr>Slide 23</vt:lpstr>
      <vt:lpstr> Have you been dealing with the radiopharmaceuticals or radiation substances</vt:lpstr>
      <vt:lpstr>How is radiation protection organised in your working area</vt:lpstr>
      <vt:lpstr>Have you ever attended a radiation protection course</vt:lpstr>
      <vt:lpstr>Do you get the training from RSO on radiation safety</vt:lpstr>
      <vt:lpstr>What is the annual whole body dose limit for a patient</vt:lpstr>
      <vt:lpstr>During the procedures please check you use each radiation protective measure. </vt:lpstr>
      <vt:lpstr>Do you check the amount of radiation exposure regularly using the survey meter</vt:lpstr>
      <vt:lpstr>How can exposure to radiation be minimized</vt:lpstr>
      <vt:lpstr> Which of the following explains ALARA</vt:lpstr>
      <vt:lpstr>Do the department regulations  specify dose limits for the occupational exposure of any Worker</vt:lpstr>
      <vt:lpstr>What measures do you take in case of spillage of radioactive substance</vt:lpstr>
      <vt:lpstr>How do you dispose your radioactive waste</vt:lpstr>
      <vt:lpstr>Recommendations</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awareness and practices in area of radiation safety followed in the Nuclear Medicine Department of National Heart Institute</dc:title>
  <dc:creator>Rituparna Ganguly</dc:creator>
  <cp:lastModifiedBy>Rituparna Ganguly</cp:lastModifiedBy>
  <cp:revision>109</cp:revision>
  <dcterms:created xsi:type="dcterms:W3CDTF">2013-05-01T04:32:34Z</dcterms:created>
  <dcterms:modified xsi:type="dcterms:W3CDTF">2013-05-26T04:26:26Z</dcterms:modified>
</cp:coreProperties>
</file>