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280" r:id="rId4"/>
    <p:sldId id="288" r:id="rId5"/>
    <p:sldId id="287" r:id="rId6"/>
    <p:sldId id="285" r:id="rId7"/>
    <p:sldId id="286" r:id="rId8"/>
    <p:sldId id="284" r:id="rId9"/>
    <p:sldId id="283" r:id="rId10"/>
    <p:sldId id="303" r:id="rId11"/>
    <p:sldId id="293" r:id="rId12"/>
    <p:sldId id="306" r:id="rId13"/>
    <p:sldId id="302" r:id="rId14"/>
    <p:sldId id="301" r:id="rId15"/>
    <p:sldId id="300" r:id="rId16"/>
    <p:sldId id="304" r:id="rId17"/>
    <p:sldId id="299" r:id="rId18"/>
    <p:sldId id="305" r:id="rId19"/>
    <p:sldId id="298" r:id="rId20"/>
    <p:sldId id="297" r:id="rId21"/>
    <p:sldId id="296" r:id="rId22"/>
    <p:sldId id="295" r:id="rId23"/>
    <p:sldId id="294" r:id="rId24"/>
  </p:sldIdLst>
  <p:sldSz cx="9144000" cy="6858000" type="screen4x3"/>
  <p:notesSz cx="6858000" cy="9144000"/>
  <p:defaultTextStyle>
    <a:defPPr>
      <a:defRPr lang="en-IN"/>
    </a:defPPr>
    <a:lvl1pPr algn="ctr" rtl="0" fontAlgn="base">
      <a:spcBef>
        <a:spcPct val="0"/>
      </a:spcBef>
      <a:spcAft>
        <a:spcPct val="0"/>
      </a:spcAft>
      <a:defRPr sz="2400" kern="1200" baseline="-25000">
        <a:solidFill>
          <a:schemeClr val="tx1"/>
        </a:solidFill>
        <a:latin typeface="Arial" charset="0"/>
        <a:ea typeface="+mn-ea"/>
        <a:cs typeface="+mn-cs"/>
      </a:defRPr>
    </a:lvl1pPr>
    <a:lvl2pPr marL="457200" algn="ctr" rtl="0" fontAlgn="base">
      <a:spcBef>
        <a:spcPct val="0"/>
      </a:spcBef>
      <a:spcAft>
        <a:spcPct val="0"/>
      </a:spcAft>
      <a:defRPr sz="2400" kern="1200" baseline="-25000">
        <a:solidFill>
          <a:schemeClr val="tx1"/>
        </a:solidFill>
        <a:latin typeface="Arial" charset="0"/>
        <a:ea typeface="+mn-ea"/>
        <a:cs typeface="+mn-cs"/>
      </a:defRPr>
    </a:lvl2pPr>
    <a:lvl3pPr marL="914400" algn="ctr" rtl="0" fontAlgn="base">
      <a:spcBef>
        <a:spcPct val="0"/>
      </a:spcBef>
      <a:spcAft>
        <a:spcPct val="0"/>
      </a:spcAft>
      <a:defRPr sz="2400" kern="1200" baseline="-25000">
        <a:solidFill>
          <a:schemeClr val="tx1"/>
        </a:solidFill>
        <a:latin typeface="Arial" charset="0"/>
        <a:ea typeface="+mn-ea"/>
        <a:cs typeface="+mn-cs"/>
      </a:defRPr>
    </a:lvl3pPr>
    <a:lvl4pPr marL="1371600" algn="ctr" rtl="0" fontAlgn="base">
      <a:spcBef>
        <a:spcPct val="0"/>
      </a:spcBef>
      <a:spcAft>
        <a:spcPct val="0"/>
      </a:spcAft>
      <a:defRPr sz="2400" kern="1200" baseline="-25000">
        <a:solidFill>
          <a:schemeClr val="tx1"/>
        </a:solidFill>
        <a:latin typeface="Arial" charset="0"/>
        <a:ea typeface="+mn-ea"/>
        <a:cs typeface="+mn-cs"/>
      </a:defRPr>
    </a:lvl4pPr>
    <a:lvl5pPr marL="1828800" algn="ctr" rtl="0" fontAlgn="base">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A5B"/>
    <a:srgbClr val="247274"/>
    <a:srgbClr val="1376BA"/>
    <a:srgbClr val="1C86C0"/>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6" autoAdjust="0"/>
    <p:restoredTop sz="95596" autoAdjust="0"/>
  </p:normalViewPr>
  <p:slideViewPr>
    <p:cSldViewPr>
      <p:cViewPr>
        <p:scale>
          <a:sx n="73" d="100"/>
          <a:sy n="73" d="100"/>
        </p:scale>
        <p:origin x="-13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unny\Documents\isha%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unny\Documents\isha%20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unny\Documents\isha%20dat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unny\Documents\isha%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IN" sz="1400"/>
              <a:t>Unit Wise Distribution</a:t>
            </a:r>
          </a:p>
        </c:rich>
      </c:tx>
      <c:layout/>
      <c:overlay val="0"/>
    </c:title>
    <c:autoTitleDeleted val="0"/>
    <c:plotArea>
      <c:layout/>
      <c:barChart>
        <c:barDir val="col"/>
        <c:grouping val="clustered"/>
        <c:varyColors val="0"/>
        <c:ser>
          <c:idx val="0"/>
          <c:order val="0"/>
          <c:invertIfNegative val="0"/>
          <c:cat>
            <c:strRef>
              <c:f>'Unit Wise Distribution'!$A$2:$A$11</c:f>
              <c:strCache>
                <c:ptCount val="10"/>
                <c:pt idx="0">
                  <c:v>Wards</c:v>
                </c:pt>
                <c:pt idx="1">
                  <c:v>MICU</c:v>
                </c:pt>
                <c:pt idx="2">
                  <c:v>SICU</c:v>
                </c:pt>
                <c:pt idx="3">
                  <c:v>NICU</c:v>
                </c:pt>
                <c:pt idx="4">
                  <c:v>PICU</c:v>
                </c:pt>
                <c:pt idx="5">
                  <c:v>LDR</c:v>
                </c:pt>
                <c:pt idx="6">
                  <c:v>OPD</c:v>
                </c:pt>
                <c:pt idx="7">
                  <c:v>OT</c:v>
                </c:pt>
                <c:pt idx="8">
                  <c:v>CHEMO, DIALYSIS &amp; DAY CARE</c:v>
                </c:pt>
                <c:pt idx="9">
                  <c:v>ER</c:v>
                </c:pt>
              </c:strCache>
            </c:strRef>
          </c:cat>
          <c:val>
            <c:numRef>
              <c:f>'Unit Wise Distribution'!$B$2:$B$11</c:f>
              <c:numCache>
                <c:formatCode>General</c:formatCode>
                <c:ptCount val="10"/>
                <c:pt idx="0">
                  <c:v>70</c:v>
                </c:pt>
                <c:pt idx="1">
                  <c:v>15</c:v>
                </c:pt>
                <c:pt idx="2">
                  <c:v>40</c:v>
                </c:pt>
                <c:pt idx="3">
                  <c:v>10</c:v>
                </c:pt>
                <c:pt idx="4">
                  <c:v>10</c:v>
                </c:pt>
                <c:pt idx="5">
                  <c:v>5</c:v>
                </c:pt>
                <c:pt idx="6">
                  <c:v>30</c:v>
                </c:pt>
                <c:pt idx="7">
                  <c:v>25</c:v>
                </c:pt>
                <c:pt idx="8">
                  <c:v>30</c:v>
                </c:pt>
                <c:pt idx="9">
                  <c:v>15</c:v>
                </c:pt>
              </c:numCache>
            </c:numRef>
          </c:val>
        </c:ser>
        <c:dLbls>
          <c:showLegendKey val="0"/>
          <c:showVal val="0"/>
          <c:showCatName val="0"/>
          <c:showSerName val="0"/>
          <c:showPercent val="0"/>
          <c:showBubbleSize val="0"/>
        </c:dLbls>
        <c:gapWidth val="150"/>
        <c:axId val="88889600"/>
        <c:axId val="90632192"/>
      </c:barChart>
      <c:catAx>
        <c:axId val="88889600"/>
        <c:scaling>
          <c:orientation val="minMax"/>
        </c:scaling>
        <c:delete val="0"/>
        <c:axPos val="b"/>
        <c:majorTickMark val="none"/>
        <c:minorTickMark val="none"/>
        <c:tickLblPos val="nextTo"/>
        <c:crossAx val="90632192"/>
        <c:crosses val="autoZero"/>
        <c:auto val="1"/>
        <c:lblAlgn val="ctr"/>
        <c:lblOffset val="100"/>
        <c:noMultiLvlLbl val="0"/>
      </c:catAx>
      <c:valAx>
        <c:axId val="90632192"/>
        <c:scaling>
          <c:orientation val="minMax"/>
        </c:scaling>
        <c:delete val="0"/>
        <c:axPos val="l"/>
        <c:majorGridlines/>
        <c:numFmt formatCode="General" sourceLinked="1"/>
        <c:majorTickMark val="none"/>
        <c:minorTickMark val="none"/>
        <c:tickLblPos val="nextTo"/>
        <c:crossAx val="88889600"/>
        <c:crosses val="autoZero"/>
        <c:crossBetween val="between"/>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a:t>Behavioural</a:t>
            </a:r>
            <a:r>
              <a:rPr lang="en-US" baseline="0"/>
              <a:t> Needs</a:t>
            </a:r>
            <a:endParaRPr lang="en-US"/>
          </a:p>
        </c:rich>
      </c:tx>
      <c:layout/>
      <c:overlay val="0"/>
    </c:title>
    <c:autoTitleDeleted val="0"/>
    <c:plotArea>
      <c:layout/>
      <c:barChart>
        <c:barDir val="col"/>
        <c:grouping val="clustered"/>
        <c:varyColors val="0"/>
        <c:ser>
          <c:idx val="0"/>
          <c:order val="0"/>
          <c:tx>
            <c:strRef>
              <c:f>Behavoiural!$B$18</c:f>
              <c:strCache>
                <c:ptCount val="1"/>
                <c:pt idx="0">
                  <c:v>Sum</c:v>
                </c:pt>
              </c:strCache>
            </c:strRef>
          </c:tx>
          <c:invertIfNegative val="0"/>
          <c:cat>
            <c:strRef>
              <c:f>Behavoiural!$A$19:$A$27</c:f>
              <c:strCache>
                <c:ptCount val="9"/>
                <c:pt idx="0">
                  <c:v>Coaching &amp; Mentoring</c:v>
                </c:pt>
                <c:pt idx="1">
                  <c:v>Communication Skills</c:v>
                </c:pt>
                <c:pt idx="2">
                  <c:v>Etiquettes &amp; Grooming</c:v>
                </c:pt>
                <c:pt idx="3">
                  <c:v>Handling Difficult Customers</c:v>
                </c:pt>
                <c:pt idx="4">
                  <c:v>Leadership Skills</c:v>
                </c:pt>
                <c:pt idx="5">
                  <c:v>Managing Stress</c:v>
                </c:pt>
                <c:pt idx="6">
                  <c:v>NA</c:v>
                </c:pt>
                <c:pt idx="7">
                  <c:v>Problem Solving &amp; Decision Making</c:v>
                </c:pt>
                <c:pt idx="8">
                  <c:v>Team Management</c:v>
                </c:pt>
              </c:strCache>
            </c:strRef>
          </c:cat>
          <c:val>
            <c:numRef>
              <c:f>Behavoiural!$B$19:$B$27</c:f>
              <c:numCache>
                <c:formatCode>General</c:formatCode>
                <c:ptCount val="9"/>
                <c:pt idx="0">
                  <c:v>20</c:v>
                </c:pt>
                <c:pt idx="1">
                  <c:v>112</c:v>
                </c:pt>
                <c:pt idx="2">
                  <c:v>56</c:v>
                </c:pt>
                <c:pt idx="3">
                  <c:v>34</c:v>
                </c:pt>
                <c:pt idx="4">
                  <c:v>25</c:v>
                </c:pt>
                <c:pt idx="5">
                  <c:v>55</c:v>
                </c:pt>
                <c:pt idx="6">
                  <c:v>26</c:v>
                </c:pt>
                <c:pt idx="7">
                  <c:v>10</c:v>
                </c:pt>
                <c:pt idx="8">
                  <c:v>35</c:v>
                </c:pt>
              </c:numCache>
            </c:numRef>
          </c:val>
        </c:ser>
        <c:dLbls>
          <c:showLegendKey val="0"/>
          <c:showVal val="0"/>
          <c:showCatName val="0"/>
          <c:showSerName val="0"/>
          <c:showPercent val="0"/>
          <c:showBubbleSize val="0"/>
        </c:dLbls>
        <c:gapWidth val="150"/>
        <c:axId val="90815872"/>
        <c:axId val="90821760"/>
      </c:barChart>
      <c:catAx>
        <c:axId val="90815872"/>
        <c:scaling>
          <c:orientation val="minMax"/>
        </c:scaling>
        <c:delete val="0"/>
        <c:axPos val="b"/>
        <c:numFmt formatCode="General" sourceLinked="1"/>
        <c:majorTickMark val="none"/>
        <c:minorTickMark val="none"/>
        <c:tickLblPos val="nextTo"/>
        <c:crossAx val="90821760"/>
        <c:crosses val="autoZero"/>
        <c:auto val="1"/>
        <c:lblAlgn val="ctr"/>
        <c:lblOffset val="100"/>
        <c:noMultiLvlLbl val="0"/>
      </c:catAx>
      <c:valAx>
        <c:axId val="90821760"/>
        <c:scaling>
          <c:orientation val="minMax"/>
        </c:scaling>
        <c:delete val="0"/>
        <c:axPos val="l"/>
        <c:majorGridlines/>
        <c:numFmt formatCode="General" sourceLinked="1"/>
        <c:majorTickMark val="none"/>
        <c:minorTickMark val="none"/>
        <c:tickLblPos val="nextTo"/>
        <c:crossAx val="90815872"/>
        <c:crosses val="autoZero"/>
        <c:crossBetween val="between"/>
      </c:valAx>
      <c:dTable>
        <c:showHorzBorder val="1"/>
        <c:showVertBorder val="1"/>
        <c:showOutline val="1"/>
        <c:showKeys val="1"/>
      </c:dTable>
    </c:plotArea>
    <c:plotVisOnly val="1"/>
    <c:dispBlanksAs val="gap"/>
    <c:showDLblsOverMax val="0"/>
  </c:chart>
  <c:spPr>
    <a:ln w="28575">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IN"/>
              <a:t>Departmental Training Needs</a:t>
            </a:r>
          </a:p>
        </c:rich>
      </c:tx>
      <c:layout/>
      <c:overlay val="0"/>
    </c:title>
    <c:autoTitleDeleted val="0"/>
    <c:plotArea>
      <c:layout/>
      <c:barChart>
        <c:barDir val="col"/>
        <c:grouping val="clustered"/>
        <c:varyColors val="0"/>
        <c:ser>
          <c:idx val="0"/>
          <c:order val="0"/>
          <c:tx>
            <c:v>SUM</c:v>
          </c:tx>
          <c:invertIfNegative val="0"/>
          <c:cat>
            <c:strRef>
              <c:f>Departmental!$A$21:$A$31</c:f>
              <c:strCache>
                <c:ptCount val="11"/>
                <c:pt idx="0">
                  <c:v>ACLS</c:v>
                </c:pt>
                <c:pt idx="1">
                  <c:v>BLS</c:v>
                </c:pt>
                <c:pt idx="2">
                  <c:v>Departmental SOP's</c:v>
                </c:pt>
                <c:pt idx="3">
                  <c:v>Equipment Training</c:v>
                </c:pt>
                <c:pt idx="4">
                  <c:v>ER &amp; Trauma Care</c:v>
                </c:pt>
                <c:pt idx="5">
                  <c:v>NA</c:v>
                </c:pt>
                <c:pt idx="6">
                  <c:v>NABH lead Audit Course</c:v>
                </c:pt>
                <c:pt idx="7">
                  <c:v>NABH/JCI Awareness Basic Course</c:v>
                </c:pt>
                <c:pt idx="8">
                  <c:v>Nursing Protocols</c:v>
                </c:pt>
                <c:pt idx="9">
                  <c:v>PACS</c:v>
                </c:pt>
                <c:pt idx="10">
                  <c:v>PICC line insertion</c:v>
                </c:pt>
              </c:strCache>
            </c:strRef>
          </c:cat>
          <c:val>
            <c:numRef>
              <c:f>Departmental!$B$21:$B$31</c:f>
              <c:numCache>
                <c:formatCode>General</c:formatCode>
                <c:ptCount val="11"/>
                <c:pt idx="0">
                  <c:v>75</c:v>
                </c:pt>
                <c:pt idx="1">
                  <c:v>50</c:v>
                </c:pt>
                <c:pt idx="2">
                  <c:v>22</c:v>
                </c:pt>
                <c:pt idx="3">
                  <c:v>34</c:v>
                </c:pt>
                <c:pt idx="4">
                  <c:v>23</c:v>
                </c:pt>
                <c:pt idx="5">
                  <c:v>20</c:v>
                </c:pt>
                <c:pt idx="6">
                  <c:v>12</c:v>
                </c:pt>
                <c:pt idx="7">
                  <c:v>66</c:v>
                </c:pt>
                <c:pt idx="8">
                  <c:v>26</c:v>
                </c:pt>
                <c:pt idx="9">
                  <c:v>30</c:v>
                </c:pt>
                <c:pt idx="10">
                  <c:v>34</c:v>
                </c:pt>
              </c:numCache>
            </c:numRef>
          </c:val>
        </c:ser>
        <c:dLbls>
          <c:showLegendKey val="0"/>
          <c:showVal val="0"/>
          <c:showCatName val="0"/>
          <c:showSerName val="0"/>
          <c:showPercent val="0"/>
          <c:showBubbleSize val="0"/>
        </c:dLbls>
        <c:gapWidth val="150"/>
        <c:axId val="14451456"/>
        <c:axId val="14452992"/>
      </c:barChart>
      <c:catAx>
        <c:axId val="14451456"/>
        <c:scaling>
          <c:orientation val="minMax"/>
        </c:scaling>
        <c:delete val="0"/>
        <c:axPos val="b"/>
        <c:numFmt formatCode="General" sourceLinked="1"/>
        <c:majorTickMark val="none"/>
        <c:minorTickMark val="none"/>
        <c:tickLblPos val="nextTo"/>
        <c:crossAx val="14452992"/>
        <c:crosses val="autoZero"/>
        <c:auto val="1"/>
        <c:lblAlgn val="ctr"/>
        <c:lblOffset val="100"/>
        <c:noMultiLvlLbl val="0"/>
      </c:catAx>
      <c:valAx>
        <c:axId val="14452992"/>
        <c:scaling>
          <c:orientation val="minMax"/>
        </c:scaling>
        <c:delete val="0"/>
        <c:axPos val="l"/>
        <c:majorGridlines/>
        <c:numFmt formatCode="General" sourceLinked="1"/>
        <c:majorTickMark val="none"/>
        <c:minorTickMark val="none"/>
        <c:tickLblPos val="nextTo"/>
        <c:crossAx val="14451456"/>
        <c:crosses val="autoZero"/>
        <c:crossBetween val="between"/>
      </c:valAx>
      <c:dTable>
        <c:showHorzBorder val="1"/>
        <c:showVertBorder val="1"/>
        <c:showOutline val="1"/>
        <c:showKeys val="1"/>
      </c:dTable>
    </c:plotArea>
    <c:plotVisOnly val="1"/>
    <c:dispBlanksAs val="gap"/>
    <c:showDLblsOverMax val="0"/>
  </c:chart>
  <c:spPr>
    <a:ln w="28575">
      <a:solidFill>
        <a:sysClr val="windowText" lastClr="000000"/>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a:t>HIS</a:t>
            </a:r>
            <a:r>
              <a:rPr lang="en-US" baseline="0"/>
              <a:t> Needs</a:t>
            </a:r>
            <a:endParaRPr lang="en-US"/>
          </a:p>
        </c:rich>
      </c:tx>
      <c:layout>
        <c:manualLayout>
          <c:xMode val="edge"/>
          <c:yMode val="edge"/>
          <c:x val="0.40513182427539024"/>
          <c:y val="2.7777777777777776E-2"/>
        </c:manualLayout>
      </c:layout>
      <c:overlay val="0"/>
    </c:title>
    <c:autoTitleDeleted val="0"/>
    <c:plotArea>
      <c:layout/>
      <c:barChart>
        <c:barDir val="col"/>
        <c:grouping val="clustered"/>
        <c:varyColors val="0"/>
        <c:ser>
          <c:idx val="0"/>
          <c:order val="0"/>
          <c:tx>
            <c:v>SUM</c:v>
          </c:tx>
          <c:invertIfNegative val="0"/>
          <c:cat>
            <c:strRef>
              <c:f>HIS!$A$13:$A$17</c:f>
              <c:strCache>
                <c:ptCount val="5"/>
                <c:pt idx="0">
                  <c:v>HIS</c:v>
                </c:pt>
                <c:pt idx="1">
                  <c:v>NA</c:v>
                </c:pt>
                <c:pt idx="2">
                  <c:v>Nursing Functions</c:v>
                </c:pt>
                <c:pt idx="3">
                  <c:v>Pharmacy Functions</c:v>
                </c:pt>
                <c:pt idx="4">
                  <c:v>Pharmacy Management</c:v>
                </c:pt>
              </c:strCache>
            </c:strRef>
          </c:cat>
          <c:val>
            <c:numRef>
              <c:f>HIS!$B$13:$B$17</c:f>
              <c:numCache>
                <c:formatCode>General</c:formatCode>
                <c:ptCount val="5"/>
                <c:pt idx="0">
                  <c:v>80</c:v>
                </c:pt>
                <c:pt idx="1">
                  <c:v>95</c:v>
                </c:pt>
                <c:pt idx="2">
                  <c:v>34</c:v>
                </c:pt>
                <c:pt idx="3">
                  <c:v>34</c:v>
                </c:pt>
                <c:pt idx="4">
                  <c:v>32</c:v>
                </c:pt>
              </c:numCache>
            </c:numRef>
          </c:val>
        </c:ser>
        <c:dLbls>
          <c:showLegendKey val="0"/>
          <c:showVal val="0"/>
          <c:showCatName val="0"/>
          <c:showSerName val="0"/>
          <c:showPercent val="0"/>
          <c:showBubbleSize val="0"/>
        </c:dLbls>
        <c:gapWidth val="150"/>
        <c:axId val="90019328"/>
        <c:axId val="90020864"/>
      </c:barChart>
      <c:catAx>
        <c:axId val="90019328"/>
        <c:scaling>
          <c:orientation val="minMax"/>
        </c:scaling>
        <c:delete val="0"/>
        <c:axPos val="b"/>
        <c:numFmt formatCode="General" sourceLinked="1"/>
        <c:majorTickMark val="none"/>
        <c:minorTickMark val="none"/>
        <c:tickLblPos val="nextTo"/>
        <c:crossAx val="90020864"/>
        <c:crosses val="autoZero"/>
        <c:auto val="1"/>
        <c:lblAlgn val="ctr"/>
        <c:lblOffset val="100"/>
        <c:noMultiLvlLbl val="0"/>
      </c:catAx>
      <c:valAx>
        <c:axId val="90020864"/>
        <c:scaling>
          <c:orientation val="minMax"/>
        </c:scaling>
        <c:delete val="0"/>
        <c:axPos val="l"/>
        <c:majorGridlines>
          <c:spPr>
            <a:ln>
              <a:solidFill>
                <a:sysClr val="windowText" lastClr="000000"/>
              </a:solidFill>
            </a:ln>
          </c:spPr>
        </c:majorGridlines>
        <c:numFmt formatCode="General" sourceLinked="1"/>
        <c:majorTickMark val="none"/>
        <c:minorTickMark val="none"/>
        <c:tickLblPos val="nextTo"/>
        <c:crossAx val="90019328"/>
        <c:crosses val="autoZero"/>
        <c:crossBetween val="between"/>
      </c:valAx>
      <c:dTable>
        <c:showHorzBorder val="1"/>
        <c:showVertBorder val="1"/>
        <c:showOutline val="1"/>
        <c:showKeys val="1"/>
      </c:dTable>
    </c:plotArea>
    <c:plotVisOnly val="1"/>
    <c:dispBlanksAs val="gap"/>
    <c:showDLblsOverMax val="0"/>
  </c:chart>
  <c:spPr>
    <a:ln w="28575">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aseline="0"/>
            </a:lvl1pPr>
          </a:lstStyle>
          <a:p>
            <a:endParaRPr lang="en-IN"/>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0"/>
            </a:lvl1pPr>
          </a:lstStyle>
          <a:p>
            <a:endParaRPr lang="en-IN"/>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aseline="0"/>
            </a:lvl1pPr>
          </a:lstStyle>
          <a:p>
            <a:endParaRPr lang="en-IN"/>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aseline="0"/>
            </a:lvl1pPr>
          </a:lstStyle>
          <a:p>
            <a:fld id="{0B532834-34BA-4C07-AF8B-8ED169444343}" type="slidenum">
              <a:rPr lang="en-IN"/>
              <a:pPr/>
              <a:t>‹#›</a:t>
            </a:fld>
            <a:endParaRPr lang="en-IN"/>
          </a:p>
        </p:txBody>
      </p:sp>
    </p:spTree>
    <p:extLst>
      <p:ext uri="{BB962C8B-B14F-4D97-AF65-F5344CB8AC3E}">
        <p14:creationId xmlns:p14="http://schemas.microsoft.com/office/powerpoint/2010/main" val="8027305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D5A5D-2FFA-4A19-905F-DA11CEE380E7}" type="slidenum">
              <a:rPr lang="en-IN"/>
              <a:pPr/>
              <a:t>1</a:t>
            </a:fld>
            <a:endParaRPr lang="en-IN"/>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10</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11</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12</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13</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14</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15</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16</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17</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18</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19</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2</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20</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21</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22</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23</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3</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4</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5</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6</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7</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8</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820C-D781-41ED-B3A5-38B47A5ED1A5}" type="slidenum">
              <a:rPr lang="en-IN"/>
              <a:pPr/>
              <a:t>9</a:t>
            </a:fld>
            <a:endParaRPr lang="en-I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86150" y="3562350"/>
            <a:ext cx="5334000" cy="704850"/>
          </a:xfrm>
          <a:extLst>
            <a:ext uri="{AF507438-7753-43E0-B8FC-AC1667EBCBE1}">
              <a14:hiddenEffects xmlns:a14="http://schemas.microsoft.com/office/drawing/2010/main">
                <a:effectLst>
                  <a:outerShdw algn="ctr" rotWithShape="0">
                    <a:schemeClr val="bg2"/>
                  </a:outerShdw>
                </a:effectLst>
              </a14:hiddenEffects>
            </a:ext>
          </a:extLst>
        </p:spPr>
        <p:txBody>
          <a:bodyPr/>
          <a:lstStyle>
            <a:lvl1pPr algn="ctr">
              <a:defRPr sz="3600">
                <a:solidFill>
                  <a:schemeClr val="bg1"/>
                </a:solidFill>
              </a:defRPr>
            </a:lvl1pPr>
          </a:lstStyle>
          <a:p>
            <a:pPr lvl="0"/>
            <a:r>
              <a:rPr lang="en-US" noProof="0" smtClean="0"/>
              <a:t>Click to edit Master title style</a:t>
            </a:r>
            <a:endParaRPr lang="en-IN" noProof="0" smtClean="0"/>
          </a:p>
        </p:txBody>
      </p:sp>
      <p:sp>
        <p:nvSpPr>
          <p:cNvPr id="3075" name="Rectangle 3"/>
          <p:cNvSpPr>
            <a:spLocks noGrp="1" noChangeArrowheads="1"/>
          </p:cNvSpPr>
          <p:nvPr>
            <p:ph type="subTitle" idx="1"/>
          </p:nvPr>
        </p:nvSpPr>
        <p:spPr>
          <a:xfrm>
            <a:off x="3486150" y="4095750"/>
            <a:ext cx="5334000" cy="685800"/>
          </a:xfrm>
          <a:extLst>
            <a:ext uri="{AF507438-7753-43E0-B8FC-AC1667EBCBE1}">
              <a14:hiddenEffects xmlns:a14="http://schemas.microsoft.com/office/drawing/2010/main">
                <a:effectLst>
                  <a:outerShdw algn="ctr" rotWithShape="0">
                    <a:schemeClr val="bg2"/>
                  </a:outerShdw>
                </a:effectLst>
              </a14:hiddenEffects>
            </a:ext>
          </a:extLst>
        </p:spPr>
        <p:txBody>
          <a:bodyPr/>
          <a:lstStyle>
            <a:lvl1pPr marL="0" indent="0" algn="ctr">
              <a:buFontTx/>
              <a:buNone/>
              <a:defRPr sz="2400">
                <a:solidFill>
                  <a:schemeClr val="bg1"/>
                </a:solidFill>
              </a:defRPr>
            </a:lvl1pPr>
          </a:lstStyle>
          <a:p>
            <a:pPr lvl="0"/>
            <a:r>
              <a:rPr lang="en-US" noProof="0" smtClean="0"/>
              <a:t>Click to edit Master subtitle style</a:t>
            </a:r>
            <a:endParaRPr lang="en-IN"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403520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51816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066800" y="1600200"/>
            <a:ext cx="53340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23928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422057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39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0668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8006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291592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25520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extLst>
      <p:ext uri="{BB962C8B-B14F-4D97-AF65-F5344CB8AC3E}">
        <p14:creationId xmlns:p14="http://schemas.microsoft.com/office/powerpoint/2010/main" val="313553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60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395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208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6002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nvPr>
        </p:nvSpPr>
        <p:spPr bwMode="auto">
          <a:xfrm>
            <a:off x="1066800" y="25146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rgbClr val="105A5B"/>
          </a:solidFill>
          <a:latin typeface="+mn-lt"/>
          <a:ea typeface="+mn-ea"/>
          <a:cs typeface="+mn-cs"/>
        </a:defRPr>
      </a:lvl1pPr>
      <a:lvl2pPr marL="742950" indent="-285750" algn="l" rtl="0" eaLnBrk="1" fontAlgn="base" hangingPunct="1">
        <a:spcBef>
          <a:spcPct val="20000"/>
        </a:spcBef>
        <a:spcAft>
          <a:spcPct val="0"/>
        </a:spcAft>
        <a:buChar char="–"/>
        <a:defRPr sz="2800">
          <a:solidFill>
            <a:srgbClr val="105A5B"/>
          </a:solidFill>
          <a:latin typeface="+mn-lt"/>
        </a:defRPr>
      </a:lvl2pPr>
      <a:lvl3pPr marL="1143000" indent="-228600" algn="l" rtl="0" eaLnBrk="1" fontAlgn="base" hangingPunct="1">
        <a:spcBef>
          <a:spcPct val="20000"/>
        </a:spcBef>
        <a:spcAft>
          <a:spcPct val="0"/>
        </a:spcAft>
        <a:buChar char="•"/>
        <a:defRPr sz="2400">
          <a:solidFill>
            <a:srgbClr val="105A5B"/>
          </a:solidFill>
          <a:latin typeface="+mn-lt"/>
        </a:defRPr>
      </a:lvl3pPr>
      <a:lvl4pPr marL="1600200" indent="-228600" algn="l" rtl="0" eaLnBrk="1" fontAlgn="base" hangingPunct="1">
        <a:spcBef>
          <a:spcPct val="20000"/>
        </a:spcBef>
        <a:spcAft>
          <a:spcPct val="0"/>
        </a:spcAft>
        <a:buChar char="–"/>
        <a:defRPr sz="2000">
          <a:solidFill>
            <a:srgbClr val="105A5B"/>
          </a:solidFill>
          <a:latin typeface="+mn-lt"/>
        </a:defRPr>
      </a:lvl4pPr>
      <a:lvl5pPr marL="2057400" indent="-228600" algn="l" rtl="0" eaLnBrk="1" fontAlgn="base" hangingPunct="1">
        <a:spcBef>
          <a:spcPct val="20000"/>
        </a:spcBef>
        <a:spcAft>
          <a:spcPct val="0"/>
        </a:spcAft>
        <a:buChar char="»"/>
        <a:defRPr sz="2000">
          <a:solidFill>
            <a:srgbClr val="105A5B"/>
          </a:solidFill>
          <a:latin typeface="+mn-lt"/>
        </a:defRPr>
      </a:lvl5pPr>
      <a:lvl6pPr marL="2514600" indent="-228600" algn="l" rtl="0" eaLnBrk="1" fontAlgn="base" hangingPunct="1">
        <a:spcBef>
          <a:spcPct val="20000"/>
        </a:spcBef>
        <a:spcAft>
          <a:spcPct val="0"/>
        </a:spcAft>
        <a:buChar char="»"/>
        <a:defRPr sz="2000">
          <a:solidFill>
            <a:srgbClr val="105A5B"/>
          </a:solidFill>
          <a:latin typeface="+mn-lt"/>
        </a:defRPr>
      </a:lvl6pPr>
      <a:lvl7pPr marL="2971800" indent="-228600" algn="l" rtl="0" eaLnBrk="1" fontAlgn="base" hangingPunct="1">
        <a:spcBef>
          <a:spcPct val="20000"/>
        </a:spcBef>
        <a:spcAft>
          <a:spcPct val="0"/>
        </a:spcAft>
        <a:buChar char="»"/>
        <a:defRPr sz="2000">
          <a:solidFill>
            <a:srgbClr val="105A5B"/>
          </a:solidFill>
          <a:latin typeface="+mn-lt"/>
        </a:defRPr>
      </a:lvl7pPr>
      <a:lvl8pPr marL="3429000" indent="-228600" algn="l" rtl="0" eaLnBrk="1" fontAlgn="base" hangingPunct="1">
        <a:spcBef>
          <a:spcPct val="20000"/>
        </a:spcBef>
        <a:spcAft>
          <a:spcPct val="0"/>
        </a:spcAft>
        <a:buChar char="»"/>
        <a:defRPr sz="2000">
          <a:solidFill>
            <a:srgbClr val="105A5B"/>
          </a:solidFill>
          <a:latin typeface="+mn-lt"/>
        </a:defRPr>
      </a:lvl8pPr>
      <a:lvl9pPr marL="3886200" indent="-228600" algn="l" rtl="0" eaLnBrk="1" fontAlgn="base" hangingPunct="1">
        <a:spcBef>
          <a:spcPct val="20000"/>
        </a:spcBef>
        <a:spcAft>
          <a:spcPct val="0"/>
        </a:spcAft>
        <a:buChar char="»"/>
        <a:defRPr sz="2000">
          <a:solidFill>
            <a:srgbClr val="105A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915816" y="3068960"/>
            <a:ext cx="5976664" cy="1944216"/>
          </a:xfrm>
        </p:spPr>
        <p:txBody>
          <a:bodyPr/>
          <a:lstStyle/>
          <a:p>
            <a:r>
              <a:rPr lang="en-IN" sz="3300" b="1" dirty="0" smtClean="0">
                <a:latin typeface="Batang" pitchFamily="18" charset="-127"/>
                <a:ea typeface="Batang" pitchFamily="18" charset="-127"/>
              </a:rPr>
              <a:t>Training Need Analysis of Nursing Staff </a:t>
            </a:r>
            <a:br>
              <a:rPr lang="en-IN" sz="3300" b="1" dirty="0" smtClean="0">
                <a:latin typeface="Batang" pitchFamily="18" charset="-127"/>
                <a:ea typeface="Batang" pitchFamily="18" charset="-127"/>
              </a:rPr>
            </a:br>
            <a:r>
              <a:rPr lang="en-IN" sz="3300" b="1" dirty="0" smtClean="0">
                <a:latin typeface="Batang" pitchFamily="18" charset="-127"/>
                <a:ea typeface="Batang" pitchFamily="18" charset="-127"/>
              </a:rPr>
              <a:t>at</a:t>
            </a:r>
            <a:br>
              <a:rPr lang="en-IN" sz="3300" b="1" dirty="0" smtClean="0">
                <a:latin typeface="Batang" pitchFamily="18" charset="-127"/>
                <a:ea typeface="Batang" pitchFamily="18" charset="-127"/>
              </a:rPr>
            </a:br>
            <a:r>
              <a:rPr lang="en-IN" sz="3300" b="1" dirty="0" smtClean="0">
                <a:latin typeface="Batang" pitchFamily="18" charset="-127"/>
                <a:ea typeface="Batang" pitchFamily="18" charset="-127"/>
              </a:rPr>
              <a:t> Artemis Health Institute</a:t>
            </a:r>
            <a:endParaRPr lang="en-IN" sz="3300" b="1" dirty="0">
              <a:latin typeface="Batang" pitchFamily="18" charset="-127"/>
              <a:ea typeface="Batang" pitchFamily="18" charset="-127"/>
            </a:endParaRPr>
          </a:p>
        </p:txBody>
      </p:sp>
      <p:sp>
        <p:nvSpPr>
          <p:cNvPr id="2" name="TextBox 1"/>
          <p:cNvSpPr txBox="1"/>
          <p:nvPr/>
        </p:nvSpPr>
        <p:spPr>
          <a:xfrm>
            <a:off x="4804954" y="5867399"/>
            <a:ext cx="3810000" cy="1015663"/>
          </a:xfrm>
          <a:prstGeom prst="rect">
            <a:avLst/>
          </a:prstGeom>
          <a:noFill/>
        </p:spPr>
        <p:txBody>
          <a:bodyPr wrap="square" rtlCol="0">
            <a:spAutoFit/>
          </a:bodyPr>
          <a:lstStyle/>
          <a:p>
            <a:r>
              <a:rPr lang="en-IN" b="1" dirty="0" smtClean="0">
                <a:latin typeface="Calibri" pitchFamily="34" charset="0"/>
              </a:rPr>
              <a:t>Submitted By:</a:t>
            </a:r>
            <a:r>
              <a:rPr lang="en-IN" b="1" baseline="0" dirty="0" smtClean="0">
                <a:latin typeface="Calibri" pitchFamily="34" charset="0"/>
              </a:rPr>
              <a:t> </a:t>
            </a:r>
          </a:p>
          <a:p>
            <a:r>
              <a:rPr lang="en-IN" sz="2000" b="1" baseline="0" dirty="0" err="1" smtClean="0">
                <a:latin typeface="Calibri" pitchFamily="34" charset="0"/>
              </a:rPr>
              <a:t>Dr.</a:t>
            </a:r>
            <a:r>
              <a:rPr lang="en-IN" sz="2000" b="1" baseline="0" dirty="0" smtClean="0">
                <a:latin typeface="Calibri" pitchFamily="34" charset="0"/>
              </a:rPr>
              <a:t> </a:t>
            </a:r>
            <a:r>
              <a:rPr lang="en-IN" sz="2000" b="1" baseline="0" dirty="0" err="1" smtClean="0">
                <a:latin typeface="Calibri" pitchFamily="34" charset="0"/>
              </a:rPr>
              <a:t>Isha</a:t>
            </a:r>
            <a:r>
              <a:rPr lang="en-IN" sz="2000" b="1" baseline="0" dirty="0" smtClean="0">
                <a:latin typeface="Calibri" pitchFamily="34" charset="0"/>
              </a:rPr>
              <a:t> </a:t>
            </a:r>
            <a:r>
              <a:rPr lang="en-IN" sz="2000" b="1" baseline="0" dirty="0" err="1" smtClean="0">
                <a:latin typeface="Calibri" pitchFamily="34" charset="0"/>
              </a:rPr>
              <a:t>Setia</a:t>
            </a:r>
            <a:endParaRPr lang="en-IN" sz="2000" b="1" baseline="0" dirty="0" smtClean="0">
              <a:latin typeface="Calibri" pitchFamily="34" charset="0"/>
            </a:endParaRP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228600"/>
            <a:ext cx="6934200" cy="715963"/>
          </a:xfrm>
        </p:spPr>
        <p:txBody>
          <a:bodyPr/>
          <a:lstStyle/>
          <a:p>
            <a:r>
              <a:rPr lang="en-IN" sz="2800" b="1" dirty="0" smtClean="0">
                <a:solidFill>
                  <a:srgbClr val="247274"/>
                </a:solidFill>
                <a:latin typeface="Batang" pitchFamily="18" charset="-127"/>
                <a:ea typeface="Batang" pitchFamily="18" charset="-127"/>
              </a:rPr>
              <a:t>OBSERVATIONAL FINDINGS</a:t>
            </a:r>
            <a:endParaRPr lang="en-IN" sz="28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052736"/>
            <a:ext cx="7079704" cy="5472608"/>
          </a:xfrm>
        </p:spPr>
        <p:txBody>
          <a:bodyPr/>
          <a:lstStyle/>
          <a:p>
            <a:pPr marL="0" indent="0">
              <a:lnSpc>
                <a:spcPct val="80000"/>
              </a:lnSpc>
              <a:buFont typeface="Wingdings" pitchFamily="2" charset="2"/>
              <a:buChar char="v"/>
            </a:pPr>
            <a:endParaRPr lang="en-US" sz="1800" b="1" dirty="0" smtClean="0">
              <a:solidFill>
                <a:srgbClr val="247274"/>
              </a:solidFill>
              <a:latin typeface="Batang" pitchFamily="18" charset="-127"/>
              <a:ea typeface="Batang" pitchFamily="18" charset="-127"/>
            </a:endParaRPr>
          </a:p>
          <a:p>
            <a:pPr marL="0" indent="0">
              <a:buFont typeface="Wingdings" pitchFamily="2" charset="2"/>
              <a:buChar char="v"/>
            </a:pPr>
            <a:r>
              <a:rPr lang="en-US" sz="1800" b="1" dirty="0" smtClean="0">
                <a:solidFill>
                  <a:srgbClr val="247274"/>
                </a:solidFill>
                <a:latin typeface="Batang" pitchFamily="18" charset="-127"/>
                <a:ea typeface="Batang" pitchFamily="18" charset="-127"/>
              </a:rPr>
              <a:t>Low fluency in Hindi, require communication skills training, soft  skill training</a:t>
            </a:r>
          </a:p>
          <a:p>
            <a:pPr marL="0" indent="0">
              <a:buFont typeface="Wingdings" pitchFamily="2" charset="2"/>
              <a:buChar char="v"/>
            </a:pPr>
            <a:endParaRPr lang="en-US" sz="1800" b="1" dirty="0" smtClean="0">
              <a:solidFill>
                <a:srgbClr val="247274"/>
              </a:solidFill>
              <a:latin typeface="Batang" pitchFamily="18" charset="-127"/>
              <a:ea typeface="Batang" pitchFamily="18" charset="-127"/>
            </a:endParaRPr>
          </a:p>
          <a:p>
            <a:pPr marL="0" indent="0">
              <a:buFont typeface="Wingdings" pitchFamily="2" charset="2"/>
              <a:buChar char="v"/>
            </a:pPr>
            <a:endParaRPr lang="en-US" sz="1800" b="1" dirty="0" smtClean="0">
              <a:solidFill>
                <a:srgbClr val="247274"/>
              </a:solidFill>
              <a:latin typeface="Batang" pitchFamily="18" charset="-127"/>
              <a:ea typeface="Batang" pitchFamily="18" charset="-127"/>
            </a:endParaRPr>
          </a:p>
          <a:p>
            <a:pPr marL="0" indent="0">
              <a:buFont typeface="Wingdings" pitchFamily="2" charset="2"/>
              <a:buChar char="v"/>
            </a:pPr>
            <a:r>
              <a:rPr lang="en-US" sz="1800" b="1" dirty="0" smtClean="0">
                <a:solidFill>
                  <a:srgbClr val="247274"/>
                </a:solidFill>
                <a:latin typeface="Batang" pitchFamily="18" charset="-127"/>
                <a:ea typeface="Batang" pitchFamily="18" charset="-127"/>
              </a:rPr>
              <a:t>Low awareness of JCI/NABH standards especially in 3</a:t>
            </a:r>
            <a:r>
              <a:rPr lang="en-US" sz="1800" b="1" baseline="30000" dirty="0" smtClean="0">
                <a:solidFill>
                  <a:srgbClr val="247274"/>
                </a:solidFill>
                <a:latin typeface="Batang" pitchFamily="18" charset="-127"/>
                <a:ea typeface="Batang" pitchFamily="18" charset="-127"/>
              </a:rPr>
              <a:t>rd</a:t>
            </a:r>
            <a:r>
              <a:rPr lang="en-US" sz="1800" b="1" dirty="0" smtClean="0">
                <a:solidFill>
                  <a:srgbClr val="247274"/>
                </a:solidFill>
                <a:latin typeface="Batang" pitchFamily="18" charset="-127"/>
                <a:ea typeface="Batang" pitchFamily="18" charset="-127"/>
              </a:rPr>
              <a:t> and 4</a:t>
            </a:r>
            <a:r>
              <a:rPr lang="en-US" sz="1800" b="1" baseline="30000" dirty="0" smtClean="0">
                <a:solidFill>
                  <a:srgbClr val="247274"/>
                </a:solidFill>
                <a:latin typeface="Batang" pitchFamily="18" charset="-127"/>
                <a:ea typeface="Batang" pitchFamily="18" charset="-127"/>
              </a:rPr>
              <a:t>th</a:t>
            </a:r>
            <a:r>
              <a:rPr lang="en-US" sz="1800" b="1" dirty="0" smtClean="0">
                <a:solidFill>
                  <a:srgbClr val="247274"/>
                </a:solidFill>
                <a:latin typeface="Batang" pitchFamily="18" charset="-127"/>
                <a:ea typeface="Batang" pitchFamily="18" charset="-127"/>
              </a:rPr>
              <a:t> floor.</a:t>
            </a:r>
          </a:p>
          <a:p>
            <a:pPr marL="0" indent="0">
              <a:buFont typeface="Wingdings" pitchFamily="2" charset="2"/>
              <a:buChar char="v"/>
            </a:pPr>
            <a:endParaRPr lang="en-US" sz="1800" b="1" dirty="0" smtClean="0">
              <a:solidFill>
                <a:srgbClr val="247274"/>
              </a:solidFill>
              <a:latin typeface="Batang" pitchFamily="18" charset="-127"/>
              <a:ea typeface="Batang" pitchFamily="18" charset="-127"/>
            </a:endParaRPr>
          </a:p>
          <a:p>
            <a:pPr marL="0" indent="0">
              <a:buFont typeface="Wingdings" pitchFamily="2" charset="2"/>
              <a:buChar char="v"/>
            </a:pPr>
            <a:endParaRPr lang="en-US" sz="1800" b="1" dirty="0" smtClean="0">
              <a:solidFill>
                <a:srgbClr val="247274"/>
              </a:solidFill>
              <a:latin typeface="Batang" pitchFamily="18" charset="-127"/>
              <a:ea typeface="Batang" pitchFamily="18" charset="-127"/>
            </a:endParaRPr>
          </a:p>
          <a:p>
            <a:pPr marL="0" indent="0">
              <a:buFont typeface="Wingdings" pitchFamily="2" charset="2"/>
              <a:buChar char="v"/>
            </a:pPr>
            <a:r>
              <a:rPr lang="en-US" sz="1800" b="1" dirty="0" smtClean="0">
                <a:solidFill>
                  <a:srgbClr val="247274"/>
                </a:solidFill>
                <a:latin typeface="Batang" pitchFamily="18" charset="-127"/>
                <a:ea typeface="Batang" pitchFamily="18" charset="-127"/>
              </a:rPr>
              <a:t>Computer system less at floors, typing speed also slow, so do overtime to enter the data and work on HIS</a:t>
            </a:r>
          </a:p>
          <a:p>
            <a:pPr marL="0" indent="0">
              <a:buFont typeface="Wingdings" pitchFamily="2" charset="2"/>
              <a:buChar char="v"/>
            </a:pPr>
            <a:endParaRPr lang="en-US" sz="1800" b="1" dirty="0" smtClean="0">
              <a:solidFill>
                <a:srgbClr val="247274"/>
              </a:solidFill>
              <a:latin typeface="Batang" pitchFamily="18" charset="-127"/>
              <a:ea typeface="Batang" pitchFamily="18" charset="-127"/>
            </a:endParaRPr>
          </a:p>
          <a:p>
            <a:pPr marL="0" indent="0">
              <a:buFont typeface="Wingdings" pitchFamily="2" charset="2"/>
              <a:buChar char="v"/>
            </a:pPr>
            <a:endParaRPr lang="en-US" sz="1800" b="1" dirty="0" smtClean="0">
              <a:solidFill>
                <a:srgbClr val="247274"/>
              </a:solidFill>
              <a:latin typeface="Batang" pitchFamily="18" charset="-127"/>
              <a:ea typeface="Batang" pitchFamily="18" charset="-127"/>
            </a:endParaRPr>
          </a:p>
          <a:p>
            <a:pPr marL="0" indent="0">
              <a:buFont typeface="Wingdings" pitchFamily="2" charset="2"/>
              <a:buChar char="v"/>
            </a:pPr>
            <a:r>
              <a:rPr lang="en-US" sz="1800" b="1" dirty="0" smtClean="0">
                <a:solidFill>
                  <a:srgbClr val="247274"/>
                </a:solidFill>
                <a:latin typeface="Batang" pitchFamily="18" charset="-127"/>
                <a:ea typeface="Batang" pitchFamily="18" charset="-127"/>
              </a:rPr>
              <a:t>Overburdened, </a:t>
            </a:r>
            <a:r>
              <a:rPr lang="en-US" sz="1800" b="1" dirty="0" err="1" smtClean="0">
                <a:solidFill>
                  <a:srgbClr val="247274"/>
                </a:solidFill>
                <a:latin typeface="Batang" pitchFamily="18" charset="-127"/>
                <a:ea typeface="Batang" pitchFamily="18" charset="-127"/>
              </a:rPr>
              <a:t>demotivated</a:t>
            </a:r>
            <a:r>
              <a:rPr lang="en-US" sz="1800" b="1" dirty="0" smtClean="0">
                <a:solidFill>
                  <a:srgbClr val="247274"/>
                </a:solidFill>
                <a:latin typeface="Batang" pitchFamily="18" charset="-127"/>
                <a:ea typeface="Batang" pitchFamily="18" charset="-127"/>
              </a:rPr>
              <a:t> and require </a:t>
            </a:r>
            <a:r>
              <a:rPr lang="en-US" sz="1800" b="1" dirty="0" err="1" smtClean="0">
                <a:solidFill>
                  <a:srgbClr val="247274"/>
                </a:solidFill>
                <a:latin typeface="Batang" pitchFamily="18" charset="-127"/>
                <a:ea typeface="Batang" pitchFamily="18" charset="-127"/>
              </a:rPr>
              <a:t>destressor</a:t>
            </a:r>
            <a:r>
              <a:rPr lang="en-US" sz="1800" b="1" dirty="0" smtClean="0">
                <a:solidFill>
                  <a:srgbClr val="247274"/>
                </a:solidFill>
                <a:latin typeface="Batang" pitchFamily="18" charset="-127"/>
                <a:ea typeface="Batang" pitchFamily="18" charset="-127"/>
              </a:rPr>
              <a:t> trainings.</a:t>
            </a:r>
          </a:p>
          <a:p>
            <a:pPr marL="0" indent="0">
              <a:buFont typeface="Wingdings" pitchFamily="2" charset="2"/>
              <a:buChar char="v"/>
            </a:pPr>
            <a:endParaRPr lang="en-US" sz="1800" b="1" dirty="0" smtClean="0">
              <a:solidFill>
                <a:srgbClr val="247274"/>
              </a:solidFill>
              <a:latin typeface="Batang" pitchFamily="18" charset="-127"/>
              <a:ea typeface="Batang" pitchFamily="18" charset="-127"/>
            </a:endParaRPr>
          </a:p>
          <a:p>
            <a:pPr marL="0" indent="0">
              <a:buFont typeface="Wingdings" pitchFamily="2" charset="2"/>
              <a:buChar char="v"/>
            </a:pPr>
            <a:endParaRPr lang="en-US" sz="1800" b="1" dirty="0" smtClean="0">
              <a:solidFill>
                <a:srgbClr val="247274"/>
              </a:solidFill>
              <a:latin typeface="Batang" pitchFamily="18" charset="-127"/>
              <a:ea typeface="Batang" pitchFamily="18" charset="-127"/>
            </a:endParaRPr>
          </a:p>
          <a:p>
            <a:pPr marL="0" indent="0">
              <a:buNone/>
            </a:pPr>
            <a:endParaRPr lang="en-US" sz="1800" b="1" dirty="0" smtClean="0">
              <a:solidFill>
                <a:srgbClr val="247274"/>
              </a:solidFill>
              <a:latin typeface="Batang" pitchFamily="18" charset="-127"/>
              <a:ea typeface="Batang" pitchFamily="18" charset="-127"/>
            </a:endParaRPr>
          </a:p>
        </p:txBody>
      </p:sp>
      <p:pic>
        <p:nvPicPr>
          <p:cNvPr id="4" name="Picture 3" descr="ob1.jpg"/>
          <p:cNvPicPr>
            <a:picLocks noChangeAspect="1"/>
          </p:cNvPicPr>
          <p:nvPr/>
        </p:nvPicPr>
        <p:blipFill>
          <a:blip r:embed="rId4" cstate="print"/>
          <a:stretch>
            <a:fillRect/>
          </a:stretch>
        </p:blipFill>
        <p:spPr>
          <a:xfrm>
            <a:off x="7086600" y="152400"/>
            <a:ext cx="1727200" cy="1066800"/>
          </a:xfrm>
          <a:prstGeom prst="rect">
            <a:avLst/>
          </a:prstGeom>
        </p:spPr>
      </p:pic>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pPr algn="ctr"/>
            <a:r>
              <a:rPr lang="en-IN" sz="3200" b="1" dirty="0" smtClean="0">
                <a:solidFill>
                  <a:srgbClr val="247274"/>
                </a:solidFill>
                <a:latin typeface="Batang" pitchFamily="18" charset="-127"/>
                <a:ea typeface="Batang" pitchFamily="18" charset="-127"/>
              </a:rPr>
              <a:t>RESULT &amp; FINDINGS</a:t>
            </a: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905000" y="1066800"/>
            <a:ext cx="7010400" cy="5458544"/>
          </a:xfrm>
        </p:spPr>
        <p:txBody>
          <a:bodyPr/>
          <a:lstStyle/>
          <a:p>
            <a:pPr marL="0" indent="0">
              <a:lnSpc>
                <a:spcPct val="80000"/>
              </a:lnSpc>
              <a:buNone/>
            </a:pPr>
            <a:r>
              <a:rPr lang="en-US" sz="1800" b="1" dirty="0" smtClean="0">
                <a:solidFill>
                  <a:srgbClr val="247274"/>
                </a:solidFill>
                <a:latin typeface="Batang" pitchFamily="18" charset="-127"/>
                <a:ea typeface="Batang" pitchFamily="18" charset="-127"/>
              </a:rPr>
              <a:t>Unit Wise Distribution</a:t>
            </a:r>
          </a:p>
        </p:txBody>
      </p:sp>
      <p:graphicFrame>
        <p:nvGraphicFramePr>
          <p:cNvPr id="5" name="Chart 4"/>
          <p:cNvGraphicFramePr/>
          <p:nvPr>
            <p:extLst>
              <p:ext uri="{D42A27DB-BD31-4B8C-83A1-F6EECF244321}">
                <p14:modId xmlns:p14="http://schemas.microsoft.com/office/powerpoint/2010/main" val="727551000"/>
              </p:ext>
            </p:extLst>
          </p:nvPr>
        </p:nvGraphicFramePr>
        <p:xfrm>
          <a:off x="1905000" y="1676400"/>
          <a:ext cx="6934200"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pPr algn="ct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905000" y="1066800"/>
            <a:ext cx="7010400" cy="5458544"/>
          </a:xfrm>
        </p:spPr>
        <p:txBody>
          <a:bodyPr/>
          <a:lstStyle/>
          <a:p>
            <a:pPr marL="0" indent="0">
              <a:lnSpc>
                <a:spcPct val="80000"/>
              </a:lnSpc>
              <a:buNone/>
            </a:pPr>
            <a:r>
              <a:rPr lang="en-US" sz="2400" b="1" dirty="0" smtClean="0">
                <a:solidFill>
                  <a:srgbClr val="247274"/>
                </a:solidFill>
                <a:latin typeface="Batang" pitchFamily="18" charset="-127"/>
                <a:ea typeface="Batang" pitchFamily="18" charset="-127"/>
              </a:rPr>
              <a:t>Behavioral Training Needs</a:t>
            </a:r>
          </a:p>
          <a:p>
            <a:pPr marL="0" indent="0">
              <a:lnSpc>
                <a:spcPct val="80000"/>
              </a:lnSpc>
              <a:buNone/>
            </a:pPr>
            <a:endParaRPr lang="en-US" sz="1800" b="1" dirty="0" smtClean="0">
              <a:solidFill>
                <a:srgbClr val="247274"/>
              </a:solidFill>
              <a:latin typeface="Batang" pitchFamily="18" charset="-127"/>
              <a:ea typeface="Batang" pitchFamily="18" charset="-127"/>
            </a:endParaRPr>
          </a:p>
          <a:p>
            <a:pPr marL="0" indent="0">
              <a:lnSpc>
                <a:spcPct val="80000"/>
              </a:lnSpc>
              <a:buNone/>
            </a:pPr>
            <a:endParaRPr lang="en-US" sz="1800" b="1" dirty="0" smtClean="0">
              <a:solidFill>
                <a:srgbClr val="247274"/>
              </a:solidFill>
              <a:latin typeface="Batang" pitchFamily="18" charset="-127"/>
              <a:ea typeface="Batang" pitchFamily="18" charset="-127"/>
            </a:endParaRPr>
          </a:p>
        </p:txBody>
      </p:sp>
      <p:graphicFrame>
        <p:nvGraphicFramePr>
          <p:cNvPr id="5" name="Chart 4"/>
          <p:cNvGraphicFramePr/>
          <p:nvPr>
            <p:extLst>
              <p:ext uri="{D42A27DB-BD31-4B8C-83A1-F6EECF244321}">
                <p14:modId xmlns:p14="http://schemas.microsoft.com/office/powerpoint/2010/main" val="122220131"/>
              </p:ext>
            </p:extLst>
          </p:nvPr>
        </p:nvGraphicFramePr>
        <p:xfrm>
          <a:off x="1981200" y="2133600"/>
          <a:ext cx="6972300"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22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905000" y="304800"/>
            <a:ext cx="7010400" cy="6220544"/>
          </a:xfrm>
        </p:spPr>
        <p:txBody>
          <a:bodyPr/>
          <a:lstStyle/>
          <a:p>
            <a:pPr marL="0" indent="0">
              <a:lnSpc>
                <a:spcPct val="80000"/>
              </a:lnSpc>
              <a:buNone/>
            </a:pPr>
            <a:endParaRPr lang="en-US" sz="2000" b="1" dirty="0" smtClean="0">
              <a:solidFill>
                <a:srgbClr val="247274"/>
              </a:solidFill>
              <a:latin typeface="Batang" pitchFamily="18" charset="-127"/>
              <a:ea typeface="Batang" pitchFamily="18" charset="-127"/>
            </a:endParaRPr>
          </a:p>
          <a:p>
            <a:pPr marL="0" indent="0">
              <a:lnSpc>
                <a:spcPct val="80000"/>
              </a:lnSpc>
              <a:buNone/>
            </a:pPr>
            <a:r>
              <a:rPr lang="en-US" sz="2400" b="1" dirty="0" smtClean="0">
                <a:solidFill>
                  <a:srgbClr val="247274"/>
                </a:solidFill>
                <a:latin typeface="Batang" pitchFamily="18" charset="-127"/>
                <a:ea typeface="Batang" pitchFamily="18" charset="-127"/>
              </a:rPr>
              <a:t>Departmental Training Needs</a:t>
            </a:r>
          </a:p>
          <a:p>
            <a:pPr marL="0" indent="0">
              <a:lnSpc>
                <a:spcPct val="80000"/>
              </a:lnSpc>
              <a:buNone/>
            </a:pPr>
            <a:endParaRPr lang="en-US" sz="2000" b="1" dirty="0" smtClean="0">
              <a:solidFill>
                <a:srgbClr val="247274"/>
              </a:solidFill>
              <a:latin typeface="Batang" pitchFamily="18" charset="-127"/>
              <a:ea typeface="Batang" pitchFamily="18" charset="-127"/>
            </a:endParaRPr>
          </a:p>
          <a:p>
            <a:pPr marL="0" indent="0">
              <a:lnSpc>
                <a:spcPct val="80000"/>
              </a:lnSpc>
              <a:buNone/>
            </a:pPr>
            <a:endParaRPr lang="en-US" sz="2000" b="1" dirty="0" smtClean="0">
              <a:solidFill>
                <a:srgbClr val="247274"/>
              </a:solidFill>
              <a:latin typeface="Batang" pitchFamily="18" charset="-127"/>
              <a:ea typeface="Batang" pitchFamily="18" charset="-127"/>
            </a:endParaRPr>
          </a:p>
        </p:txBody>
      </p:sp>
      <p:graphicFrame>
        <p:nvGraphicFramePr>
          <p:cNvPr id="5" name="Chart 4"/>
          <p:cNvGraphicFramePr/>
          <p:nvPr>
            <p:extLst>
              <p:ext uri="{D42A27DB-BD31-4B8C-83A1-F6EECF244321}">
                <p14:modId xmlns:p14="http://schemas.microsoft.com/office/powerpoint/2010/main" val="472530828"/>
              </p:ext>
            </p:extLst>
          </p:nvPr>
        </p:nvGraphicFramePr>
        <p:xfrm>
          <a:off x="1828800" y="1524000"/>
          <a:ext cx="7162799"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28800" y="838200"/>
            <a:ext cx="7086600" cy="5687144"/>
          </a:xfrm>
        </p:spPr>
        <p:txBody>
          <a:bodyPr/>
          <a:lstStyle/>
          <a:p>
            <a:pPr marL="0" indent="0">
              <a:lnSpc>
                <a:spcPct val="80000"/>
              </a:lnSpc>
              <a:buNone/>
            </a:pPr>
            <a:r>
              <a:rPr lang="en-US" sz="2400" b="1" dirty="0" smtClean="0">
                <a:solidFill>
                  <a:srgbClr val="247274"/>
                </a:solidFill>
                <a:latin typeface="Batang" pitchFamily="18" charset="-127"/>
                <a:ea typeface="Batang" pitchFamily="18" charset="-127"/>
              </a:rPr>
              <a:t>HIS Training Need</a:t>
            </a:r>
          </a:p>
          <a:p>
            <a:pPr marL="0" indent="0">
              <a:lnSpc>
                <a:spcPct val="80000"/>
              </a:lnSpc>
              <a:buNone/>
            </a:pPr>
            <a:endParaRPr lang="en-US" sz="2000" b="1" dirty="0" smtClean="0">
              <a:solidFill>
                <a:srgbClr val="247274"/>
              </a:solidFill>
              <a:latin typeface="Batang" pitchFamily="18" charset="-127"/>
              <a:ea typeface="Batang" pitchFamily="18" charset="-127"/>
            </a:endParaRPr>
          </a:p>
          <a:p>
            <a:pPr marL="0" indent="0">
              <a:lnSpc>
                <a:spcPct val="80000"/>
              </a:lnSpc>
              <a:buNone/>
            </a:pPr>
            <a:endParaRPr lang="en-US" sz="2000" b="1" dirty="0" smtClean="0">
              <a:solidFill>
                <a:srgbClr val="247274"/>
              </a:solidFill>
              <a:latin typeface="Batang" pitchFamily="18" charset="-127"/>
              <a:ea typeface="Batang" pitchFamily="18" charset="-127"/>
            </a:endParaRPr>
          </a:p>
        </p:txBody>
      </p:sp>
      <p:graphicFrame>
        <p:nvGraphicFramePr>
          <p:cNvPr id="5" name="Chart 4"/>
          <p:cNvGraphicFramePr/>
          <p:nvPr>
            <p:extLst>
              <p:ext uri="{D42A27DB-BD31-4B8C-83A1-F6EECF244321}">
                <p14:modId xmlns:p14="http://schemas.microsoft.com/office/powerpoint/2010/main" val="1680502996"/>
              </p:ext>
            </p:extLst>
          </p:nvPr>
        </p:nvGraphicFramePr>
        <p:xfrm>
          <a:off x="2057400" y="2057400"/>
          <a:ext cx="6853238"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IN" sz="3200" b="1" dirty="0" smtClean="0">
                <a:solidFill>
                  <a:srgbClr val="247274"/>
                </a:solidFill>
                <a:latin typeface="Batang" pitchFamily="18" charset="-127"/>
                <a:ea typeface="Batang" pitchFamily="18" charset="-127"/>
              </a:rPr>
              <a:t>CONCLUSION</a:t>
            </a: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052736"/>
            <a:ext cx="7079704" cy="5472608"/>
          </a:xfrm>
        </p:spPr>
        <p:txBody>
          <a:bodyPr/>
          <a:lstStyle/>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34% of staff require Communication and grooming training especially in Wards, LDR.</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18% for BLS, 16% for NABH/JCI Awareness training,14% for Equipment training.</a:t>
            </a: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32% require HIS training.</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So, training required in Communication skills, NABH/JCI awareness, HIS.</a:t>
            </a:r>
            <a:endParaRPr lang="en-US" sz="2000" b="1" dirty="0">
              <a:solidFill>
                <a:srgbClr val="247274"/>
              </a:solidFill>
              <a:latin typeface="Batang" pitchFamily="18" charset="-127"/>
              <a:ea typeface="Batang" pitchFamily="18" charset="-127"/>
            </a:endParaRPr>
          </a:p>
          <a:p>
            <a:pPr marL="0" indent="0">
              <a:lnSpc>
                <a:spcPct val="80000"/>
              </a:lnSpc>
              <a:buNone/>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Important to conduct TNA before imparting training so as to understand the need and to provide effective training.</a:t>
            </a: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p:txBody>
      </p:sp>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IN" sz="3200" b="1" dirty="0" smtClean="0">
                <a:solidFill>
                  <a:srgbClr val="247274"/>
                </a:solidFill>
                <a:latin typeface="Batang" pitchFamily="18" charset="-127"/>
                <a:ea typeface="Batang" pitchFamily="18" charset="-127"/>
              </a:rPr>
              <a:t>RECOMMENDATIONS</a:t>
            </a: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052736"/>
            <a:ext cx="7079704" cy="5472608"/>
          </a:xfrm>
        </p:spPr>
        <p:txBody>
          <a:bodyPr/>
          <a:lstStyle/>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Communication skills need to be strengthen</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a:t>
            </a:r>
            <a:r>
              <a:rPr lang="en-US" sz="2000" b="1" dirty="0" err="1" smtClean="0">
                <a:solidFill>
                  <a:srgbClr val="247274"/>
                </a:solidFill>
                <a:latin typeface="Batang" pitchFamily="18" charset="-127"/>
                <a:ea typeface="Batang" pitchFamily="18" charset="-127"/>
              </a:rPr>
              <a:t>ve</a:t>
            </a:r>
            <a:r>
              <a:rPr lang="en-US" sz="2000" b="1" dirty="0" smtClean="0">
                <a:solidFill>
                  <a:srgbClr val="247274"/>
                </a:solidFill>
                <a:latin typeface="Batang" pitchFamily="18" charset="-127"/>
                <a:ea typeface="Batang" pitchFamily="18" charset="-127"/>
              </a:rPr>
              <a:t> Body language need to be enabled</a:t>
            </a: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Basic verbiage for Arabic language sessions could be planned.</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Effective listening skills, dealing with difficult patients need to be strengthen more (role plays)</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Constant reinforcement of JCI/ NABH awareness training.</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Post natal care, Care of chemotherapy &amp; dialysis patient, IDTR training included in the unit training.</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lvl="0">
              <a:buFont typeface="Wingdings" pitchFamily="2" charset="2"/>
              <a:buChar char="v"/>
            </a:pPr>
            <a:r>
              <a:rPr lang="en-US" sz="2000" b="1" dirty="0">
                <a:latin typeface="Batang" pitchFamily="18" charset="-127"/>
                <a:ea typeface="Batang" pitchFamily="18" charset="-127"/>
              </a:rPr>
              <a:t>Constant evaluation and feedback of training is required</a:t>
            </a:r>
            <a:endParaRPr lang="en-IN" sz="2000" b="1" dirty="0">
              <a:latin typeface="Batang" pitchFamily="18" charset="-127"/>
              <a:ea typeface="Batang" pitchFamily="18" charset="-127"/>
            </a:endParaRPr>
          </a:p>
          <a:p>
            <a:pPr marL="0" indent="0">
              <a:lnSpc>
                <a:spcPct val="80000"/>
              </a:lnSpc>
              <a:buNone/>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5240"/>
            <a:ext cx="1752600" cy="1460500"/>
          </a:xfrm>
          <a:prstGeom prst="rect">
            <a:avLst/>
          </a:prstGeom>
          <a:ln>
            <a:noFill/>
          </a:ln>
          <a:effectLst>
            <a:softEdge rad="112500"/>
          </a:effectLst>
        </p:spPr>
      </p:pic>
    </p:spTree>
    <p:extLst>
      <p:ext uri="{BB962C8B-B14F-4D97-AF65-F5344CB8AC3E}">
        <p14:creationId xmlns:p14="http://schemas.microsoft.com/office/powerpoint/2010/main" val="686806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052736"/>
            <a:ext cx="7079704" cy="5472608"/>
          </a:xfrm>
        </p:spPr>
        <p:txBody>
          <a:bodyPr/>
          <a:lstStyle/>
          <a:p>
            <a:pPr marL="0" indent="0">
              <a:buNone/>
            </a:pPr>
            <a:endParaRPr lang="en-US" sz="1800" dirty="0" smtClean="0"/>
          </a:p>
          <a:p>
            <a:pPr marL="0" indent="0">
              <a:buNone/>
            </a:pPr>
            <a:r>
              <a:rPr lang="en-US" sz="2000" b="1" dirty="0" smtClean="0">
                <a:latin typeface="Batang" pitchFamily="18" charset="-127"/>
                <a:ea typeface="Batang" pitchFamily="18" charset="-127"/>
              </a:rPr>
              <a:t>Workshops</a:t>
            </a:r>
            <a:r>
              <a:rPr lang="en-US" sz="2000" b="1" dirty="0">
                <a:latin typeface="Batang" pitchFamily="18" charset="-127"/>
                <a:ea typeface="Batang" pitchFamily="18" charset="-127"/>
              </a:rPr>
              <a:t>/ CME’s which are added this year are:</a:t>
            </a:r>
            <a:endParaRPr lang="en-IN" sz="2000" b="1" dirty="0">
              <a:latin typeface="Batang" pitchFamily="18" charset="-127"/>
              <a:ea typeface="Batang" pitchFamily="18" charset="-127"/>
            </a:endParaRPr>
          </a:p>
          <a:p>
            <a:pPr lvl="0"/>
            <a:endParaRPr lang="en-US" sz="2000" b="1" dirty="0" smtClean="0">
              <a:latin typeface="Batang" pitchFamily="18" charset="-127"/>
              <a:ea typeface="Batang" pitchFamily="18" charset="-127"/>
            </a:endParaRPr>
          </a:p>
          <a:p>
            <a:pPr lvl="0">
              <a:buFont typeface="Wingdings" pitchFamily="2" charset="2"/>
              <a:buChar char="v"/>
            </a:pPr>
            <a:r>
              <a:rPr lang="en-US" sz="2000" b="1" dirty="0" smtClean="0">
                <a:latin typeface="Batang" pitchFamily="18" charset="-127"/>
                <a:ea typeface="Batang" pitchFamily="18" charset="-127"/>
              </a:rPr>
              <a:t>Pressure </a:t>
            </a:r>
            <a:r>
              <a:rPr lang="en-US" sz="2000" b="1" dirty="0">
                <a:latin typeface="Batang" pitchFamily="18" charset="-127"/>
                <a:ea typeface="Batang" pitchFamily="18" charset="-127"/>
              </a:rPr>
              <a:t>Area Management</a:t>
            </a:r>
            <a:endParaRPr lang="en-IN" sz="2000" b="1" dirty="0">
              <a:latin typeface="Batang" pitchFamily="18" charset="-127"/>
              <a:ea typeface="Batang" pitchFamily="18" charset="-127"/>
            </a:endParaRPr>
          </a:p>
          <a:p>
            <a:pPr lvl="0">
              <a:buFont typeface="Wingdings" pitchFamily="2" charset="2"/>
              <a:buChar char="v"/>
            </a:pPr>
            <a:endParaRPr lang="en-US" sz="2000" b="1" dirty="0" smtClean="0">
              <a:latin typeface="Batang" pitchFamily="18" charset="-127"/>
              <a:ea typeface="Batang" pitchFamily="18" charset="-127"/>
            </a:endParaRPr>
          </a:p>
          <a:p>
            <a:pPr lvl="0">
              <a:buFont typeface="Wingdings" pitchFamily="2" charset="2"/>
              <a:buChar char="v"/>
            </a:pPr>
            <a:r>
              <a:rPr lang="en-US" sz="2000" b="1" dirty="0" smtClean="0">
                <a:latin typeface="Batang" pitchFamily="18" charset="-127"/>
                <a:ea typeface="Batang" pitchFamily="18" charset="-127"/>
              </a:rPr>
              <a:t>Diabetic Care</a:t>
            </a:r>
          </a:p>
          <a:p>
            <a:pPr lvl="0">
              <a:buFont typeface="Wingdings" pitchFamily="2" charset="2"/>
              <a:buChar char="v"/>
            </a:pPr>
            <a:endParaRPr lang="en-IN" sz="2000" b="1" dirty="0">
              <a:latin typeface="Batang" pitchFamily="18" charset="-127"/>
              <a:ea typeface="Batang" pitchFamily="18" charset="-127"/>
            </a:endParaRPr>
          </a:p>
          <a:p>
            <a:pPr lvl="0">
              <a:buFont typeface="Wingdings" pitchFamily="2" charset="2"/>
              <a:buChar char="v"/>
            </a:pPr>
            <a:r>
              <a:rPr lang="en-US" sz="2000" b="1" dirty="0">
                <a:latin typeface="Batang" pitchFamily="18" charset="-127"/>
                <a:ea typeface="Batang" pitchFamily="18" charset="-127"/>
              </a:rPr>
              <a:t>Anesthesia Care and </a:t>
            </a:r>
            <a:r>
              <a:rPr lang="en-US" sz="2000" b="1" dirty="0" smtClean="0">
                <a:latin typeface="Batang" pitchFamily="18" charset="-127"/>
                <a:ea typeface="Batang" pitchFamily="18" charset="-127"/>
              </a:rPr>
              <a:t>Management</a:t>
            </a:r>
          </a:p>
          <a:p>
            <a:pPr lvl="0">
              <a:buFont typeface="Wingdings" pitchFamily="2" charset="2"/>
              <a:buChar char="v"/>
            </a:pPr>
            <a:endParaRPr lang="en-IN" sz="2000" b="1" dirty="0">
              <a:latin typeface="Batang" pitchFamily="18" charset="-127"/>
              <a:ea typeface="Batang" pitchFamily="18" charset="-127"/>
            </a:endParaRPr>
          </a:p>
          <a:p>
            <a:pPr lvl="0">
              <a:buFont typeface="Wingdings" pitchFamily="2" charset="2"/>
              <a:buChar char="v"/>
            </a:pPr>
            <a:r>
              <a:rPr lang="en-US" sz="2000" b="1" dirty="0">
                <a:latin typeface="Batang" pitchFamily="18" charset="-127"/>
                <a:ea typeface="Batang" pitchFamily="18" charset="-127"/>
              </a:rPr>
              <a:t>Diploma in Critical Nursing Care </a:t>
            </a:r>
            <a:r>
              <a:rPr lang="en-US" sz="2000" b="1" dirty="0" smtClean="0">
                <a:latin typeface="Batang" pitchFamily="18" charset="-127"/>
                <a:ea typeface="Batang" pitchFamily="18" charset="-127"/>
              </a:rPr>
              <a:t>program </a:t>
            </a:r>
            <a:r>
              <a:rPr lang="en-US" sz="2000" b="1" dirty="0">
                <a:latin typeface="Batang" pitchFamily="18" charset="-127"/>
                <a:ea typeface="Batang" pitchFamily="18" charset="-127"/>
              </a:rPr>
              <a:t>by IGNOU has also been started to enhance the knowledge and skills of the nursing staff. </a:t>
            </a:r>
            <a:endParaRPr lang="en-US" sz="2000" b="1" dirty="0" smtClean="0">
              <a:latin typeface="Batang" pitchFamily="18" charset="-127"/>
              <a:ea typeface="Batang" pitchFamily="18" charset="-127"/>
            </a:endParaRPr>
          </a:p>
          <a:p>
            <a:pPr lvl="0">
              <a:buFont typeface="Wingdings" pitchFamily="2" charset="2"/>
              <a:buChar char="v"/>
            </a:pPr>
            <a:endParaRPr lang="en-US" sz="2000" b="1" dirty="0">
              <a:latin typeface="Batang" pitchFamily="18" charset="-127"/>
              <a:ea typeface="Batang" pitchFamily="18" charset="-127"/>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811" y="0"/>
            <a:ext cx="1752600" cy="1460500"/>
          </a:xfrm>
          <a:prstGeom prst="rect">
            <a:avLst/>
          </a:prstGeom>
          <a:ln>
            <a:noFill/>
          </a:ln>
          <a:effectLst>
            <a:softEdge rad="112500"/>
          </a:effectLst>
        </p:spPr>
      </p:pic>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IN" sz="3200" b="1" dirty="0" smtClean="0">
                <a:solidFill>
                  <a:srgbClr val="247274"/>
                </a:solidFill>
                <a:latin typeface="Batang" pitchFamily="18" charset="-127"/>
                <a:ea typeface="Batang" pitchFamily="18" charset="-127"/>
              </a:rPr>
              <a:t>LIMITATIONS OF STUDY</a:t>
            </a: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052736"/>
            <a:ext cx="7079704" cy="5472608"/>
          </a:xfrm>
        </p:spPr>
        <p:txBody>
          <a:bodyPr/>
          <a:lstStyle/>
          <a:p>
            <a:pPr>
              <a:lnSpc>
                <a:spcPct val="80000"/>
              </a:lnSpc>
              <a:buFont typeface="Wingdings" pitchFamily="2" charset="2"/>
              <a:buChar char="v"/>
            </a:pPr>
            <a:endParaRPr lang="en-US" sz="18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18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Difference of  perception of needs may lead to incorrect results.</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Out of fear/insecurity the sample population may not reveal their training need.</a:t>
            </a: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1800" b="1" dirty="0" smtClean="0">
              <a:solidFill>
                <a:srgbClr val="247274"/>
              </a:solidFill>
              <a:latin typeface="Batang" pitchFamily="18" charset="-127"/>
              <a:ea typeface="Batang" pitchFamily="18" charset="-127"/>
            </a:endParaRPr>
          </a:p>
        </p:txBody>
      </p:sp>
    </p:spTree>
    <p:extLst>
      <p:ext uri="{BB962C8B-B14F-4D97-AF65-F5344CB8AC3E}">
        <p14:creationId xmlns:p14="http://schemas.microsoft.com/office/powerpoint/2010/main" val="157248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IN" sz="3200" b="1" dirty="0">
                <a:solidFill>
                  <a:srgbClr val="247274"/>
                </a:solidFill>
                <a:latin typeface="Batang" pitchFamily="18" charset="-127"/>
                <a:ea typeface="Batang" pitchFamily="18" charset="-127"/>
              </a:rPr>
              <a:t>REFERNCES</a:t>
            </a:r>
          </a:p>
        </p:txBody>
      </p:sp>
      <p:sp>
        <p:nvSpPr>
          <p:cNvPr id="60419" name="Rectangle 3"/>
          <p:cNvSpPr>
            <a:spLocks noGrp="1" noChangeArrowheads="1"/>
          </p:cNvSpPr>
          <p:nvPr>
            <p:ph type="body" idx="1"/>
          </p:nvPr>
        </p:nvSpPr>
        <p:spPr>
          <a:xfrm>
            <a:off x="1835696" y="1052736"/>
            <a:ext cx="7079704" cy="5472608"/>
          </a:xfrm>
        </p:spPr>
        <p:txBody>
          <a:bodyPr/>
          <a:lstStyle/>
          <a:p>
            <a:pPr lvl="0">
              <a:buFont typeface="Wingdings" pitchFamily="2" charset="2"/>
              <a:buChar char="v"/>
            </a:pPr>
            <a:r>
              <a:rPr lang="en-US" sz="1800" b="1" dirty="0">
                <a:latin typeface="Batang" pitchFamily="18" charset="-127"/>
                <a:ea typeface="Batang" pitchFamily="18" charset="-127"/>
              </a:rPr>
              <a:t>www.artemishospital.com</a:t>
            </a:r>
            <a:endParaRPr lang="en-IN" sz="1800" b="1" dirty="0">
              <a:latin typeface="Batang" pitchFamily="18" charset="-127"/>
              <a:ea typeface="Batang" pitchFamily="18" charset="-127"/>
            </a:endParaRPr>
          </a:p>
          <a:p>
            <a:pPr lvl="0">
              <a:buFont typeface="Wingdings" pitchFamily="2" charset="2"/>
              <a:buChar char="v"/>
            </a:pPr>
            <a:endParaRPr lang="en-US" sz="1800" b="1" dirty="0" smtClean="0">
              <a:latin typeface="Batang" pitchFamily="18" charset="-127"/>
              <a:ea typeface="Batang" pitchFamily="18" charset="-127"/>
            </a:endParaRPr>
          </a:p>
          <a:p>
            <a:pPr lvl="0">
              <a:buFont typeface="Wingdings" pitchFamily="2" charset="2"/>
              <a:buChar char="v"/>
            </a:pPr>
            <a:r>
              <a:rPr lang="en-US" sz="1800" b="1" dirty="0" err="1" smtClean="0">
                <a:latin typeface="Batang" pitchFamily="18" charset="-127"/>
                <a:ea typeface="Batang" pitchFamily="18" charset="-127"/>
              </a:rPr>
              <a:t>Prasanta</a:t>
            </a:r>
            <a:r>
              <a:rPr lang="en-US" sz="1800" b="1" dirty="0" smtClean="0">
                <a:latin typeface="Batang" pitchFamily="18" charset="-127"/>
                <a:ea typeface="Batang" pitchFamily="18" charset="-127"/>
              </a:rPr>
              <a:t> </a:t>
            </a:r>
            <a:r>
              <a:rPr lang="en-US" sz="1800" b="1" dirty="0" err="1">
                <a:latin typeface="Batang" pitchFamily="18" charset="-127"/>
                <a:ea typeface="Batang" pitchFamily="18" charset="-127"/>
              </a:rPr>
              <a:t>Mahapatra</a:t>
            </a:r>
            <a:r>
              <a:rPr lang="en-US" sz="1800" b="1" dirty="0">
                <a:latin typeface="Batang" pitchFamily="18" charset="-127"/>
                <a:ea typeface="Batang" pitchFamily="18" charset="-127"/>
              </a:rPr>
              <a:t>, </a:t>
            </a:r>
            <a:r>
              <a:rPr lang="en-US" sz="1800" b="1" dirty="0" err="1">
                <a:latin typeface="Batang" pitchFamily="18" charset="-127"/>
                <a:ea typeface="Batang" pitchFamily="18" charset="-127"/>
              </a:rPr>
              <a:t>Srilatha</a:t>
            </a:r>
            <a:r>
              <a:rPr lang="en-US" sz="1800" b="1" dirty="0">
                <a:latin typeface="Batang" pitchFamily="18" charset="-127"/>
                <a:ea typeface="Batang" pitchFamily="18" charset="-127"/>
              </a:rPr>
              <a:t>. S, </a:t>
            </a:r>
            <a:r>
              <a:rPr lang="en-US" sz="1800" b="1" dirty="0" err="1">
                <a:latin typeface="Batang" pitchFamily="18" charset="-127"/>
                <a:ea typeface="Batang" pitchFamily="18" charset="-127"/>
              </a:rPr>
              <a:t>Sridhar.P.A</a:t>
            </a:r>
            <a:r>
              <a:rPr lang="en-US" sz="1800" b="1" dirty="0">
                <a:latin typeface="Batang" pitchFamily="18" charset="-127"/>
                <a:ea typeface="Batang" pitchFamily="18" charset="-127"/>
              </a:rPr>
              <a:t> Patient Satisfaction Survey in Public Hospitals. Journal of the Academy of Hospital Administration</a:t>
            </a:r>
            <a:endParaRPr lang="en-IN" sz="1800" b="1" dirty="0">
              <a:latin typeface="Batang" pitchFamily="18" charset="-127"/>
              <a:ea typeface="Batang" pitchFamily="18" charset="-127"/>
            </a:endParaRPr>
          </a:p>
          <a:p>
            <a:pPr lvl="0">
              <a:buFont typeface="Wingdings" pitchFamily="2" charset="2"/>
              <a:buChar char="v"/>
            </a:pPr>
            <a:endParaRPr lang="en-US" sz="1800" b="1" dirty="0" smtClean="0">
              <a:latin typeface="Batang" pitchFamily="18" charset="-127"/>
              <a:ea typeface="Batang" pitchFamily="18" charset="-127"/>
            </a:endParaRPr>
          </a:p>
          <a:p>
            <a:pPr lvl="0">
              <a:buFont typeface="Wingdings" pitchFamily="2" charset="2"/>
              <a:buChar char="v"/>
            </a:pPr>
            <a:r>
              <a:rPr lang="en-US" sz="1800" b="1" dirty="0" err="1" smtClean="0">
                <a:latin typeface="Batang" pitchFamily="18" charset="-127"/>
                <a:ea typeface="Batang" pitchFamily="18" charset="-127"/>
              </a:rPr>
              <a:t>Praful</a:t>
            </a:r>
            <a:r>
              <a:rPr lang="en-US" sz="1800" b="1" dirty="0" smtClean="0">
                <a:latin typeface="Batang" pitchFamily="18" charset="-127"/>
                <a:ea typeface="Batang" pitchFamily="18" charset="-127"/>
              </a:rPr>
              <a:t> </a:t>
            </a:r>
            <a:r>
              <a:rPr lang="en-US" sz="1800" b="1" dirty="0">
                <a:latin typeface="Batang" pitchFamily="18" charset="-127"/>
                <a:ea typeface="Batang" pitchFamily="18" charset="-127"/>
              </a:rPr>
              <a:t>B. Desai (2001), “Cancer Control Efforts in the Indian Subcontinent”, </a:t>
            </a:r>
            <a:r>
              <a:rPr lang="en-US" sz="1800" b="1" dirty="0" err="1">
                <a:latin typeface="Batang" pitchFamily="18" charset="-127"/>
                <a:ea typeface="Batang" pitchFamily="18" charset="-127"/>
              </a:rPr>
              <a:t>Jpn</a:t>
            </a:r>
            <a:r>
              <a:rPr lang="en-US" sz="1800" b="1" dirty="0">
                <a:latin typeface="Batang" pitchFamily="18" charset="-127"/>
                <a:ea typeface="Batang" pitchFamily="18" charset="-127"/>
              </a:rPr>
              <a:t> J </a:t>
            </a:r>
            <a:r>
              <a:rPr lang="en-US" sz="1800" b="1" dirty="0" err="1">
                <a:latin typeface="Batang" pitchFamily="18" charset="-127"/>
                <a:ea typeface="Batang" pitchFamily="18" charset="-127"/>
              </a:rPr>
              <a:t>Clin</a:t>
            </a:r>
            <a:r>
              <a:rPr lang="en-US" sz="1800" b="1" dirty="0">
                <a:latin typeface="Batang" pitchFamily="18" charset="-127"/>
                <a:ea typeface="Batang" pitchFamily="18" charset="-127"/>
              </a:rPr>
              <a:t> </a:t>
            </a:r>
            <a:r>
              <a:rPr lang="en-US" sz="1800" b="1" dirty="0" err="1">
                <a:latin typeface="Batang" pitchFamily="18" charset="-127"/>
                <a:ea typeface="Batang" pitchFamily="18" charset="-127"/>
              </a:rPr>
              <a:t>Oncol</a:t>
            </a:r>
            <a:r>
              <a:rPr lang="en-US" sz="1800" b="1" dirty="0">
                <a:latin typeface="Batang" pitchFamily="18" charset="-127"/>
                <a:ea typeface="Batang" pitchFamily="18" charset="-127"/>
              </a:rPr>
              <a:t> 2002;32 (Supplement 1) S 13-S16. </a:t>
            </a:r>
            <a:endParaRPr lang="en-IN" sz="1800" b="1" dirty="0">
              <a:latin typeface="Batang" pitchFamily="18" charset="-127"/>
              <a:ea typeface="Batang" pitchFamily="18" charset="-127"/>
            </a:endParaRPr>
          </a:p>
          <a:p>
            <a:pPr lvl="0">
              <a:buFont typeface="Wingdings" pitchFamily="2" charset="2"/>
              <a:buChar char="v"/>
            </a:pPr>
            <a:r>
              <a:rPr lang="en-US" sz="1800" b="1" dirty="0">
                <a:latin typeface="Batang" pitchFamily="18" charset="-127"/>
                <a:ea typeface="Batang" pitchFamily="18" charset="-127"/>
              </a:rPr>
              <a:t> </a:t>
            </a:r>
            <a:endParaRPr lang="en-US" sz="1800" b="1" dirty="0" smtClean="0">
              <a:latin typeface="Batang" pitchFamily="18" charset="-127"/>
              <a:ea typeface="Batang" pitchFamily="18" charset="-127"/>
            </a:endParaRPr>
          </a:p>
          <a:p>
            <a:pPr lvl="0">
              <a:buFont typeface="Wingdings" pitchFamily="2" charset="2"/>
              <a:buChar char="v"/>
            </a:pPr>
            <a:r>
              <a:rPr lang="en-US" sz="1800" b="1" dirty="0" smtClean="0">
                <a:latin typeface="Batang" pitchFamily="18" charset="-127"/>
                <a:ea typeface="Batang" pitchFamily="18" charset="-127"/>
              </a:rPr>
              <a:t>Hays </a:t>
            </a:r>
            <a:r>
              <a:rPr lang="en-US" sz="1800" b="1" dirty="0">
                <a:latin typeface="Batang" pitchFamily="18" charset="-127"/>
                <a:ea typeface="Batang" pitchFamily="18" charset="-127"/>
              </a:rPr>
              <a:t>RD, Davies AR, Ware JE; Scoring the Medical Outcomes Study Patient Satisfaction Questionnaire: </a:t>
            </a:r>
            <a:r>
              <a:rPr lang="en-US" sz="1800" b="1" dirty="0" err="1">
                <a:latin typeface="Batang" pitchFamily="18" charset="-127"/>
                <a:ea typeface="Batang" pitchFamily="18" charset="-127"/>
              </a:rPr>
              <a:t>PSQIII.MOSmemorandum</a:t>
            </a:r>
            <a:r>
              <a:rPr lang="en-US" sz="1800" b="1" dirty="0">
                <a:latin typeface="Batang" pitchFamily="18" charset="-127"/>
                <a:ea typeface="Batang" pitchFamily="18" charset="-127"/>
              </a:rPr>
              <a:t>, Rand Corporation, Santa Monica, 1987, Unpublished; reproduced in Wilkin and others, 1992</a:t>
            </a:r>
            <a:endParaRPr lang="en-IN" sz="1800" b="1" dirty="0">
              <a:latin typeface="Batang" pitchFamily="18" charset="-127"/>
              <a:ea typeface="Batang" pitchFamily="18" charset="-127"/>
            </a:endParaRPr>
          </a:p>
          <a:p>
            <a:pPr lvl="0">
              <a:buFont typeface="Wingdings" pitchFamily="2" charset="2"/>
              <a:buChar char="v"/>
            </a:pPr>
            <a:endParaRPr lang="en-US" sz="1800" b="1" dirty="0" smtClean="0">
              <a:latin typeface="Batang" pitchFamily="18" charset="-127"/>
              <a:ea typeface="Batang" pitchFamily="18" charset="-127"/>
            </a:endParaRPr>
          </a:p>
          <a:p>
            <a:pPr lvl="0">
              <a:buFont typeface="Wingdings" pitchFamily="2" charset="2"/>
              <a:buChar char="v"/>
            </a:pPr>
            <a:r>
              <a:rPr lang="en-US" sz="1800" b="1" dirty="0" smtClean="0">
                <a:latin typeface="Batang" pitchFamily="18" charset="-127"/>
                <a:ea typeface="Batang" pitchFamily="18" charset="-127"/>
              </a:rPr>
              <a:t>Anil </a:t>
            </a:r>
            <a:r>
              <a:rPr lang="en-US" sz="1800" b="1" dirty="0">
                <a:latin typeface="Batang" pitchFamily="18" charset="-127"/>
                <a:ea typeface="Batang" pitchFamily="18" charset="-127"/>
              </a:rPr>
              <a:t>Garcia. Communication Skills Pilots Training Needs Analysis Reporting</a:t>
            </a:r>
            <a:endParaRPr lang="en-IN" sz="1800" b="1" dirty="0">
              <a:latin typeface="Batang" pitchFamily="18" charset="-127"/>
              <a:ea typeface="Batang" pitchFamily="18" charset="-127"/>
            </a:endParaRPr>
          </a:p>
          <a:p>
            <a:pPr marL="0" indent="0">
              <a:buNone/>
            </a:pPr>
            <a:r>
              <a:rPr lang="en-US" sz="1800" b="1" dirty="0">
                <a:latin typeface="Batang" pitchFamily="18" charset="-127"/>
                <a:ea typeface="Batang" pitchFamily="18" charset="-127"/>
              </a:rPr>
              <a:t> </a:t>
            </a:r>
            <a:endParaRPr lang="en-IN" sz="1800" b="1" dirty="0">
              <a:latin typeface="Batang" pitchFamily="18" charset="-127"/>
              <a:ea typeface="Batang" pitchFamily="18" charset="-127"/>
            </a:endParaRPr>
          </a:p>
        </p:txBody>
      </p:sp>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US" sz="4000" b="1" dirty="0" smtClean="0">
                <a:solidFill>
                  <a:srgbClr val="247274"/>
                </a:solidFill>
                <a:latin typeface="Batang" pitchFamily="18" charset="-127"/>
                <a:ea typeface="Batang" pitchFamily="18" charset="-127"/>
              </a:rPr>
              <a:t>About AHI</a:t>
            </a:r>
            <a:endParaRPr lang="en-IN" sz="40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268760"/>
            <a:ext cx="7079704" cy="5256584"/>
          </a:xfrm>
        </p:spPr>
        <p:txBody>
          <a:bodyPr/>
          <a:lstStyle/>
          <a:p>
            <a:pPr>
              <a:lnSpc>
                <a:spcPct val="80000"/>
              </a:lnSpc>
              <a:buFont typeface="Wingdings" pitchFamily="2" charset="2"/>
              <a:buChar char="v"/>
            </a:pPr>
            <a:endParaRPr lang="en-US" sz="2000" dirty="0" smtClean="0">
              <a:solidFill>
                <a:srgbClr val="660066"/>
              </a:solidFill>
              <a:latin typeface="Comic Sans MS" pitchFamily="66" charset="0"/>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Artemis- name of Greek Goddess in Greek symbolizing Purity, Healing.</a:t>
            </a: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Promoted by Apollo </a:t>
            </a:r>
            <a:r>
              <a:rPr lang="en-US" sz="2000" b="1" dirty="0" err="1" smtClean="0">
                <a:solidFill>
                  <a:srgbClr val="247274"/>
                </a:solidFill>
                <a:latin typeface="Batang" pitchFamily="18" charset="-127"/>
                <a:ea typeface="Batang" pitchFamily="18" charset="-127"/>
              </a:rPr>
              <a:t>Tyres</a:t>
            </a:r>
            <a:r>
              <a:rPr lang="en-US" sz="2000" b="1" dirty="0" smtClean="0">
                <a:solidFill>
                  <a:srgbClr val="247274"/>
                </a:solidFill>
                <a:latin typeface="Batang" pitchFamily="18" charset="-127"/>
                <a:ea typeface="Batang" pitchFamily="18" charset="-127"/>
              </a:rPr>
              <a:t>.</a:t>
            </a: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300 bedded JCI, NABH &amp; NABL Accredited multispecialty hospital</a:t>
            </a: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1500 employees</a:t>
            </a: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Branch at </a:t>
            </a:r>
            <a:r>
              <a:rPr lang="en-US" sz="2000" b="1" dirty="0" err="1" smtClean="0">
                <a:solidFill>
                  <a:srgbClr val="247274"/>
                </a:solidFill>
                <a:latin typeface="Batang" pitchFamily="18" charset="-127"/>
                <a:ea typeface="Batang" pitchFamily="18" charset="-127"/>
              </a:rPr>
              <a:t>Dwarka</a:t>
            </a:r>
            <a:r>
              <a:rPr lang="en-US" sz="2000" b="1" dirty="0" smtClean="0">
                <a:solidFill>
                  <a:srgbClr val="247274"/>
                </a:solidFill>
                <a:latin typeface="Batang" pitchFamily="18" charset="-127"/>
                <a:ea typeface="Batang" pitchFamily="18" charset="-127"/>
              </a:rPr>
              <a:t> &amp; </a:t>
            </a:r>
            <a:r>
              <a:rPr lang="en-US" sz="2000" b="1" dirty="0" err="1" smtClean="0">
                <a:solidFill>
                  <a:srgbClr val="247274"/>
                </a:solidFill>
                <a:latin typeface="Batang" pitchFamily="18" charset="-127"/>
                <a:ea typeface="Batang" pitchFamily="18" charset="-127"/>
              </a:rPr>
              <a:t>Rewari</a:t>
            </a: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12 centers of Excellence</a:t>
            </a:r>
          </a:p>
          <a:p>
            <a:pPr>
              <a:lnSpc>
                <a:spcPct val="80000"/>
              </a:lnSpc>
            </a:pPr>
            <a:endParaRPr lang="en-IN" sz="2000" dirty="0">
              <a:solidFill>
                <a:srgbClr val="247274"/>
              </a:solidFill>
            </a:endParaRPr>
          </a:p>
        </p:txBody>
      </p:sp>
      <p:pic>
        <p:nvPicPr>
          <p:cNvPr id="4" name="Picture 3"/>
          <p:cNvPicPr/>
          <p:nvPr/>
        </p:nvPicPr>
        <p:blipFill>
          <a:blip r:embed="rId4"/>
          <a:srcRect/>
          <a:stretch>
            <a:fillRect/>
          </a:stretch>
        </p:blipFill>
        <p:spPr bwMode="auto">
          <a:xfrm>
            <a:off x="5845141" y="188640"/>
            <a:ext cx="2975331" cy="921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905000" y="0"/>
            <a:ext cx="7239000" cy="6705600"/>
          </a:xfrm>
        </p:spPr>
        <p:txBody>
          <a:bodyPr/>
          <a:lstStyle/>
          <a:p>
            <a:pPr lvl="0"/>
            <a:endParaRPr lang="en-IN" sz="1800" dirty="0"/>
          </a:p>
          <a:p>
            <a:pPr lvl="0"/>
            <a:endParaRPr lang="en-US" sz="1800" dirty="0" smtClean="0"/>
          </a:p>
          <a:p>
            <a:pPr lvl="0"/>
            <a:endParaRPr lang="en-US" sz="1800" dirty="0"/>
          </a:p>
          <a:p>
            <a:pPr lvl="0"/>
            <a:endParaRPr lang="en-US" sz="1800" dirty="0" smtClean="0"/>
          </a:p>
          <a:p>
            <a:pPr lvl="0"/>
            <a:r>
              <a:rPr lang="en-US" sz="1800" dirty="0" err="1" smtClean="0"/>
              <a:t>Rosner</a:t>
            </a:r>
            <a:r>
              <a:rPr lang="en-US" sz="1800" dirty="0"/>
              <a:t>, R. (1999, May). Training is the answer … but what was the question? Workforce, 78,</a:t>
            </a:r>
            <a:r>
              <a:rPr lang="en-US" sz="1800" u="sng" dirty="0"/>
              <a:t> </a:t>
            </a:r>
            <a:r>
              <a:rPr lang="en-US" sz="1800" dirty="0"/>
              <a:t>42-50</a:t>
            </a:r>
            <a:r>
              <a:rPr lang="en-US" sz="1800" dirty="0" smtClean="0"/>
              <a:t>.</a:t>
            </a:r>
          </a:p>
          <a:p>
            <a:pPr lvl="0"/>
            <a:endParaRPr lang="en-IN" sz="1800" dirty="0"/>
          </a:p>
          <a:p>
            <a:pPr lvl="0"/>
            <a:r>
              <a:rPr lang="en-US" sz="1800" dirty="0"/>
              <a:t>Hicks, C and Hennessy, D (2000).An alternative methodology for skill mix review: A pilot case study with a primary health care team. Journal of </a:t>
            </a:r>
            <a:r>
              <a:rPr lang="en-US" sz="1800" dirty="0" err="1"/>
              <a:t>Interprofessional</a:t>
            </a:r>
            <a:r>
              <a:rPr lang="en-US" sz="1800" dirty="0"/>
              <a:t> Care 14(1)  59 – 74</a:t>
            </a:r>
            <a:r>
              <a:rPr lang="en-US" sz="1800" dirty="0" smtClean="0"/>
              <a:t>.</a:t>
            </a:r>
          </a:p>
          <a:p>
            <a:pPr lvl="0"/>
            <a:endParaRPr lang="en-IN" sz="1800" dirty="0"/>
          </a:p>
          <a:p>
            <a:pPr lvl="0"/>
            <a:r>
              <a:rPr lang="en-US" sz="1800" dirty="0"/>
              <a:t>Hennessy D, Hicks C, </a:t>
            </a:r>
            <a:r>
              <a:rPr lang="en-US" sz="1800" dirty="0" err="1"/>
              <a:t>Kawonal</a:t>
            </a:r>
            <a:r>
              <a:rPr lang="en-US" sz="1800" dirty="0"/>
              <a:t> Y and </a:t>
            </a:r>
            <a:r>
              <a:rPr lang="en-US" sz="1800" dirty="0" err="1"/>
              <a:t>Hilan</a:t>
            </a:r>
            <a:r>
              <a:rPr lang="en-US" sz="1800" dirty="0"/>
              <a:t> A (2006). A methodology for assessing the professional development needs of nurses and midwives in Indonesia: Paper 1 of 3.Human Resources for Health 4(8) url: http://</a:t>
            </a:r>
            <a:r>
              <a:rPr lang="en-US" sz="1800" dirty="0" smtClean="0"/>
              <a:t>www.human-resources-health.com/content/4/1/8</a:t>
            </a:r>
          </a:p>
          <a:p>
            <a:pPr lvl="0"/>
            <a:endParaRPr lang="en-IN" sz="1800" dirty="0"/>
          </a:p>
          <a:p>
            <a:pPr lvl="0"/>
            <a:r>
              <a:rPr lang="en-US" sz="1800" dirty="0"/>
              <a:t>Gent, Michael J. and Gregory G. </a:t>
            </a:r>
            <a:r>
              <a:rPr lang="en-US" sz="1800" dirty="0" err="1"/>
              <a:t>Dell'Omo</a:t>
            </a:r>
            <a:r>
              <a:rPr lang="en-US" sz="1800" dirty="0"/>
              <a:t>. "The Needs Assessment Solution." Personnel Administrator, July 1989: 82-84. </a:t>
            </a:r>
            <a:endParaRPr lang="en-IN" sz="1800" dirty="0"/>
          </a:p>
        </p:txBody>
      </p:sp>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052736"/>
            <a:ext cx="7079704" cy="5472608"/>
          </a:xfrm>
        </p:spPr>
        <p:txBody>
          <a:bodyPr/>
          <a:lstStyle/>
          <a:p>
            <a:pPr lvl="0"/>
            <a:r>
              <a:rPr lang="en-US" sz="1800" b="1" dirty="0">
                <a:latin typeface="Batang" pitchFamily="18" charset="-127"/>
                <a:ea typeface="Batang" pitchFamily="18" charset="-127"/>
              </a:rPr>
              <a:t>Provision of continued professional development for non-medical prescribers within a South of England Strategic Health Authority: a report on a training needs analysis; Green A, Westwood O, Smith P, </a:t>
            </a:r>
            <a:r>
              <a:rPr lang="en-US" sz="1800" b="1" dirty="0" err="1">
                <a:latin typeface="Batang" pitchFamily="18" charset="-127"/>
                <a:ea typeface="Batang" pitchFamily="18" charset="-127"/>
              </a:rPr>
              <a:t>Peniston</a:t>
            </a:r>
            <a:r>
              <a:rPr lang="en-US" sz="1800" b="1" dirty="0">
                <a:latin typeface="Batang" pitchFamily="18" charset="-127"/>
                <a:ea typeface="Batang" pitchFamily="18" charset="-127"/>
              </a:rPr>
              <a:t>-Bird F, Holloway D</a:t>
            </a:r>
            <a:r>
              <a:rPr lang="en-US" sz="1800" b="1" dirty="0" smtClean="0">
                <a:latin typeface="Batang" pitchFamily="18" charset="-127"/>
                <a:ea typeface="Batang" pitchFamily="18" charset="-127"/>
              </a:rPr>
              <a:t>.</a:t>
            </a:r>
          </a:p>
          <a:p>
            <a:pPr lvl="0"/>
            <a:endParaRPr lang="en-IN" sz="1800" b="1" dirty="0">
              <a:latin typeface="Batang" pitchFamily="18" charset="-127"/>
              <a:ea typeface="Batang" pitchFamily="18" charset="-127"/>
            </a:endParaRPr>
          </a:p>
          <a:p>
            <a:pPr lvl="0"/>
            <a:r>
              <a:rPr lang="en-US" sz="1800" b="1" dirty="0">
                <a:latin typeface="Batang" pitchFamily="18" charset="-127"/>
                <a:ea typeface="Batang" pitchFamily="18" charset="-127"/>
              </a:rPr>
              <a:t>The changing training needs of clinical nurse managers: exploring issues for continuing professional </a:t>
            </a:r>
            <a:r>
              <a:rPr lang="en-US" sz="1800" b="1" dirty="0" smtClean="0">
                <a:latin typeface="Batang" pitchFamily="18" charset="-127"/>
                <a:ea typeface="Batang" pitchFamily="18" charset="-127"/>
              </a:rPr>
              <a:t>development</a:t>
            </a:r>
          </a:p>
          <a:p>
            <a:pPr lvl="0"/>
            <a:endParaRPr lang="en-IN" sz="1800" b="1" dirty="0">
              <a:latin typeface="Batang" pitchFamily="18" charset="-127"/>
              <a:ea typeface="Batang" pitchFamily="18" charset="-127"/>
            </a:endParaRPr>
          </a:p>
          <a:p>
            <a:pPr lvl="0"/>
            <a:r>
              <a:rPr lang="en-US" sz="1800" b="1" dirty="0">
                <a:latin typeface="Batang" pitchFamily="18" charset="-127"/>
                <a:ea typeface="Batang" pitchFamily="18" charset="-127"/>
              </a:rPr>
              <a:t>Training and education in practice nursing: the perspectives of the practice nurse, employing general practitioner and Family Health Service Authority; </a:t>
            </a:r>
            <a:r>
              <a:rPr lang="en-US" sz="1800" b="1" dirty="0" err="1">
                <a:latin typeface="Batang" pitchFamily="18" charset="-127"/>
                <a:ea typeface="Batang" pitchFamily="18" charset="-127"/>
              </a:rPr>
              <a:t>Atkin</a:t>
            </a:r>
            <a:r>
              <a:rPr lang="en-US" sz="1800" b="1" dirty="0">
                <a:latin typeface="Batang" pitchFamily="18" charset="-127"/>
                <a:ea typeface="Batang" pitchFamily="18" charset="-127"/>
              </a:rPr>
              <a:t> K, Lunt N</a:t>
            </a:r>
            <a:r>
              <a:rPr lang="en-US" sz="1800" b="1" dirty="0" smtClean="0">
                <a:latin typeface="Batang" pitchFamily="18" charset="-127"/>
                <a:ea typeface="Batang" pitchFamily="18" charset="-127"/>
              </a:rPr>
              <a:t>.</a:t>
            </a:r>
          </a:p>
          <a:p>
            <a:pPr lvl="0"/>
            <a:endParaRPr lang="en-IN" sz="1800" b="1" dirty="0">
              <a:latin typeface="Batang" pitchFamily="18" charset="-127"/>
              <a:ea typeface="Batang" pitchFamily="18" charset="-127"/>
            </a:endParaRPr>
          </a:p>
          <a:p>
            <a:pPr lvl="0"/>
            <a:r>
              <a:rPr lang="en-US" sz="1800" b="1" dirty="0">
                <a:latin typeface="Batang" pitchFamily="18" charset="-127"/>
                <a:ea typeface="Batang" pitchFamily="18" charset="-127"/>
              </a:rPr>
              <a:t>An alternative technique for evaluating the effectiveness of continuing professional development courses for health care professionals: a pilot study with practice nurses; Tyler C, Hicks C.</a:t>
            </a:r>
            <a:endParaRPr lang="en-IN" sz="1800" b="1" dirty="0">
              <a:latin typeface="Batang" pitchFamily="18" charset="-127"/>
              <a:ea typeface="Batang" pitchFamily="18" charset="-127"/>
            </a:endParaRPr>
          </a:p>
          <a:p>
            <a:pPr marL="0" indent="0">
              <a:buNone/>
            </a:pPr>
            <a:r>
              <a:rPr lang="en-US" sz="1800" b="1" dirty="0">
                <a:latin typeface="Batang" pitchFamily="18" charset="-127"/>
                <a:ea typeface="Batang" pitchFamily="18" charset="-127"/>
              </a:rPr>
              <a:t> </a:t>
            </a:r>
            <a:endParaRPr lang="en-IN" sz="1800" b="1" dirty="0">
              <a:latin typeface="Batang" pitchFamily="18" charset="-127"/>
              <a:ea typeface="Batang" pitchFamily="18" charset="-127"/>
            </a:endParaRPr>
          </a:p>
          <a:p>
            <a:pPr marL="0" indent="0">
              <a:lnSpc>
                <a:spcPct val="80000"/>
              </a:lnSpc>
              <a:buNone/>
            </a:pPr>
            <a:endParaRPr lang="en-US" sz="1800" b="1" dirty="0" smtClean="0">
              <a:solidFill>
                <a:srgbClr val="247274"/>
              </a:solidFill>
              <a:latin typeface="Batang" pitchFamily="18" charset="-127"/>
              <a:ea typeface="Batang" pitchFamily="18" charset="-127"/>
            </a:endParaRPr>
          </a:p>
        </p:txBody>
      </p:sp>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052736"/>
            <a:ext cx="7079704" cy="5472608"/>
          </a:xfrm>
        </p:spPr>
        <p:txBody>
          <a:bodyPr/>
          <a:lstStyle/>
          <a:p>
            <a:pPr lvl="0"/>
            <a:r>
              <a:rPr lang="en-US" sz="1800" b="1" dirty="0" smtClean="0">
                <a:latin typeface="Batang" pitchFamily="18" charset="-127"/>
                <a:ea typeface="Batang" pitchFamily="18" charset="-127"/>
              </a:rPr>
              <a:t>The </a:t>
            </a:r>
            <a:r>
              <a:rPr lang="en-US" sz="1800" b="1" dirty="0">
                <a:latin typeface="Batang" pitchFamily="18" charset="-127"/>
                <a:ea typeface="Batang" pitchFamily="18" charset="-127"/>
              </a:rPr>
              <a:t>changing training needs of clinical nurse managers: exploring issues for continuing professional development</a:t>
            </a:r>
            <a:endParaRPr lang="en-IN" sz="1800" b="1" dirty="0">
              <a:latin typeface="Batang" pitchFamily="18" charset="-127"/>
              <a:ea typeface="Batang" pitchFamily="18" charset="-127"/>
            </a:endParaRPr>
          </a:p>
          <a:p>
            <a:pPr lvl="0"/>
            <a:endParaRPr lang="en-US" sz="1800" b="1" dirty="0" smtClean="0">
              <a:latin typeface="Batang" pitchFamily="18" charset="-127"/>
              <a:ea typeface="Batang" pitchFamily="18" charset="-127"/>
            </a:endParaRPr>
          </a:p>
          <a:p>
            <a:pPr lvl="0"/>
            <a:r>
              <a:rPr lang="en-US" sz="1800" b="1" dirty="0" smtClean="0">
                <a:latin typeface="Batang" pitchFamily="18" charset="-127"/>
                <a:ea typeface="Batang" pitchFamily="18" charset="-127"/>
              </a:rPr>
              <a:t>Training </a:t>
            </a:r>
            <a:r>
              <a:rPr lang="en-US" sz="1800" b="1" dirty="0">
                <a:latin typeface="Batang" pitchFamily="18" charset="-127"/>
                <a:ea typeface="Batang" pitchFamily="18" charset="-127"/>
              </a:rPr>
              <a:t>and education in practice nursing: the perspectives of the practice nurse, employing general practitioner and Family Health Service Authority; </a:t>
            </a:r>
            <a:r>
              <a:rPr lang="en-US" sz="1800" b="1" dirty="0" err="1">
                <a:latin typeface="Batang" pitchFamily="18" charset="-127"/>
                <a:ea typeface="Batang" pitchFamily="18" charset="-127"/>
              </a:rPr>
              <a:t>Atkin</a:t>
            </a:r>
            <a:r>
              <a:rPr lang="en-US" sz="1800" b="1" dirty="0">
                <a:latin typeface="Batang" pitchFamily="18" charset="-127"/>
                <a:ea typeface="Batang" pitchFamily="18" charset="-127"/>
              </a:rPr>
              <a:t> K, Lunt N.</a:t>
            </a:r>
            <a:endParaRPr lang="en-IN" sz="1800" b="1" dirty="0">
              <a:latin typeface="Batang" pitchFamily="18" charset="-127"/>
              <a:ea typeface="Batang" pitchFamily="18" charset="-127"/>
            </a:endParaRPr>
          </a:p>
          <a:p>
            <a:pPr lvl="0"/>
            <a:endParaRPr lang="en-US" sz="1800" b="1" dirty="0" smtClean="0">
              <a:latin typeface="Batang" pitchFamily="18" charset="-127"/>
              <a:ea typeface="Batang" pitchFamily="18" charset="-127"/>
            </a:endParaRPr>
          </a:p>
          <a:p>
            <a:pPr lvl="0"/>
            <a:r>
              <a:rPr lang="en-US" sz="1800" b="1" dirty="0" smtClean="0">
                <a:latin typeface="Batang" pitchFamily="18" charset="-127"/>
                <a:ea typeface="Batang" pitchFamily="18" charset="-127"/>
              </a:rPr>
              <a:t>An </a:t>
            </a:r>
            <a:r>
              <a:rPr lang="en-US" sz="1800" b="1" dirty="0">
                <a:latin typeface="Batang" pitchFamily="18" charset="-127"/>
                <a:ea typeface="Batang" pitchFamily="18" charset="-127"/>
              </a:rPr>
              <a:t>alternative technique for evaluating the effectiveness of continuing professional development courses for health care professionals: a pilot study with practice nurses; Tyler C, Hicks C</a:t>
            </a:r>
            <a:r>
              <a:rPr lang="en-US" sz="1800" b="1" dirty="0" smtClean="0">
                <a:latin typeface="Batang" pitchFamily="18" charset="-127"/>
                <a:ea typeface="Batang" pitchFamily="18" charset="-127"/>
              </a:rPr>
              <a:t>.</a:t>
            </a:r>
            <a:r>
              <a:rPr lang="en-US" sz="1800" b="1" dirty="0">
                <a:latin typeface="Batang" pitchFamily="18" charset="-127"/>
                <a:ea typeface="Batang" pitchFamily="18" charset="-127"/>
              </a:rPr>
              <a:t> </a:t>
            </a:r>
            <a:endParaRPr lang="en-IN" sz="1800" b="1" dirty="0">
              <a:latin typeface="Batang" pitchFamily="18" charset="-127"/>
              <a:ea typeface="Batang" pitchFamily="18" charset="-127"/>
            </a:endParaRPr>
          </a:p>
          <a:p>
            <a:pPr marL="0" indent="0">
              <a:lnSpc>
                <a:spcPct val="80000"/>
              </a:lnSpc>
              <a:buNone/>
            </a:pPr>
            <a:endParaRPr lang="en-US" sz="1800" b="1" dirty="0" smtClean="0">
              <a:solidFill>
                <a:srgbClr val="247274"/>
              </a:solidFill>
              <a:latin typeface="Batang" pitchFamily="18" charset="-127"/>
              <a:ea typeface="Batang" pitchFamily="18" charset="-127"/>
            </a:endParaRPr>
          </a:p>
        </p:txBody>
      </p:sp>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0000" r="-10000"/>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052736"/>
            <a:ext cx="7079704" cy="5472608"/>
          </a:xfrm>
        </p:spPr>
        <p:txBody>
          <a:bodyPr/>
          <a:lstStyle/>
          <a:p>
            <a:pPr marL="0" indent="0">
              <a:lnSpc>
                <a:spcPct val="80000"/>
              </a:lnSpc>
              <a:buNone/>
            </a:pPr>
            <a:endParaRPr lang="en-US" sz="1800" b="1" dirty="0" smtClean="0">
              <a:solidFill>
                <a:srgbClr val="247274"/>
              </a:solidFill>
              <a:latin typeface="Batang" pitchFamily="18" charset="-127"/>
              <a:ea typeface="Batang" pitchFamily="18" charset="-127"/>
            </a:endParaRPr>
          </a:p>
        </p:txBody>
      </p:sp>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IN" sz="4000" b="1" dirty="0" smtClean="0">
                <a:solidFill>
                  <a:srgbClr val="247274"/>
                </a:solidFill>
                <a:latin typeface="Batang" pitchFamily="18" charset="-127"/>
                <a:ea typeface="Batang" pitchFamily="18" charset="-127"/>
              </a:rPr>
              <a:t>HR &amp; Training</a:t>
            </a:r>
            <a:endParaRPr lang="en-IN" sz="40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907704" y="1196752"/>
            <a:ext cx="7007696" cy="5328592"/>
          </a:xfrm>
        </p:spPr>
        <p:txBody>
          <a:bodyPr/>
          <a:lstStyle/>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None/>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Invaluable asset of any </a:t>
            </a:r>
            <a:r>
              <a:rPr lang="en-US" sz="2000" b="1" dirty="0" err="1" smtClean="0">
                <a:solidFill>
                  <a:srgbClr val="247274"/>
                </a:solidFill>
                <a:latin typeface="Batang" pitchFamily="18" charset="-127"/>
                <a:ea typeface="Batang" pitchFamily="18" charset="-127"/>
              </a:rPr>
              <a:t>organisation</a:t>
            </a:r>
            <a:r>
              <a:rPr lang="en-US" sz="2000" b="1" dirty="0" smtClean="0">
                <a:solidFill>
                  <a:srgbClr val="247274"/>
                </a:solidFill>
                <a:latin typeface="Batang" pitchFamily="18" charset="-127"/>
                <a:ea typeface="Batang" pitchFamily="18" charset="-127"/>
              </a:rPr>
              <a:t>.</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Functions- Planning, </a:t>
            </a:r>
            <a:r>
              <a:rPr lang="en-US" sz="2000" b="1" dirty="0" err="1" smtClean="0">
                <a:solidFill>
                  <a:srgbClr val="247274"/>
                </a:solidFill>
                <a:latin typeface="Batang" pitchFamily="18" charset="-127"/>
                <a:ea typeface="Batang" pitchFamily="18" charset="-127"/>
              </a:rPr>
              <a:t>Organising</a:t>
            </a:r>
            <a:r>
              <a:rPr lang="en-US" sz="2000" b="1" dirty="0" smtClean="0">
                <a:solidFill>
                  <a:srgbClr val="247274"/>
                </a:solidFill>
                <a:latin typeface="Batang" pitchFamily="18" charset="-127"/>
                <a:ea typeface="Batang" pitchFamily="18" charset="-127"/>
              </a:rPr>
              <a:t>, Directing &amp; Controlling</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Training- Effective utilization of manpower</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Motivation and Retention</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9 members in HR Dept. at Artemis</a:t>
            </a:r>
          </a:p>
        </p:txBody>
      </p:sp>
      <p:pic>
        <p:nvPicPr>
          <p:cNvPr id="4" name="Picture 3" descr="hr1.png"/>
          <p:cNvPicPr>
            <a:picLocks noChangeAspect="1"/>
          </p:cNvPicPr>
          <p:nvPr/>
        </p:nvPicPr>
        <p:blipFill>
          <a:blip r:embed="rId4"/>
          <a:stretch>
            <a:fillRect/>
          </a:stretch>
        </p:blipFill>
        <p:spPr>
          <a:xfrm>
            <a:off x="5679349" y="304799"/>
            <a:ext cx="3438525" cy="2032551"/>
          </a:xfrm>
          <a:prstGeom prst="rect">
            <a:avLst/>
          </a:prstGeom>
        </p:spPr>
      </p:pic>
    </p:spTree>
    <p:extLst>
      <p:ext uri="{BB962C8B-B14F-4D97-AF65-F5344CB8AC3E}">
        <p14:creationId xmlns:p14="http://schemas.microsoft.com/office/powerpoint/2010/main" val="1812331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IN" sz="3200" b="1" dirty="0" smtClean="0">
                <a:solidFill>
                  <a:srgbClr val="247274"/>
                </a:solidFill>
                <a:latin typeface="Batang" pitchFamily="18" charset="-127"/>
                <a:ea typeface="Batang" pitchFamily="18" charset="-127"/>
              </a:rPr>
              <a:t>Responsibilities</a:t>
            </a: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268760"/>
            <a:ext cx="7079704" cy="5256584"/>
          </a:xfrm>
        </p:spPr>
        <p:txBody>
          <a:bodyPr/>
          <a:lstStyle/>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Induction &amp; Orientation of new </a:t>
            </a:r>
            <a:r>
              <a:rPr lang="en-US" sz="2000" b="1" dirty="0" err="1" smtClean="0">
                <a:solidFill>
                  <a:srgbClr val="247274"/>
                </a:solidFill>
                <a:latin typeface="Batang" pitchFamily="18" charset="-127"/>
                <a:ea typeface="Batang" pitchFamily="18" charset="-127"/>
              </a:rPr>
              <a:t>joinees</a:t>
            </a:r>
            <a:r>
              <a:rPr lang="en-US" sz="2000" b="1" dirty="0" smtClean="0">
                <a:solidFill>
                  <a:srgbClr val="247274"/>
                </a:solidFill>
                <a:latin typeface="Batang" pitchFamily="18" charset="-127"/>
                <a:ea typeface="Batang" pitchFamily="18" charset="-127"/>
              </a:rPr>
              <a:t>.</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Planning, Coordinating &amp; Assisting for various trainings.</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Certification for trainings held</a:t>
            </a: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Maintaining feedback and the training record for every training held.</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Planning and drafting monthly training calendar.</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Compiling departmental training record and maintaining the same</a:t>
            </a: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Nursing Recruitment </a:t>
            </a: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p:txBody>
      </p:sp>
      <p:pic>
        <p:nvPicPr>
          <p:cNvPr id="4" name="Picture 3" descr="isha photo.jpg"/>
          <p:cNvPicPr>
            <a:picLocks noChangeAspect="1"/>
          </p:cNvPicPr>
          <p:nvPr/>
        </p:nvPicPr>
        <p:blipFill>
          <a:blip r:embed="rId4"/>
          <a:stretch>
            <a:fillRect/>
          </a:stretch>
        </p:blipFill>
        <p:spPr>
          <a:xfrm>
            <a:off x="7010400" y="189411"/>
            <a:ext cx="2133600" cy="1466850"/>
          </a:xfrm>
          <a:prstGeom prst="rect">
            <a:avLst/>
          </a:prstGeom>
        </p:spPr>
      </p:pic>
    </p:spTree>
    <p:extLst>
      <p:ext uri="{BB962C8B-B14F-4D97-AF65-F5344CB8AC3E}">
        <p14:creationId xmlns:p14="http://schemas.microsoft.com/office/powerpoint/2010/main" val="1695686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endParaRPr lang="en-IN" sz="40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2492896"/>
            <a:ext cx="6984776" cy="3096344"/>
          </a:xfrm>
        </p:spPr>
        <p:txBody>
          <a:bodyPr/>
          <a:lstStyle/>
          <a:p>
            <a:pPr marL="0" indent="0" algn="ctr">
              <a:lnSpc>
                <a:spcPct val="80000"/>
              </a:lnSpc>
              <a:buNone/>
            </a:pPr>
            <a:endParaRPr lang="en-US" sz="4000" b="1" dirty="0" smtClean="0">
              <a:solidFill>
                <a:srgbClr val="247274"/>
              </a:solidFill>
              <a:latin typeface="Batang" pitchFamily="18" charset="-127"/>
              <a:ea typeface="Batang" pitchFamily="18" charset="-127"/>
            </a:endParaRPr>
          </a:p>
          <a:p>
            <a:pPr marL="0" indent="0" algn="ctr">
              <a:lnSpc>
                <a:spcPct val="80000"/>
              </a:lnSpc>
              <a:buNone/>
            </a:pPr>
            <a:r>
              <a:rPr lang="en-US" sz="4000" b="1" dirty="0" smtClean="0">
                <a:solidFill>
                  <a:srgbClr val="247274"/>
                </a:solidFill>
                <a:latin typeface="Batang" pitchFamily="18" charset="-127"/>
                <a:ea typeface="Batang" pitchFamily="18" charset="-127"/>
              </a:rPr>
              <a:t>Training Need Analysis of </a:t>
            </a:r>
          </a:p>
          <a:p>
            <a:pPr marL="0" indent="0" algn="ctr">
              <a:lnSpc>
                <a:spcPct val="80000"/>
              </a:lnSpc>
              <a:buNone/>
            </a:pPr>
            <a:r>
              <a:rPr lang="en-US" sz="4000" b="1" dirty="0" smtClean="0">
                <a:solidFill>
                  <a:srgbClr val="247274"/>
                </a:solidFill>
                <a:latin typeface="Batang" pitchFamily="18" charset="-127"/>
                <a:ea typeface="Batang" pitchFamily="18" charset="-127"/>
              </a:rPr>
              <a:t>Nursing Staff </a:t>
            </a:r>
          </a:p>
          <a:p>
            <a:pPr marL="0" indent="0" algn="ctr">
              <a:lnSpc>
                <a:spcPct val="80000"/>
              </a:lnSpc>
              <a:buNone/>
            </a:pPr>
            <a:r>
              <a:rPr lang="en-US" sz="4000" b="1" dirty="0" smtClean="0">
                <a:solidFill>
                  <a:srgbClr val="247274"/>
                </a:solidFill>
                <a:latin typeface="Batang" pitchFamily="18" charset="-127"/>
                <a:ea typeface="Batang" pitchFamily="18" charset="-127"/>
              </a:rPr>
              <a:t>At</a:t>
            </a:r>
          </a:p>
          <a:p>
            <a:pPr marL="0" indent="0" algn="ctr">
              <a:lnSpc>
                <a:spcPct val="80000"/>
              </a:lnSpc>
              <a:buNone/>
            </a:pPr>
            <a:r>
              <a:rPr lang="en-US" sz="4000" b="1" dirty="0" smtClean="0">
                <a:solidFill>
                  <a:srgbClr val="247274"/>
                </a:solidFill>
                <a:latin typeface="Batang" pitchFamily="18" charset="-127"/>
                <a:ea typeface="Batang" pitchFamily="18" charset="-127"/>
              </a:rPr>
              <a:t> ARTEMIS</a:t>
            </a:r>
          </a:p>
        </p:txBody>
      </p:sp>
      <p:pic>
        <p:nvPicPr>
          <p:cNvPr id="4" name="Picture 3" descr="TNA.jpg"/>
          <p:cNvPicPr>
            <a:picLocks noChangeAspect="1"/>
          </p:cNvPicPr>
          <p:nvPr/>
        </p:nvPicPr>
        <p:blipFill>
          <a:blip r:embed="rId4" cstate="print"/>
          <a:stretch>
            <a:fillRect/>
          </a:stretch>
        </p:blipFill>
        <p:spPr>
          <a:xfrm>
            <a:off x="6629400" y="228600"/>
            <a:ext cx="2082800" cy="2499360"/>
          </a:xfrm>
          <a:prstGeom prst="rect">
            <a:avLst/>
          </a:prstGeom>
          <a:ln>
            <a:noFill/>
          </a:ln>
          <a:effectLst>
            <a:softEdge rad="112500"/>
          </a:effectLst>
        </p:spPr>
      </p:pic>
    </p:spTree>
    <p:extLst>
      <p:ext uri="{BB962C8B-B14F-4D97-AF65-F5344CB8AC3E}">
        <p14:creationId xmlns:p14="http://schemas.microsoft.com/office/powerpoint/2010/main" val="1371908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051720" y="188640"/>
            <a:ext cx="6934200" cy="715963"/>
          </a:xfrm>
        </p:spPr>
        <p:txBody>
          <a:bodyPr/>
          <a:lstStyle/>
          <a:p>
            <a:pPr algn="ctr"/>
            <a:r>
              <a:rPr lang="en-IN" sz="3200" b="1" dirty="0" smtClean="0">
                <a:solidFill>
                  <a:srgbClr val="247274"/>
                </a:solidFill>
                <a:latin typeface="Batang" pitchFamily="18" charset="-127"/>
                <a:ea typeface="Batang" pitchFamily="18" charset="-127"/>
              </a:rPr>
              <a:t>TNA</a:t>
            </a: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980728"/>
            <a:ext cx="7079704" cy="5544616"/>
          </a:xfrm>
          <a:ln w="19050">
            <a:solidFill>
              <a:srgbClr val="247274"/>
            </a:solidFill>
          </a:ln>
        </p:spPr>
        <p:txBody>
          <a:bodyPr/>
          <a:lstStyle/>
          <a:p>
            <a:pPr>
              <a:buFont typeface="Wingdings" pitchFamily="2" charset="2"/>
              <a:buChar char="v"/>
            </a:pPr>
            <a:r>
              <a:rPr lang="en-US" sz="2000" b="1" dirty="0">
                <a:latin typeface="Batang" pitchFamily="18" charset="-127"/>
                <a:ea typeface="Batang" pitchFamily="18" charset="-127"/>
              </a:rPr>
              <a:t>E</a:t>
            </a:r>
            <a:r>
              <a:rPr lang="en-US" sz="2000" b="1" dirty="0" smtClean="0">
                <a:latin typeface="Batang" pitchFamily="18" charset="-127"/>
                <a:ea typeface="Batang" pitchFamily="18" charset="-127"/>
              </a:rPr>
              <a:t>xamination </a:t>
            </a:r>
            <a:r>
              <a:rPr lang="en-US" sz="2000" b="1" dirty="0">
                <a:latin typeface="Batang" pitchFamily="18" charset="-127"/>
                <a:ea typeface="Batang" pitchFamily="18" charset="-127"/>
              </a:rPr>
              <a:t>of the existing need for training within an </a:t>
            </a:r>
            <a:r>
              <a:rPr lang="en-US" sz="2000" b="1" dirty="0" smtClean="0">
                <a:latin typeface="Batang" pitchFamily="18" charset="-127"/>
                <a:ea typeface="Batang" pitchFamily="18" charset="-127"/>
              </a:rPr>
              <a:t>organization.</a:t>
            </a:r>
          </a:p>
          <a:p>
            <a:pPr>
              <a:buFont typeface="Wingdings" pitchFamily="2" charset="2"/>
              <a:buChar char="v"/>
            </a:pPr>
            <a:endParaRPr lang="en-US" sz="2000" b="1" dirty="0">
              <a:solidFill>
                <a:srgbClr val="247274"/>
              </a:solidFill>
              <a:latin typeface="Batang" pitchFamily="18" charset="-127"/>
              <a:ea typeface="Batang" pitchFamily="18" charset="-127"/>
            </a:endParaRPr>
          </a:p>
          <a:p>
            <a:pPr>
              <a:buFont typeface="Wingdings" pitchFamily="2" charset="2"/>
              <a:buChar char="v"/>
            </a:pPr>
            <a:r>
              <a:rPr lang="en-US" sz="2000" b="1" dirty="0" smtClean="0">
                <a:latin typeface="Batang" pitchFamily="18" charset="-127"/>
                <a:ea typeface="Batang" pitchFamily="18" charset="-127"/>
              </a:rPr>
              <a:t>Helps to set standards </a:t>
            </a:r>
            <a:r>
              <a:rPr lang="en-US" sz="2000" b="1" dirty="0">
                <a:latin typeface="Batang" pitchFamily="18" charset="-127"/>
                <a:ea typeface="Batang" pitchFamily="18" charset="-127"/>
              </a:rPr>
              <a:t>for that </a:t>
            </a:r>
            <a:r>
              <a:rPr lang="en-US" sz="2000" b="1" dirty="0" smtClean="0">
                <a:latin typeface="Batang" pitchFamily="18" charset="-127"/>
                <a:ea typeface="Batang" pitchFamily="18" charset="-127"/>
              </a:rPr>
              <a:t>job.</a:t>
            </a:r>
          </a:p>
          <a:p>
            <a:pPr>
              <a:buFont typeface="Wingdings" pitchFamily="2" charset="2"/>
              <a:buChar char="v"/>
            </a:pPr>
            <a:endParaRPr lang="en-US" sz="2000" b="1" dirty="0">
              <a:solidFill>
                <a:srgbClr val="247274"/>
              </a:solidFill>
              <a:latin typeface="Batang" pitchFamily="18" charset="-127"/>
              <a:ea typeface="Batang" pitchFamily="18" charset="-127"/>
            </a:endParaRPr>
          </a:p>
          <a:p>
            <a:pPr>
              <a:buFont typeface="Wingdings" pitchFamily="2" charset="2"/>
              <a:buChar char="v"/>
            </a:pPr>
            <a:r>
              <a:rPr lang="en-US" sz="2000" b="1" dirty="0" smtClean="0">
                <a:latin typeface="Batang" pitchFamily="18" charset="-127"/>
                <a:ea typeface="Batang" pitchFamily="18" charset="-127"/>
              </a:rPr>
              <a:t>3 levels of TNA</a:t>
            </a:r>
          </a:p>
          <a:p>
            <a:pPr marL="0" indent="0">
              <a:buNone/>
            </a:pPr>
            <a:endParaRPr lang="en-US" sz="2000" b="1" dirty="0">
              <a:solidFill>
                <a:srgbClr val="247274"/>
              </a:solidFill>
              <a:latin typeface="Batang" pitchFamily="18" charset="-127"/>
              <a:ea typeface="Batang" pitchFamily="18" charset="-127"/>
            </a:endParaRPr>
          </a:p>
          <a:p>
            <a:pPr marL="0" indent="0">
              <a:buNone/>
            </a:pPr>
            <a:r>
              <a:rPr lang="en-US" sz="2000" b="1" dirty="0" err="1" smtClean="0">
                <a:solidFill>
                  <a:srgbClr val="C00000"/>
                </a:solidFill>
                <a:latin typeface="Batang" pitchFamily="18" charset="-127"/>
                <a:ea typeface="Batang" pitchFamily="18" charset="-127"/>
              </a:rPr>
              <a:t>Organisational</a:t>
            </a:r>
            <a:endParaRPr lang="en-US" sz="2000" b="1" dirty="0" smtClean="0">
              <a:solidFill>
                <a:srgbClr val="C00000"/>
              </a:solidFill>
              <a:latin typeface="Batang" pitchFamily="18" charset="-127"/>
              <a:ea typeface="Batang" pitchFamily="18" charset="-127"/>
            </a:endParaRPr>
          </a:p>
          <a:p>
            <a:pPr marL="0" indent="0">
              <a:buNone/>
            </a:pPr>
            <a:r>
              <a:rPr lang="en-US" sz="2000" b="1" dirty="0">
                <a:solidFill>
                  <a:srgbClr val="247274"/>
                </a:solidFill>
                <a:latin typeface="Batang" pitchFamily="18" charset="-127"/>
                <a:ea typeface="Batang" pitchFamily="18" charset="-127"/>
              </a:rPr>
              <a:t> </a:t>
            </a:r>
            <a:r>
              <a:rPr lang="en-US" sz="2000" b="1" dirty="0" smtClean="0">
                <a:solidFill>
                  <a:srgbClr val="247274"/>
                </a:solidFill>
                <a:latin typeface="Batang" pitchFamily="18" charset="-127"/>
                <a:ea typeface="Batang" pitchFamily="18" charset="-127"/>
              </a:rPr>
              <a:t>                      </a:t>
            </a:r>
            <a:r>
              <a:rPr lang="en-US" sz="2000" b="1" dirty="0" smtClean="0">
                <a:solidFill>
                  <a:srgbClr val="C00000"/>
                </a:solidFill>
                <a:latin typeface="Batang" pitchFamily="18" charset="-127"/>
                <a:ea typeface="Batang" pitchFamily="18" charset="-127"/>
              </a:rPr>
              <a:t>Occupational   </a:t>
            </a:r>
            <a:r>
              <a:rPr lang="en-US" sz="2000" b="1" dirty="0" smtClean="0">
                <a:solidFill>
                  <a:srgbClr val="247274"/>
                </a:solidFill>
                <a:latin typeface="Batang" pitchFamily="18" charset="-127"/>
                <a:ea typeface="Batang" pitchFamily="18" charset="-127"/>
              </a:rPr>
              <a:t>   </a:t>
            </a:r>
            <a:r>
              <a:rPr lang="en-US" sz="2000" b="1" dirty="0" smtClean="0">
                <a:solidFill>
                  <a:srgbClr val="C00000"/>
                </a:solidFill>
                <a:latin typeface="Batang" pitchFamily="18" charset="-127"/>
                <a:ea typeface="Batang" pitchFamily="18" charset="-127"/>
              </a:rPr>
              <a:t>Individual</a:t>
            </a:r>
          </a:p>
          <a:p>
            <a:pPr marL="0" indent="0">
              <a:buNone/>
            </a:pPr>
            <a:endParaRPr lang="en-US" sz="2000" b="1" dirty="0" smtClean="0">
              <a:solidFill>
                <a:srgbClr val="247274"/>
              </a:solidFill>
              <a:latin typeface="Batang" pitchFamily="18" charset="-127"/>
              <a:ea typeface="Batang" pitchFamily="18" charset="-127"/>
            </a:endParaRPr>
          </a:p>
          <a:p>
            <a:pPr marL="0" indent="0">
              <a:buNone/>
            </a:pPr>
            <a:endParaRPr lang="en-US" sz="2000" b="1" dirty="0" smtClean="0">
              <a:solidFill>
                <a:srgbClr val="247274"/>
              </a:solidFill>
              <a:latin typeface="Batang" pitchFamily="18" charset="-127"/>
              <a:ea typeface="Batang" pitchFamily="18" charset="-127"/>
            </a:endParaRPr>
          </a:p>
          <a:p>
            <a:pPr>
              <a:buFont typeface="Wingdings" pitchFamily="2" charset="2"/>
              <a:buChar char="v"/>
            </a:pPr>
            <a:r>
              <a:rPr lang="en-US" sz="2000" b="1" dirty="0" smtClean="0">
                <a:latin typeface="Batang" pitchFamily="18" charset="-127"/>
                <a:ea typeface="Batang" pitchFamily="18" charset="-127"/>
              </a:rPr>
              <a:t>4 ways at Artemis: System Designing, Accreditation Process, Appraisal Forms, Feedback</a:t>
            </a:r>
          </a:p>
        </p:txBody>
      </p:sp>
      <p:cxnSp>
        <p:nvCxnSpPr>
          <p:cNvPr id="3" name="Straight Connector 2"/>
          <p:cNvCxnSpPr/>
          <p:nvPr/>
        </p:nvCxnSpPr>
        <p:spPr bwMode="auto">
          <a:xfrm flipH="1">
            <a:off x="3684378" y="2980348"/>
            <a:ext cx="1080120" cy="504056"/>
          </a:xfrm>
          <a:prstGeom prst="line">
            <a:avLst/>
          </a:prstGeom>
          <a:gradFill rotWithShape="1">
            <a:gsLst>
              <a:gs pos="0">
                <a:schemeClr val="bg2">
                  <a:gamma/>
                  <a:tint val="26667"/>
                  <a:invGamma/>
                </a:schemeClr>
              </a:gs>
              <a:gs pos="100000">
                <a:schemeClr val="bg2">
                  <a:alpha val="14999"/>
                </a:schemeClr>
              </a:gs>
            </a:gsLst>
            <a:lin ang="5400000" scaled="1"/>
          </a:gradFill>
          <a:ln w="19050" cap="flat" cmpd="sng" algn="ctr">
            <a:solidFill>
              <a:srgbClr val="24727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4764498" y="2996952"/>
            <a:ext cx="0" cy="864096"/>
          </a:xfrm>
          <a:prstGeom prst="line">
            <a:avLst/>
          </a:prstGeom>
          <a:gradFill rotWithShape="1">
            <a:gsLst>
              <a:gs pos="0">
                <a:schemeClr val="bg2">
                  <a:gamma/>
                  <a:tint val="26667"/>
                  <a:invGamma/>
                </a:schemeClr>
              </a:gs>
              <a:gs pos="100000">
                <a:schemeClr val="bg2">
                  <a:alpha val="14999"/>
                </a:schemeClr>
              </a:gs>
            </a:gsLst>
            <a:lin ang="5400000" scaled="1"/>
          </a:gradFill>
          <a:ln w="19050" cap="flat" cmpd="sng" algn="ctr">
            <a:solidFill>
              <a:srgbClr val="24727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4764498" y="2996952"/>
            <a:ext cx="1152128" cy="504056"/>
          </a:xfrm>
          <a:prstGeom prst="line">
            <a:avLst/>
          </a:prstGeom>
          <a:gradFill rotWithShape="1">
            <a:gsLst>
              <a:gs pos="0">
                <a:schemeClr val="bg2">
                  <a:gamma/>
                  <a:tint val="26667"/>
                  <a:invGamma/>
                </a:schemeClr>
              </a:gs>
              <a:gs pos="100000">
                <a:schemeClr val="bg2">
                  <a:alpha val="14999"/>
                </a:schemeClr>
              </a:gs>
            </a:gsLst>
            <a:lin ang="5400000" scaled="1"/>
          </a:gradFill>
          <a:ln w="19050" cap="flat" cmpd="sng" algn="ctr">
            <a:solidFill>
              <a:srgbClr val="24727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91505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07704" y="188640"/>
            <a:ext cx="6934200" cy="715963"/>
          </a:xfrm>
        </p:spPr>
        <p:txBody>
          <a:bodyPr/>
          <a:lstStyle/>
          <a:p>
            <a:r>
              <a:rPr lang="en-IN" sz="3200" b="1" dirty="0" smtClean="0">
                <a:solidFill>
                  <a:srgbClr val="247274"/>
                </a:solidFill>
                <a:latin typeface="Batang" pitchFamily="18" charset="-127"/>
                <a:ea typeface="Batang" pitchFamily="18" charset="-127"/>
              </a:rPr>
              <a:t>RATIONALE</a:t>
            </a: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268760"/>
            <a:ext cx="7079704" cy="5256584"/>
          </a:xfrm>
        </p:spPr>
        <p:txBody>
          <a:bodyPr/>
          <a:lstStyle/>
          <a:p>
            <a:pPr marL="0" indent="0">
              <a:lnSpc>
                <a:spcPct val="80000"/>
              </a:lnSpc>
              <a:buNone/>
            </a:pPr>
            <a:endParaRPr lang="en-US" sz="2000" dirty="0" smtClean="0">
              <a:solidFill>
                <a:srgbClr val="660066"/>
              </a:solidFill>
              <a:latin typeface="Comic Sans MS" pitchFamily="66" charset="0"/>
            </a:endParaRPr>
          </a:p>
          <a:p>
            <a:pPr marL="0" indent="0">
              <a:lnSpc>
                <a:spcPct val="150000"/>
              </a:lnSpc>
              <a:buNone/>
            </a:pPr>
            <a:endParaRPr lang="en-US" sz="2000" b="1" dirty="0" smtClean="0">
              <a:latin typeface="Batang" pitchFamily="18" charset="-127"/>
              <a:ea typeface="Batang" pitchFamily="18" charset="-127"/>
            </a:endParaRPr>
          </a:p>
          <a:p>
            <a:pPr marL="0" indent="0">
              <a:lnSpc>
                <a:spcPct val="150000"/>
              </a:lnSpc>
              <a:buNone/>
            </a:pPr>
            <a:r>
              <a:rPr lang="en-US" sz="2000" b="1" dirty="0" smtClean="0">
                <a:latin typeface="Batang" pitchFamily="18" charset="-127"/>
                <a:ea typeface="Batang" pitchFamily="18" charset="-127"/>
              </a:rPr>
              <a:t>Conducting </a:t>
            </a:r>
            <a:r>
              <a:rPr lang="en-US" sz="2000" b="1" dirty="0">
                <a:latin typeface="Batang" pitchFamily="18" charset="-127"/>
                <a:ea typeface="Batang" pitchFamily="18" charset="-127"/>
              </a:rPr>
              <a:t>training need analysis is very necessary before providing the training to the respective user group. In order to provide effective training, it's necessary to know exactly what the expectations are for the nursing staff. From the unit meetings held and patient feedback, some problems areas were identified. The key problems were that more training should be focused on communication skills and JCI/NABH </a:t>
            </a:r>
            <a:r>
              <a:rPr lang="en-US" sz="2000" b="1" dirty="0" smtClean="0">
                <a:latin typeface="Batang" pitchFamily="18" charset="-127"/>
                <a:ea typeface="Batang" pitchFamily="18" charset="-127"/>
              </a:rPr>
              <a:t>awareness.</a:t>
            </a:r>
            <a:endParaRPr lang="en-US" sz="2000" b="1" dirty="0" smtClean="0">
              <a:solidFill>
                <a:srgbClr val="660066"/>
              </a:solidFill>
              <a:latin typeface="Batang" pitchFamily="18" charset="-127"/>
              <a:ea typeface="Batang" pitchFamily="18" charset="-127"/>
            </a:endParaRPr>
          </a:p>
        </p:txBody>
      </p:sp>
      <p:pic>
        <p:nvPicPr>
          <p:cNvPr id="4" name="Picture 3" descr="Rationale1.jpg"/>
          <p:cNvPicPr>
            <a:picLocks noChangeAspect="1"/>
          </p:cNvPicPr>
          <p:nvPr/>
        </p:nvPicPr>
        <p:blipFill>
          <a:blip r:embed="rId4"/>
          <a:stretch>
            <a:fillRect/>
          </a:stretch>
        </p:blipFill>
        <p:spPr>
          <a:xfrm>
            <a:off x="6096000" y="228600"/>
            <a:ext cx="2819400" cy="1870755"/>
          </a:xfrm>
          <a:prstGeom prst="rect">
            <a:avLst/>
          </a:prstGeom>
          <a:ln>
            <a:noFill/>
          </a:ln>
          <a:effectLst>
            <a:softEdge rad="112500"/>
          </a:effectLst>
        </p:spPr>
      </p:pic>
    </p:spTree>
    <p:extLst>
      <p:ext uri="{BB962C8B-B14F-4D97-AF65-F5344CB8AC3E}">
        <p14:creationId xmlns:p14="http://schemas.microsoft.com/office/powerpoint/2010/main" val="4134661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IN" sz="3200" b="1" dirty="0" smtClean="0">
                <a:solidFill>
                  <a:srgbClr val="247274"/>
                </a:solidFill>
                <a:latin typeface="Batang" pitchFamily="18" charset="-127"/>
                <a:ea typeface="Batang" pitchFamily="18" charset="-127"/>
              </a:rPr>
              <a:t> OBJECTIVES</a:t>
            </a: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980728"/>
            <a:ext cx="7079704" cy="5544616"/>
          </a:xfrm>
        </p:spPr>
        <p:txBody>
          <a:bodyPr/>
          <a:lstStyle/>
          <a:p>
            <a:pPr>
              <a:lnSpc>
                <a:spcPct val="150000"/>
              </a:lnSpc>
              <a:buFont typeface="Wingdings" pitchFamily="2" charset="2"/>
              <a:buChar char="v"/>
            </a:pPr>
            <a:r>
              <a:rPr lang="en-US" sz="2000" b="1" dirty="0" smtClean="0">
                <a:latin typeface="Batang" pitchFamily="18" charset="-127"/>
                <a:ea typeface="Batang" pitchFamily="18" charset="-127"/>
              </a:rPr>
              <a:t>General Objective</a:t>
            </a:r>
          </a:p>
          <a:p>
            <a:pPr marL="0" indent="0">
              <a:lnSpc>
                <a:spcPct val="150000"/>
              </a:lnSpc>
              <a:buNone/>
            </a:pPr>
            <a:r>
              <a:rPr lang="en-US" sz="2000" b="1" dirty="0" smtClean="0">
                <a:latin typeface="Batang" pitchFamily="18" charset="-127"/>
                <a:ea typeface="Batang" pitchFamily="18" charset="-127"/>
              </a:rPr>
              <a:t>To </a:t>
            </a:r>
            <a:r>
              <a:rPr lang="en-US" sz="2000" b="1" dirty="0">
                <a:latin typeface="Batang" pitchFamily="18" charset="-127"/>
                <a:ea typeface="Batang" pitchFamily="18" charset="-127"/>
              </a:rPr>
              <a:t>assess the Training Need Analysis of nursing staff at Artemis </a:t>
            </a:r>
            <a:r>
              <a:rPr lang="en-US" sz="2000" b="1" dirty="0" smtClean="0">
                <a:latin typeface="Batang" pitchFamily="18" charset="-127"/>
                <a:ea typeface="Batang" pitchFamily="18" charset="-127"/>
              </a:rPr>
              <a:t>Hospital and prepare the Annual Training Calendar for the same.</a:t>
            </a:r>
          </a:p>
          <a:p>
            <a:pPr marL="0" indent="0">
              <a:lnSpc>
                <a:spcPct val="80000"/>
              </a:lnSpc>
              <a:buNone/>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r>
              <a:rPr lang="en-US" sz="2000" b="1" dirty="0" smtClean="0">
                <a:solidFill>
                  <a:srgbClr val="247274"/>
                </a:solidFill>
                <a:latin typeface="Batang" pitchFamily="18" charset="-127"/>
                <a:ea typeface="Batang" pitchFamily="18" charset="-127"/>
              </a:rPr>
              <a:t>Specific Objectives</a:t>
            </a:r>
          </a:p>
          <a:p>
            <a:pPr marL="0" lvl="0" indent="0">
              <a:lnSpc>
                <a:spcPct val="150000"/>
              </a:lnSpc>
              <a:buNone/>
            </a:pPr>
            <a:r>
              <a:rPr lang="en-US" sz="2000" b="1" dirty="0" smtClean="0">
                <a:latin typeface="Batang" pitchFamily="18" charset="-127"/>
                <a:ea typeface="Batang" pitchFamily="18" charset="-127"/>
              </a:rPr>
              <a:t>To </a:t>
            </a:r>
            <a:r>
              <a:rPr lang="en-US" sz="2000" b="1" dirty="0">
                <a:latin typeface="Batang" pitchFamily="18" charset="-127"/>
                <a:ea typeface="Batang" pitchFamily="18" charset="-127"/>
              </a:rPr>
              <a:t>understand the Training Need Assessment of Nursing </a:t>
            </a:r>
            <a:r>
              <a:rPr lang="en-US" sz="2000" b="1" dirty="0" smtClean="0">
                <a:latin typeface="Batang" pitchFamily="18" charset="-127"/>
                <a:ea typeface="Batang" pitchFamily="18" charset="-127"/>
              </a:rPr>
              <a:t>staff.</a:t>
            </a:r>
            <a:endParaRPr lang="en-IN" sz="2000" b="1" dirty="0">
              <a:latin typeface="Batang" pitchFamily="18" charset="-127"/>
              <a:ea typeface="Batang" pitchFamily="18" charset="-127"/>
            </a:endParaRPr>
          </a:p>
          <a:p>
            <a:pPr marL="0" lvl="0" indent="0">
              <a:lnSpc>
                <a:spcPct val="150000"/>
              </a:lnSpc>
              <a:buNone/>
            </a:pPr>
            <a:r>
              <a:rPr lang="en-US" sz="2000" b="1" dirty="0">
                <a:latin typeface="Batang" pitchFamily="18" charset="-127"/>
                <a:ea typeface="Batang" pitchFamily="18" charset="-127"/>
              </a:rPr>
              <a:t>To formulate the new training calendar as per the training needs, organization goals, NABH standards and JCI standards.</a:t>
            </a:r>
            <a:endParaRPr lang="en-IN" sz="2000" b="1" dirty="0">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a:p>
            <a:pPr>
              <a:lnSpc>
                <a:spcPct val="80000"/>
              </a:lnSpc>
              <a:buFont typeface="Wingdings" pitchFamily="2" charset="2"/>
              <a:buChar char="v"/>
            </a:pPr>
            <a:endParaRPr lang="en-US" sz="2000" b="1" dirty="0" smtClean="0">
              <a:solidFill>
                <a:srgbClr val="247274"/>
              </a:solidFill>
              <a:latin typeface="Batang" pitchFamily="18" charset="-127"/>
              <a:ea typeface="Batang" pitchFamily="18" charset="-127"/>
            </a:endParaRPr>
          </a:p>
        </p:txBody>
      </p:sp>
      <p:pic>
        <p:nvPicPr>
          <p:cNvPr id="4" name="Picture 3" descr="darts_objective.png"/>
          <p:cNvPicPr>
            <a:picLocks noChangeAspect="1"/>
          </p:cNvPicPr>
          <p:nvPr/>
        </p:nvPicPr>
        <p:blipFill>
          <a:blip r:embed="rId4"/>
          <a:stretch>
            <a:fillRect/>
          </a:stretch>
        </p:blipFill>
        <p:spPr>
          <a:xfrm>
            <a:off x="7239000" y="152400"/>
            <a:ext cx="1632505" cy="1524000"/>
          </a:xfrm>
          <a:prstGeom prst="rect">
            <a:avLst/>
          </a:prstGeom>
        </p:spPr>
      </p:pic>
    </p:spTree>
    <p:extLst>
      <p:ext uri="{BB962C8B-B14F-4D97-AF65-F5344CB8AC3E}">
        <p14:creationId xmlns:p14="http://schemas.microsoft.com/office/powerpoint/2010/main" val="1859382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pPr algn="ctr"/>
            <a:r>
              <a:rPr lang="en-IN" sz="3200" b="1" dirty="0" smtClean="0">
                <a:solidFill>
                  <a:srgbClr val="247274"/>
                </a:solidFill>
                <a:latin typeface="Batang" pitchFamily="18" charset="-127"/>
                <a:ea typeface="Batang" pitchFamily="18" charset="-127"/>
              </a:rPr>
              <a:t>METHODOLGY</a:t>
            </a:r>
            <a:endParaRPr lang="en-IN" sz="3200" b="1" dirty="0">
              <a:solidFill>
                <a:srgbClr val="247274"/>
              </a:solidFill>
              <a:latin typeface="Batang" pitchFamily="18" charset="-127"/>
              <a:ea typeface="Batang" pitchFamily="18" charset="-127"/>
            </a:endParaRPr>
          </a:p>
        </p:txBody>
      </p:sp>
      <p:sp>
        <p:nvSpPr>
          <p:cNvPr id="60419" name="Rectangle 3"/>
          <p:cNvSpPr>
            <a:spLocks noGrp="1" noChangeArrowheads="1"/>
          </p:cNvSpPr>
          <p:nvPr>
            <p:ph type="body" idx="1"/>
          </p:nvPr>
        </p:nvSpPr>
        <p:spPr>
          <a:xfrm>
            <a:off x="1835696" y="1052736"/>
            <a:ext cx="7079704" cy="5472608"/>
          </a:xfrm>
        </p:spPr>
        <p:txBody>
          <a:bodyPr/>
          <a:lstStyle/>
          <a:p>
            <a:pPr lvl="0">
              <a:buFont typeface="Wingdings" pitchFamily="2" charset="2"/>
              <a:buChar char="v"/>
            </a:pPr>
            <a:endParaRPr lang="en-US" sz="1800" b="1" dirty="0" smtClean="0">
              <a:latin typeface="Batang" pitchFamily="18" charset="-127"/>
              <a:ea typeface="Batang" pitchFamily="18" charset="-127"/>
            </a:endParaRPr>
          </a:p>
          <a:p>
            <a:pPr lvl="0">
              <a:buFont typeface="Wingdings" pitchFamily="2" charset="2"/>
              <a:buChar char="v"/>
            </a:pPr>
            <a:r>
              <a:rPr lang="en-US" sz="1800" b="1" dirty="0" smtClean="0">
                <a:latin typeface="Batang" pitchFamily="18" charset="-127"/>
                <a:ea typeface="Batang" pitchFamily="18" charset="-127"/>
              </a:rPr>
              <a:t>Study </a:t>
            </a:r>
            <a:r>
              <a:rPr lang="en-US" sz="1800" b="1" dirty="0">
                <a:latin typeface="Batang" pitchFamily="18" charset="-127"/>
                <a:ea typeface="Batang" pitchFamily="18" charset="-127"/>
              </a:rPr>
              <a:t>area: Artemis Health Institute (Nursing Care Services)</a:t>
            </a:r>
            <a:endParaRPr lang="en-IN" sz="1800" b="1" dirty="0">
              <a:latin typeface="Batang" pitchFamily="18" charset="-127"/>
              <a:ea typeface="Batang" pitchFamily="18" charset="-127"/>
            </a:endParaRPr>
          </a:p>
          <a:p>
            <a:pPr lvl="0">
              <a:buFont typeface="Wingdings" pitchFamily="2" charset="2"/>
              <a:buChar char="v"/>
            </a:pPr>
            <a:endParaRPr lang="en-US" sz="1800" b="1" dirty="0" smtClean="0">
              <a:latin typeface="Batang" pitchFamily="18" charset="-127"/>
              <a:ea typeface="Batang" pitchFamily="18" charset="-127"/>
            </a:endParaRPr>
          </a:p>
          <a:p>
            <a:pPr lvl="0">
              <a:buFont typeface="Wingdings" pitchFamily="2" charset="2"/>
              <a:buChar char="v"/>
            </a:pPr>
            <a:r>
              <a:rPr lang="en-US" sz="1800" b="1" dirty="0" smtClean="0">
                <a:latin typeface="Batang" pitchFamily="18" charset="-127"/>
                <a:ea typeface="Batang" pitchFamily="18" charset="-127"/>
              </a:rPr>
              <a:t>Study </a:t>
            </a:r>
            <a:r>
              <a:rPr lang="en-US" sz="1800" b="1" dirty="0">
                <a:latin typeface="Batang" pitchFamily="18" charset="-127"/>
                <a:ea typeface="Batang" pitchFamily="18" charset="-127"/>
              </a:rPr>
              <a:t>design: Descriptive Study Design with both types of Qualitative and Quantitative aspects.</a:t>
            </a:r>
            <a:endParaRPr lang="en-IN" sz="1800" b="1" dirty="0">
              <a:latin typeface="Batang" pitchFamily="18" charset="-127"/>
              <a:ea typeface="Batang" pitchFamily="18" charset="-127"/>
            </a:endParaRPr>
          </a:p>
          <a:p>
            <a:pPr lvl="0">
              <a:buFont typeface="Wingdings" pitchFamily="2" charset="2"/>
              <a:buChar char="v"/>
            </a:pPr>
            <a:endParaRPr lang="en-US" sz="1800" b="1" dirty="0" smtClean="0">
              <a:latin typeface="Batang" pitchFamily="18" charset="-127"/>
              <a:ea typeface="Batang" pitchFamily="18" charset="-127"/>
            </a:endParaRPr>
          </a:p>
          <a:p>
            <a:pPr lvl="0">
              <a:buFont typeface="Wingdings" pitchFamily="2" charset="2"/>
              <a:buChar char="v"/>
            </a:pPr>
            <a:r>
              <a:rPr lang="en-US" sz="1800" b="1" dirty="0" smtClean="0">
                <a:latin typeface="Batang" pitchFamily="18" charset="-127"/>
                <a:ea typeface="Batang" pitchFamily="18" charset="-127"/>
              </a:rPr>
              <a:t>Study </a:t>
            </a:r>
            <a:r>
              <a:rPr lang="en-US" sz="1800" b="1" dirty="0">
                <a:latin typeface="Batang" pitchFamily="18" charset="-127"/>
                <a:ea typeface="Batang" pitchFamily="18" charset="-127"/>
              </a:rPr>
              <a:t>period: 1</a:t>
            </a:r>
            <a:r>
              <a:rPr lang="en-US" sz="1800" b="1" baseline="30000" dirty="0">
                <a:latin typeface="Batang" pitchFamily="18" charset="-127"/>
                <a:ea typeface="Batang" pitchFamily="18" charset="-127"/>
              </a:rPr>
              <a:t>st</a:t>
            </a:r>
            <a:r>
              <a:rPr lang="en-US" sz="1800" b="1" dirty="0">
                <a:latin typeface="Batang" pitchFamily="18" charset="-127"/>
                <a:ea typeface="Batang" pitchFamily="18" charset="-127"/>
              </a:rPr>
              <a:t> </a:t>
            </a:r>
            <a:r>
              <a:rPr lang="en-US" sz="1800" b="1" dirty="0" smtClean="0">
                <a:latin typeface="Batang" pitchFamily="18" charset="-127"/>
                <a:ea typeface="Batang" pitchFamily="18" charset="-127"/>
              </a:rPr>
              <a:t>Feb- </a:t>
            </a:r>
            <a:r>
              <a:rPr lang="en-US" sz="1800" b="1" dirty="0">
                <a:latin typeface="Batang" pitchFamily="18" charset="-127"/>
                <a:ea typeface="Batang" pitchFamily="18" charset="-127"/>
              </a:rPr>
              <a:t>1</a:t>
            </a:r>
            <a:r>
              <a:rPr lang="en-US" sz="1800" b="1" baseline="30000" dirty="0">
                <a:latin typeface="Batang" pitchFamily="18" charset="-127"/>
                <a:ea typeface="Batang" pitchFamily="18" charset="-127"/>
              </a:rPr>
              <a:t>st</a:t>
            </a:r>
            <a:r>
              <a:rPr lang="en-US" sz="1800" b="1" dirty="0">
                <a:latin typeface="Batang" pitchFamily="18" charset="-127"/>
                <a:ea typeface="Batang" pitchFamily="18" charset="-127"/>
              </a:rPr>
              <a:t> April’13</a:t>
            </a:r>
            <a:endParaRPr lang="en-IN" sz="1800" b="1" dirty="0">
              <a:latin typeface="Batang" pitchFamily="18" charset="-127"/>
              <a:ea typeface="Batang" pitchFamily="18" charset="-127"/>
            </a:endParaRPr>
          </a:p>
          <a:p>
            <a:pPr lvl="0">
              <a:buFont typeface="Wingdings" pitchFamily="2" charset="2"/>
              <a:buChar char="v"/>
            </a:pPr>
            <a:endParaRPr lang="en-US" sz="1800" b="1" dirty="0" smtClean="0">
              <a:latin typeface="Batang" pitchFamily="18" charset="-127"/>
              <a:ea typeface="Batang" pitchFamily="18" charset="-127"/>
            </a:endParaRPr>
          </a:p>
          <a:p>
            <a:pPr lvl="0">
              <a:buFont typeface="Wingdings" pitchFamily="2" charset="2"/>
              <a:buChar char="v"/>
            </a:pPr>
            <a:r>
              <a:rPr lang="en-US" sz="1800" b="1" dirty="0" smtClean="0">
                <a:latin typeface="Batang" pitchFamily="18" charset="-127"/>
                <a:ea typeface="Batang" pitchFamily="18" charset="-127"/>
              </a:rPr>
              <a:t>Sample </a:t>
            </a:r>
            <a:r>
              <a:rPr lang="en-US" sz="1800" b="1" dirty="0">
                <a:latin typeface="Batang" pitchFamily="18" charset="-127"/>
                <a:ea typeface="Batang" pitchFamily="18" charset="-127"/>
              </a:rPr>
              <a:t>size : 250 </a:t>
            </a:r>
            <a:endParaRPr lang="en-IN" sz="1800" b="1" dirty="0">
              <a:latin typeface="Batang" pitchFamily="18" charset="-127"/>
              <a:ea typeface="Batang" pitchFamily="18" charset="-127"/>
            </a:endParaRPr>
          </a:p>
          <a:p>
            <a:pPr lvl="0">
              <a:buFont typeface="Wingdings" pitchFamily="2" charset="2"/>
              <a:buChar char="v"/>
            </a:pPr>
            <a:endParaRPr lang="en-US" sz="1800" b="1" dirty="0" smtClean="0">
              <a:latin typeface="Batang" pitchFamily="18" charset="-127"/>
              <a:ea typeface="Batang" pitchFamily="18" charset="-127"/>
            </a:endParaRPr>
          </a:p>
          <a:p>
            <a:pPr lvl="0">
              <a:buFont typeface="Wingdings" pitchFamily="2" charset="2"/>
              <a:buChar char="v"/>
            </a:pPr>
            <a:r>
              <a:rPr lang="en-US" sz="1800" b="1" dirty="0" smtClean="0">
                <a:latin typeface="Batang" pitchFamily="18" charset="-127"/>
                <a:ea typeface="Batang" pitchFamily="18" charset="-127"/>
              </a:rPr>
              <a:t>Exclusion </a:t>
            </a:r>
            <a:r>
              <a:rPr lang="en-US" sz="1800" b="1" dirty="0">
                <a:latin typeface="Batang" pitchFamily="18" charset="-127"/>
                <a:ea typeface="Batang" pitchFamily="18" charset="-127"/>
              </a:rPr>
              <a:t>Criteria: Nurses at GTL, Controller , Divisional Head level</a:t>
            </a:r>
            <a:endParaRPr lang="en-IN" sz="1800" b="1" dirty="0">
              <a:latin typeface="Batang" pitchFamily="18" charset="-127"/>
              <a:ea typeface="Batang" pitchFamily="18" charset="-127"/>
            </a:endParaRPr>
          </a:p>
          <a:p>
            <a:pPr lvl="0">
              <a:buFont typeface="Wingdings" pitchFamily="2" charset="2"/>
              <a:buChar char="v"/>
            </a:pPr>
            <a:endParaRPr lang="en-US" sz="1800" b="1" dirty="0" smtClean="0">
              <a:latin typeface="Batang" pitchFamily="18" charset="-127"/>
              <a:ea typeface="Batang" pitchFamily="18" charset="-127"/>
            </a:endParaRPr>
          </a:p>
          <a:p>
            <a:pPr lvl="0">
              <a:buFont typeface="Wingdings" pitchFamily="2" charset="2"/>
              <a:buChar char="v"/>
            </a:pPr>
            <a:r>
              <a:rPr lang="en-US" sz="1800" b="1" dirty="0" smtClean="0">
                <a:latin typeface="Batang" pitchFamily="18" charset="-127"/>
                <a:ea typeface="Batang" pitchFamily="18" charset="-127"/>
              </a:rPr>
              <a:t>Sampling </a:t>
            </a:r>
            <a:r>
              <a:rPr lang="en-US" sz="1800" b="1" dirty="0">
                <a:latin typeface="Batang" pitchFamily="18" charset="-127"/>
                <a:ea typeface="Batang" pitchFamily="18" charset="-127"/>
              </a:rPr>
              <a:t>Method: </a:t>
            </a:r>
            <a:r>
              <a:rPr lang="en-US" sz="1800" b="1" dirty="0" smtClean="0">
                <a:latin typeface="Batang" pitchFamily="18" charset="-127"/>
                <a:ea typeface="Batang" pitchFamily="18" charset="-127"/>
              </a:rPr>
              <a:t>Quota Sampling Method</a:t>
            </a:r>
          </a:p>
          <a:p>
            <a:pPr lvl="0">
              <a:buFont typeface="Wingdings" pitchFamily="2" charset="2"/>
              <a:buChar char="v"/>
            </a:pPr>
            <a:endParaRPr lang="en-IN" sz="1800" b="1" dirty="0">
              <a:latin typeface="Batang" pitchFamily="18" charset="-127"/>
              <a:ea typeface="Batang" pitchFamily="18" charset="-127"/>
            </a:endParaRPr>
          </a:p>
          <a:p>
            <a:pPr lvl="0">
              <a:buFont typeface="Wingdings" pitchFamily="2" charset="2"/>
              <a:buChar char="v"/>
            </a:pPr>
            <a:r>
              <a:rPr lang="en-US" sz="1800" b="1" dirty="0">
                <a:latin typeface="Batang" pitchFamily="18" charset="-127"/>
                <a:ea typeface="Batang" pitchFamily="18" charset="-127"/>
              </a:rPr>
              <a:t>Study tools : Appraisal Forms, Observation Method,  MS Excel</a:t>
            </a:r>
            <a:endParaRPr lang="en-IN" sz="1800" b="1" dirty="0">
              <a:latin typeface="Batang" pitchFamily="18" charset="-127"/>
              <a:ea typeface="Batang" pitchFamily="18" charset="-127"/>
            </a:endParaRPr>
          </a:p>
          <a:p>
            <a:pPr marL="0" indent="0">
              <a:lnSpc>
                <a:spcPct val="80000"/>
              </a:lnSpc>
              <a:buNone/>
            </a:pPr>
            <a:endParaRPr lang="en-US" sz="1800" b="1" dirty="0" smtClean="0">
              <a:solidFill>
                <a:srgbClr val="247274"/>
              </a:solidFill>
              <a:latin typeface="Batang" pitchFamily="18" charset="-127"/>
              <a:ea typeface="Batang" pitchFamily="18" charset="-127"/>
            </a:endParaRPr>
          </a:p>
        </p:txBody>
      </p:sp>
      <p:pic>
        <p:nvPicPr>
          <p:cNvPr id="4" name="Picture 3" descr="methodology.jpg"/>
          <p:cNvPicPr>
            <a:picLocks noChangeAspect="1"/>
          </p:cNvPicPr>
          <p:nvPr/>
        </p:nvPicPr>
        <p:blipFill>
          <a:blip r:embed="rId4" cstate="print"/>
          <a:stretch>
            <a:fillRect/>
          </a:stretch>
        </p:blipFill>
        <p:spPr>
          <a:xfrm>
            <a:off x="7086600" y="0"/>
            <a:ext cx="1828800" cy="1371600"/>
          </a:xfrm>
          <a:prstGeom prst="rect">
            <a:avLst/>
          </a:prstGeom>
        </p:spPr>
      </p:pic>
    </p:spTree>
    <p:extLst>
      <p:ext uri="{BB962C8B-B14F-4D97-AF65-F5344CB8AC3E}">
        <p14:creationId xmlns:p14="http://schemas.microsoft.com/office/powerpoint/2010/main" val="427597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IN"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IN"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535</TotalTime>
  <Words>1127</Words>
  <Application>Microsoft Office PowerPoint</Application>
  <PresentationFormat>On-screen Show (4:3)</PresentationFormat>
  <Paragraphs>225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powerpoint-template</vt:lpstr>
      <vt:lpstr>Training Need Analysis of Nursing Staff  at  Artemis Health Institute</vt:lpstr>
      <vt:lpstr>About AHI</vt:lpstr>
      <vt:lpstr>HR &amp; Training</vt:lpstr>
      <vt:lpstr>Responsibilities</vt:lpstr>
      <vt:lpstr>PowerPoint Presentation</vt:lpstr>
      <vt:lpstr>TNA</vt:lpstr>
      <vt:lpstr>RATIONALE</vt:lpstr>
      <vt:lpstr> OBJECTIVES</vt:lpstr>
      <vt:lpstr>METHODOLGY</vt:lpstr>
      <vt:lpstr>OBSERVATIONAL FINDINGS</vt:lpstr>
      <vt:lpstr>RESULT &amp; FINDINGS</vt:lpstr>
      <vt:lpstr>PowerPoint Presentation</vt:lpstr>
      <vt:lpstr>PowerPoint Presentation</vt:lpstr>
      <vt:lpstr>PowerPoint Presentation</vt:lpstr>
      <vt:lpstr>CONCLUSION</vt:lpstr>
      <vt:lpstr>RECOMMENDATIONS</vt:lpstr>
      <vt:lpstr>PowerPoint Presentation</vt:lpstr>
      <vt:lpstr>LIMITATIONS OF STUDY</vt:lpstr>
      <vt:lpstr>REFERNCES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Need Analysis of Nursing Staff  at  Artemis Health Institute</dc:title>
  <dc:creator>Sunny</dc:creator>
  <cp:lastModifiedBy>Sunny</cp:lastModifiedBy>
  <cp:revision>59</cp:revision>
  <dcterms:created xsi:type="dcterms:W3CDTF">2013-05-02T16:10:15Z</dcterms:created>
  <dcterms:modified xsi:type="dcterms:W3CDTF">2013-06-05T10:51:37Z</dcterms:modified>
</cp:coreProperties>
</file>