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diagrams/layout3.xml" ContentType="application/vnd.openxmlformats-officedocument.drawingml.diagramLayout+xml"/>
  <Override PartName="/ppt/comments/comment2.xml" ContentType="application/vnd.openxmlformats-officedocument.presentationml.comments+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Lst>
  <p:notesMasterIdLst>
    <p:notesMasterId r:id="rId37"/>
  </p:notesMasterIdLst>
  <p:sldIdLst>
    <p:sldId id="256" r:id="rId2"/>
    <p:sldId id="258" r:id="rId3"/>
    <p:sldId id="259" r:id="rId4"/>
    <p:sldId id="263" r:id="rId5"/>
    <p:sldId id="319" r:id="rId6"/>
    <p:sldId id="265" r:id="rId7"/>
    <p:sldId id="266" r:id="rId8"/>
    <p:sldId id="267" r:id="rId9"/>
    <p:sldId id="309" r:id="rId10"/>
    <p:sldId id="295" r:id="rId11"/>
    <p:sldId id="296" r:id="rId12"/>
    <p:sldId id="290" r:id="rId13"/>
    <p:sldId id="270" r:id="rId14"/>
    <p:sldId id="316" r:id="rId15"/>
    <p:sldId id="317" r:id="rId16"/>
    <p:sldId id="272" r:id="rId17"/>
    <p:sldId id="318" r:id="rId18"/>
    <p:sldId id="314" r:id="rId19"/>
    <p:sldId id="315" r:id="rId20"/>
    <p:sldId id="311" r:id="rId21"/>
    <p:sldId id="277" r:id="rId22"/>
    <p:sldId id="306" r:id="rId23"/>
    <p:sldId id="307" r:id="rId24"/>
    <p:sldId id="285" r:id="rId25"/>
    <p:sldId id="279" r:id="rId26"/>
    <p:sldId id="297" r:id="rId27"/>
    <p:sldId id="298" r:id="rId28"/>
    <p:sldId id="313" r:id="rId29"/>
    <p:sldId id="299" r:id="rId30"/>
    <p:sldId id="308" r:id="rId31"/>
    <p:sldId id="301" r:id="rId32"/>
    <p:sldId id="302" r:id="rId33"/>
    <p:sldId id="312" r:id="rId34"/>
    <p:sldId id="304" r:id="rId35"/>
    <p:sldId id="30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kita.soni" initials="a" lastIdx="4" clrIdx="0"/>
  <p:cmAuthor id="1" name="sonam.patni"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6237" autoAdjust="0"/>
  </p:normalViewPr>
  <p:slideViewPr>
    <p:cSldViewPr>
      <p:cViewPr>
        <p:scale>
          <a:sx n="70" d="100"/>
          <a:sy n="70" d="100"/>
        </p:scale>
        <p:origin x="-132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nkita.soni\Desktop\ANALYSIS%20ankita.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sonam.patni\Desktop\ambulance%20final%20material\ANKITA%20ANALYSIS-%20REDON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onam.patni\Desktop\ready%20for%20ppt%20with%20changes\ANALYSIS%20(SONAM).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onam.patni\Desktop\ready%20for%20ppt%20with%20changes\ANALYSIS%20(SONAM).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sonam.patni\Desktop\ambulance%20final%20material\ANKITA%20ANALYSIS-%20REDON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sonam.patni\Desktop\ambulance%20final%20material\ANKITA%20ANALYSIS-%20REDON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sonam.patni\Desktop\ready%20for%20ppt%20with%20changes\ANALYSIS%20(SONAM).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onam.patni\Desktop\ready%20for%20ppt%20with%20changes\ANALYSIS%20(SONA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ky\Desktop\ANALYSIS%20anki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onam.patni\Desktop\ready%20for%20ppt%20with%20changes\ANALYSIS%20(SONA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onam.patni\Desktop\ambulance%20final%20material\ANKITA%20ANALYSIS-%20REDON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onam.patni\Desktop\ambulance%20final%20material\ANKITA%20ANALYSIS-%20REDON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onam.patni\Desktop\ready%20for%20ppt%20with%20changes\ANALYSIS%20(SONAM).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onam.patni\Desktop\ambulance%20final%20material\ANKITA%20ANALYSIS-%20REDON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onam.patni\Desktop\ambulance%20final%20material\ANKITA%20ANALYSIS-%20REDONE.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C:\Users\ankita.soni\Desktop\ANALYSIS%20ankit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title>
      <c:tx>
        <c:rich>
          <a:bodyPr/>
          <a:lstStyle/>
          <a:p>
            <a:pPr>
              <a:defRPr lang="en-IN"/>
            </a:pPr>
            <a:r>
              <a:rPr lang="en-US" dirty="0">
                <a:latin typeface="Times New Roman" pitchFamily="18" charset="0"/>
                <a:cs typeface="Times New Roman" pitchFamily="18" charset="0"/>
              </a:rPr>
              <a:t>TYPE OF AMBULANCE SERVICE</a:t>
            </a:r>
          </a:p>
        </c:rich>
      </c:tx>
      <c:layout>
        <c:manualLayout>
          <c:xMode val="edge"/>
          <c:yMode val="edge"/>
          <c:x val="4.5676263123359567E-2"/>
          <c:y val="9.5332671300893748E-2"/>
        </c:manualLayout>
      </c:layout>
    </c:title>
    <c:plotArea>
      <c:layout>
        <c:manualLayout>
          <c:layoutTarget val="inner"/>
          <c:xMode val="edge"/>
          <c:yMode val="edge"/>
          <c:x val="0.13827448326771671"/>
          <c:y val="0.26126500324500151"/>
          <c:w val="0.37806799540682556"/>
          <c:h val="0.57667571096811021"/>
        </c:manualLayout>
      </c:layout>
      <c:pieChart>
        <c:varyColors val="1"/>
        <c:ser>
          <c:idx val="0"/>
          <c:order val="0"/>
          <c:tx>
            <c:strRef>
              <c:f>'manager analysis final'!$W$4</c:f>
              <c:strCache>
                <c:ptCount val="1"/>
                <c:pt idx="0">
                  <c:v>PERCENTAGE</c:v>
                </c:pt>
              </c:strCache>
            </c:strRef>
          </c:tx>
          <c:dLbls>
            <c:txPr>
              <a:bodyPr/>
              <a:lstStyle/>
              <a:p>
                <a:pPr>
                  <a:defRPr lang="en-US" sz="1200" b="1"/>
                </a:pPr>
                <a:endParaRPr lang="en-US"/>
              </a:p>
            </c:txPr>
            <c:showPercent val="1"/>
          </c:dLbls>
          <c:cat>
            <c:strRef>
              <c:f>'manager analysis final'!$V$5:$V$7</c:f>
              <c:strCache>
                <c:ptCount val="3"/>
                <c:pt idx="0">
                  <c:v>Patient Transport</c:v>
                </c:pt>
                <c:pt idx="1">
                  <c:v>Basic Life Support</c:v>
                </c:pt>
                <c:pt idx="2">
                  <c:v>Advance Care Life Support</c:v>
                </c:pt>
              </c:strCache>
            </c:strRef>
          </c:cat>
          <c:val>
            <c:numRef>
              <c:f>'manager analysis final'!$W$5:$W$7</c:f>
              <c:numCache>
                <c:formatCode>0%</c:formatCode>
                <c:ptCount val="3"/>
                <c:pt idx="0">
                  <c:v>0.16666666666666671</c:v>
                </c:pt>
                <c:pt idx="1">
                  <c:v>0.25</c:v>
                </c:pt>
                <c:pt idx="2">
                  <c:v>0.5833333333333337</c:v>
                </c:pt>
              </c:numCache>
            </c:numRef>
          </c:val>
        </c:ser>
        <c:dLbls>
          <c:showPercent val="1"/>
        </c:dLbls>
        <c:firstSliceAng val="0"/>
      </c:pieChart>
    </c:plotArea>
    <c:legend>
      <c:legendPos val="r"/>
      <c:layout>
        <c:manualLayout>
          <c:xMode val="edge"/>
          <c:yMode val="edge"/>
          <c:x val="0.64159633366141933"/>
          <c:y val="0.40193918163407338"/>
          <c:w val="0.29329949967191599"/>
          <c:h val="0.38271563621578086"/>
        </c:manualLayout>
      </c:layout>
      <c:txPr>
        <a:bodyPr/>
        <a:lstStyle/>
        <a:p>
          <a:pPr>
            <a:defRPr lang="en-IN" sz="1200">
              <a:latin typeface="Times New Roman" pitchFamily="18" charset="0"/>
              <a:cs typeface="Times New Roman" pitchFamily="18" charset="0"/>
            </a:defRPr>
          </a:pPr>
          <a:endParaRPr lang="en-US"/>
        </a:p>
      </c:txPr>
    </c:legend>
    <c:plotVisOnly val="1"/>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dirty="0" smtClean="0"/>
              <a:t>Type Of Service</a:t>
            </a:r>
            <a:endParaRPr lang="en-US" dirty="0"/>
          </a:p>
        </c:rich>
      </c:tx>
    </c:title>
    <c:plotArea>
      <c:layout/>
      <c:barChart>
        <c:barDir val="col"/>
        <c:grouping val="percentStacked"/>
        <c:ser>
          <c:idx val="0"/>
          <c:order val="0"/>
          <c:tx>
            <c:strRef>
              <c:f>'manager analysis'!$A$5</c:f>
              <c:strCache>
                <c:ptCount val="1"/>
                <c:pt idx="0">
                  <c:v>Patient Transport</c:v>
                </c:pt>
              </c:strCache>
            </c:strRef>
          </c:tx>
          <c:dLbls>
            <c:txPr>
              <a:bodyPr/>
              <a:lstStyle/>
              <a:p>
                <a:pPr>
                  <a:defRPr sz="1200" b="1"/>
                </a:pPr>
                <a:endParaRPr lang="en-US"/>
              </a:p>
            </c:txPr>
            <c:showVal val="1"/>
          </c:dLbls>
          <c:cat>
            <c:strRef>
              <c:f>'manager analysis'!$B$4</c:f>
              <c:strCache>
                <c:ptCount val="1"/>
                <c:pt idx="0">
                  <c:v>FREQUENCY</c:v>
                </c:pt>
              </c:strCache>
            </c:strRef>
          </c:cat>
          <c:val>
            <c:numRef>
              <c:f>'manager analysis'!$B$5</c:f>
              <c:numCache>
                <c:formatCode>General</c:formatCode>
                <c:ptCount val="1"/>
                <c:pt idx="0">
                  <c:v>2</c:v>
                </c:pt>
              </c:numCache>
            </c:numRef>
          </c:val>
        </c:ser>
        <c:ser>
          <c:idx val="1"/>
          <c:order val="1"/>
          <c:tx>
            <c:strRef>
              <c:f>'manager analysis'!$A$6</c:f>
              <c:strCache>
                <c:ptCount val="1"/>
                <c:pt idx="0">
                  <c:v>BLS</c:v>
                </c:pt>
              </c:strCache>
            </c:strRef>
          </c:tx>
          <c:dLbls>
            <c:txPr>
              <a:bodyPr/>
              <a:lstStyle/>
              <a:p>
                <a:pPr>
                  <a:defRPr sz="1200" b="1"/>
                </a:pPr>
                <a:endParaRPr lang="en-US"/>
              </a:p>
            </c:txPr>
            <c:showVal val="1"/>
          </c:dLbls>
          <c:cat>
            <c:strRef>
              <c:f>'manager analysis'!$B$4</c:f>
              <c:strCache>
                <c:ptCount val="1"/>
                <c:pt idx="0">
                  <c:v>FREQUENCY</c:v>
                </c:pt>
              </c:strCache>
            </c:strRef>
          </c:cat>
          <c:val>
            <c:numRef>
              <c:f>'manager analysis'!$B$6</c:f>
              <c:numCache>
                <c:formatCode>General</c:formatCode>
                <c:ptCount val="1"/>
                <c:pt idx="0">
                  <c:v>3</c:v>
                </c:pt>
              </c:numCache>
            </c:numRef>
          </c:val>
        </c:ser>
        <c:ser>
          <c:idx val="2"/>
          <c:order val="2"/>
          <c:tx>
            <c:strRef>
              <c:f>'manager analysis'!$A$7</c:f>
              <c:strCache>
                <c:ptCount val="1"/>
                <c:pt idx="0">
                  <c:v>ACLS</c:v>
                </c:pt>
              </c:strCache>
            </c:strRef>
          </c:tx>
          <c:dLbls>
            <c:txPr>
              <a:bodyPr/>
              <a:lstStyle/>
              <a:p>
                <a:pPr>
                  <a:defRPr sz="1200" b="1"/>
                </a:pPr>
                <a:endParaRPr lang="en-US"/>
              </a:p>
            </c:txPr>
            <c:showVal val="1"/>
          </c:dLbls>
          <c:cat>
            <c:strRef>
              <c:f>'manager analysis'!$B$4</c:f>
              <c:strCache>
                <c:ptCount val="1"/>
                <c:pt idx="0">
                  <c:v>FREQUENCY</c:v>
                </c:pt>
              </c:strCache>
            </c:strRef>
          </c:cat>
          <c:val>
            <c:numRef>
              <c:f>'manager analysis'!$B$7</c:f>
              <c:numCache>
                <c:formatCode>General</c:formatCode>
                <c:ptCount val="1"/>
                <c:pt idx="0">
                  <c:v>7</c:v>
                </c:pt>
              </c:numCache>
            </c:numRef>
          </c:val>
        </c:ser>
        <c:dLbls>
          <c:showVal val="1"/>
        </c:dLbls>
        <c:gapWidth val="95"/>
        <c:overlap val="100"/>
        <c:axId val="51641344"/>
        <c:axId val="51655424"/>
      </c:barChart>
      <c:catAx>
        <c:axId val="51641344"/>
        <c:scaling>
          <c:orientation val="minMax"/>
        </c:scaling>
        <c:axPos val="b"/>
        <c:majorTickMark val="none"/>
        <c:tickLblPos val="nextTo"/>
        <c:crossAx val="51655424"/>
        <c:crosses val="autoZero"/>
        <c:auto val="1"/>
        <c:lblAlgn val="ctr"/>
        <c:lblOffset val="100"/>
      </c:catAx>
      <c:valAx>
        <c:axId val="51655424"/>
        <c:scaling>
          <c:orientation val="minMax"/>
        </c:scaling>
        <c:delete val="1"/>
        <c:axPos val="l"/>
        <c:numFmt formatCode="0%" sourceLinked="1"/>
        <c:tickLblPos val="none"/>
        <c:crossAx val="51641344"/>
        <c:crosses val="autoZero"/>
        <c:crossBetween val="between"/>
      </c:valAx>
    </c:plotArea>
    <c:legend>
      <c:legendPos val="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IN"/>
  <c:style val="37"/>
  <c:chart>
    <c:title>
      <c:tx>
        <c:rich>
          <a:bodyPr/>
          <a:lstStyle/>
          <a:p>
            <a:pPr>
              <a:defRPr/>
            </a:pPr>
            <a:r>
              <a:rPr lang="en-US" dirty="0" smtClean="0"/>
              <a:t>Equipment</a:t>
            </a:r>
            <a:r>
              <a:rPr lang="en-US" baseline="0" dirty="0" smtClean="0"/>
              <a:t> Compliance</a:t>
            </a:r>
            <a:endParaRPr lang="en-IN" dirty="0"/>
          </a:p>
        </c:rich>
      </c:tx>
      <c:layout>
        <c:manualLayout>
          <c:xMode val="edge"/>
          <c:yMode val="edge"/>
          <c:x val="0.10199999999999998"/>
          <c:y val="3.2638116175830816E-3"/>
        </c:manualLayout>
      </c:layout>
    </c:title>
    <c:plotArea>
      <c:layout/>
      <c:barChart>
        <c:barDir val="col"/>
        <c:grouping val="clustered"/>
        <c:ser>
          <c:idx val="0"/>
          <c:order val="0"/>
          <c:dLbls>
            <c:txPr>
              <a:bodyPr/>
              <a:lstStyle/>
              <a:p>
                <a:pPr>
                  <a:defRPr sz="1200" b="1"/>
                </a:pPr>
                <a:endParaRPr lang="en-US"/>
              </a:p>
            </c:txPr>
            <c:showVal val="1"/>
          </c:dLbls>
          <c:cat>
            <c:strRef>
              <c:f>'manager analysis final'!$M$171:$M$173</c:f>
              <c:strCache>
                <c:ptCount val="3"/>
                <c:pt idx="0">
                  <c:v>less than 80%</c:v>
                </c:pt>
                <c:pt idx="1">
                  <c:v>80% - 90%</c:v>
                </c:pt>
                <c:pt idx="2">
                  <c:v>&gt; 90%</c:v>
                </c:pt>
              </c:strCache>
            </c:strRef>
          </c:cat>
          <c:val>
            <c:numRef>
              <c:f>'manager analysis final'!$N$171:$N$173</c:f>
              <c:numCache>
                <c:formatCode>General</c:formatCode>
                <c:ptCount val="3"/>
                <c:pt idx="0">
                  <c:v>2</c:v>
                </c:pt>
                <c:pt idx="1">
                  <c:v>5</c:v>
                </c:pt>
                <c:pt idx="2">
                  <c:v>0</c:v>
                </c:pt>
              </c:numCache>
            </c:numRef>
          </c:val>
        </c:ser>
        <c:dLbls>
          <c:showVal val="1"/>
        </c:dLbls>
        <c:overlap val="-25"/>
        <c:axId val="51684096"/>
        <c:axId val="51685632"/>
      </c:barChart>
      <c:catAx>
        <c:axId val="51684096"/>
        <c:scaling>
          <c:orientation val="minMax"/>
        </c:scaling>
        <c:axPos val="b"/>
        <c:majorTickMark val="none"/>
        <c:tickLblPos val="nextTo"/>
        <c:txPr>
          <a:bodyPr/>
          <a:lstStyle/>
          <a:p>
            <a:pPr>
              <a:defRPr sz="1000" b="1"/>
            </a:pPr>
            <a:endParaRPr lang="en-US"/>
          </a:p>
        </c:txPr>
        <c:crossAx val="51685632"/>
        <c:crosses val="autoZero"/>
        <c:auto val="1"/>
        <c:lblAlgn val="ctr"/>
        <c:lblOffset val="100"/>
      </c:catAx>
      <c:valAx>
        <c:axId val="51685632"/>
        <c:scaling>
          <c:orientation val="minMax"/>
        </c:scaling>
        <c:delete val="1"/>
        <c:axPos val="l"/>
        <c:numFmt formatCode="General" sourceLinked="1"/>
        <c:tickLblPos val="none"/>
        <c:crossAx val="51684096"/>
        <c:crosses val="autoZero"/>
        <c:crossBetween val="between"/>
      </c:valAx>
    </c:plotArea>
    <c:plotVisOnly val="1"/>
  </c:chart>
  <c:spPr>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N"/>
  <c:style val="37"/>
  <c:chart>
    <c:view3D>
      <c:rAngAx val="1"/>
    </c:view3D>
    <c:plotArea>
      <c:layout>
        <c:manualLayout>
          <c:layoutTarget val="inner"/>
          <c:xMode val="edge"/>
          <c:yMode val="edge"/>
          <c:x val="0.36247962949616097"/>
          <c:y val="7.3899803940037895E-2"/>
          <c:w val="0.56750761422543039"/>
          <c:h val="0.83862130314594252"/>
        </c:manualLayout>
      </c:layout>
      <c:bar3DChart>
        <c:barDir val="bar"/>
        <c:grouping val="clustered"/>
        <c:ser>
          <c:idx val="0"/>
          <c:order val="0"/>
          <c:dLbls>
            <c:txPr>
              <a:bodyPr/>
              <a:lstStyle/>
              <a:p>
                <a:pPr>
                  <a:defRPr sz="1200" b="1"/>
                </a:pPr>
                <a:endParaRPr lang="en-US"/>
              </a:p>
            </c:txPr>
            <c:showVal val="1"/>
          </c:dLbls>
          <c:cat>
            <c:strRef>
              <c:f>'manager analysis final'!$M$188:$M$194</c:f>
              <c:strCache>
                <c:ptCount val="7"/>
                <c:pt idx="0">
                  <c:v>Portable XRAY</c:v>
                </c:pt>
                <c:pt idx="1">
                  <c:v>MRI Compatible Spine Board</c:v>
                </c:pt>
                <c:pt idx="2">
                  <c:v>Resusitation Kit</c:v>
                </c:pt>
                <c:pt idx="3">
                  <c:v>ECG</c:v>
                </c:pt>
                <c:pt idx="4">
                  <c:v>Pulse Oxymeter</c:v>
                </c:pt>
                <c:pt idx="5">
                  <c:v>Neck Brace</c:v>
                </c:pt>
                <c:pt idx="6">
                  <c:v>Syringe Pump</c:v>
                </c:pt>
              </c:strCache>
            </c:strRef>
          </c:cat>
          <c:val>
            <c:numRef>
              <c:f>'manager analysis final'!$N$188:$N$194</c:f>
              <c:numCache>
                <c:formatCode>0%</c:formatCode>
                <c:ptCount val="7"/>
                <c:pt idx="0">
                  <c:v>0</c:v>
                </c:pt>
                <c:pt idx="1">
                  <c:v>8.3333333333333343E-2</c:v>
                </c:pt>
                <c:pt idx="2">
                  <c:v>0.33333333333333331</c:v>
                </c:pt>
                <c:pt idx="3">
                  <c:v>0.41666666666666685</c:v>
                </c:pt>
                <c:pt idx="4">
                  <c:v>0.41666666666666685</c:v>
                </c:pt>
                <c:pt idx="5">
                  <c:v>0.5</c:v>
                </c:pt>
                <c:pt idx="6">
                  <c:v>0.5</c:v>
                </c:pt>
              </c:numCache>
            </c:numRef>
          </c:val>
        </c:ser>
        <c:dLbls>
          <c:showVal val="1"/>
        </c:dLbls>
        <c:gapWidth val="75"/>
        <c:shape val="cylinder"/>
        <c:axId val="51702016"/>
        <c:axId val="53547008"/>
        <c:axId val="0"/>
      </c:bar3DChart>
      <c:catAx>
        <c:axId val="51702016"/>
        <c:scaling>
          <c:orientation val="minMax"/>
        </c:scaling>
        <c:axPos val="l"/>
        <c:majorTickMark val="none"/>
        <c:tickLblPos val="nextTo"/>
        <c:txPr>
          <a:bodyPr/>
          <a:lstStyle/>
          <a:p>
            <a:pPr>
              <a:defRPr sz="1200" b="1"/>
            </a:pPr>
            <a:endParaRPr lang="en-US"/>
          </a:p>
        </c:txPr>
        <c:crossAx val="53547008"/>
        <c:crosses val="autoZero"/>
        <c:auto val="1"/>
        <c:lblAlgn val="ctr"/>
        <c:lblOffset val="100"/>
      </c:catAx>
      <c:valAx>
        <c:axId val="53547008"/>
        <c:scaling>
          <c:orientation val="minMax"/>
        </c:scaling>
        <c:delete val="1"/>
        <c:axPos val="b"/>
        <c:numFmt formatCode="0%" sourceLinked="1"/>
        <c:majorTickMark val="none"/>
        <c:tickLblPos val="none"/>
        <c:crossAx val="51702016"/>
        <c:crosses val="autoZero"/>
        <c:crossBetween val="between"/>
      </c:valAx>
    </c:plotArea>
    <c:plotVisOnly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a:t>TYPE OF SERVICE</a:t>
            </a:r>
          </a:p>
        </c:rich>
      </c:tx>
      <c:layout>
        <c:manualLayout>
          <c:xMode val="edge"/>
          <c:yMode val="edge"/>
          <c:x val="0.12785487751531058"/>
          <c:y val="0.15497064511672898"/>
        </c:manualLayout>
      </c:layout>
    </c:title>
    <c:plotArea>
      <c:layout/>
      <c:pieChart>
        <c:varyColors val="1"/>
        <c:firstSliceAng val="0"/>
      </c:pieChart>
    </c:plotArea>
    <c:legend>
      <c:legendPos val="r"/>
      <c:layout>
        <c:manualLayout>
          <c:xMode val="edge"/>
          <c:yMode val="edge"/>
          <c:x val="0.60301964811943265"/>
          <c:y val="0.36197692333254633"/>
          <c:w val="0.37435312773403406"/>
          <c:h val="0.41969853606272484"/>
        </c:manualLayout>
      </c:layout>
      <c:txPr>
        <a:bodyPr/>
        <a:lstStyle/>
        <a:p>
          <a:pPr>
            <a:defRPr sz="1200"/>
          </a:pPr>
          <a:endParaRPr lang="en-US"/>
        </a:p>
      </c:txPr>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IN"/>
  <c:chart>
    <c:title>
      <c:tx>
        <c:rich>
          <a:bodyPr/>
          <a:lstStyle/>
          <a:p>
            <a:pPr>
              <a:defRPr/>
            </a:pPr>
            <a:r>
              <a:rPr lang="en-US" dirty="0" smtClean="0"/>
              <a:t>Type Of Service</a:t>
            </a:r>
            <a:endParaRPr lang="en-US" dirty="0"/>
          </a:p>
        </c:rich>
      </c:tx>
    </c:title>
    <c:plotArea>
      <c:layout/>
      <c:barChart>
        <c:barDir val="col"/>
        <c:grouping val="percentStacked"/>
        <c:ser>
          <c:idx val="0"/>
          <c:order val="0"/>
          <c:tx>
            <c:strRef>
              <c:f>'manager analysis'!$A$5</c:f>
              <c:strCache>
                <c:ptCount val="1"/>
                <c:pt idx="0">
                  <c:v>Patient Transport</c:v>
                </c:pt>
              </c:strCache>
            </c:strRef>
          </c:tx>
          <c:dLbls>
            <c:txPr>
              <a:bodyPr/>
              <a:lstStyle/>
              <a:p>
                <a:pPr>
                  <a:defRPr sz="1200" b="1"/>
                </a:pPr>
                <a:endParaRPr lang="en-US"/>
              </a:p>
            </c:txPr>
            <c:showVal val="1"/>
          </c:dLbls>
          <c:cat>
            <c:strRef>
              <c:f>'manager analysis'!$B$4</c:f>
              <c:strCache>
                <c:ptCount val="1"/>
                <c:pt idx="0">
                  <c:v>FREQUENCY</c:v>
                </c:pt>
              </c:strCache>
            </c:strRef>
          </c:cat>
          <c:val>
            <c:numRef>
              <c:f>'manager analysis'!$B$5</c:f>
              <c:numCache>
                <c:formatCode>General</c:formatCode>
                <c:ptCount val="1"/>
                <c:pt idx="0">
                  <c:v>2</c:v>
                </c:pt>
              </c:numCache>
            </c:numRef>
          </c:val>
        </c:ser>
        <c:ser>
          <c:idx val="1"/>
          <c:order val="1"/>
          <c:tx>
            <c:strRef>
              <c:f>'manager analysis'!$A$6</c:f>
              <c:strCache>
                <c:ptCount val="1"/>
                <c:pt idx="0">
                  <c:v>BLS</c:v>
                </c:pt>
              </c:strCache>
            </c:strRef>
          </c:tx>
          <c:dLbls>
            <c:txPr>
              <a:bodyPr/>
              <a:lstStyle/>
              <a:p>
                <a:pPr>
                  <a:defRPr sz="1200" b="1"/>
                </a:pPr>
                <a:endParaRPr lang="en-US"/>
              </a:p>
            </c:txPr>
            <c:showVal val="1"/>
          </c:dLbls>
          <c:cat>
            <c:strRef>
              <c:f>'manager analysis'!$B$4</c:f>
              <c:strCache>
                <c:ptCount val="1"/>
                <c:pt idx="0">
                  <c:v>FREQUENCY</c:v>
                </c:pt>
              </c:strCache>
            </c:strRef>
          </c:cat>
          <c:val>
            <c:numRef>
              <c:f>'manager analysis'!$B$6</c:f>
              <c:numCache>
                <c:formatCode>General</c:formatCode>
                <c:ptCount val="1"/>
                <c:pt idx="0">
                  <c:v>3</c:v>
                </c:pt>
              </c:numCache>
            </c:numRef>
          </c:val>
        </c:ser>
        <c:ser>
          <c:idx val="2"/>
          <c:order val="2"/>
          <c:tx>
            <c:strRef>
              <c:f>'manager analysis'!$A$7</c:f>
              <c:strCache>
                <c:ptCount val="1"/>
                <c:pt idx="0">
                  <c:v>ACLS</c:v>
                </c:pt>
              </c:strCache>
            </c:strRef>
          </c:tx>
          <c:dLbls>
            <c:txPr>
              <a:bodyPr/>
              <a:lstStyle/>
              <a:p>
                <a:pPr>
                  <a:defRPr sz="1200" b="1"/>
                </a:pPr>
                <a:endParaRPr lang="en-US"/>
              </a:p>
            </c:txPr>
            <c:showVal val="1"/>
          </c:dLbls>
          <c:cat>
            <c:strRef>
              <c:f>'manager analysis'!$B$4</c:f>
              <c:strCache>
                <c:ptCount val="1"/>
                <c:pt idx="0">
                  <c:v>FREQUENCY</c:v>
                </c:pt>
              </c:strCache>
            </c:strRef>
          </c:cat>
          <c:val>
            <c:numRef>
              <c:f>'manager analysis'!$B$7</c:f>
              <c:numCache>
                <c:formatCode>General</c:formatCode>
                <c:ptCount val="1"/>
                <c:pt idx="0">
                  <c:v>7</c:v>
                </c:pt>
              </c:numCache>
            </c:numRef>
          </c:val>
        </c:ser>
        <c:dLbls>
          <c:showVal val="1"/>
        </c:dLbls>
        <c:gapWidth val="95"/>
        <c:overlap val="100"/>
        <c:axId val="53599232"/>
        <c:axId val="53609216"/>
      </c:barChart>
      <c:catAx>
        <c:axId val="53599232"/>
        <c:scaling>
          <c:orientation val="minMax"/>
        </c:scaling>
        <c:axPos val="b"/>
        <c:majorTickMark val="none"/>
        <c:tickLblPos val="nextTo"/>
        <c:crossAx val="53609216"/>
        <c:crosses val="autoZero"/>
        <c:auto val="1"/>
        <c:lblAlgn val="ctr"/>
        <c:lblOffset val="100"/>
      </c:catAx>
      <c:valAx>
        <c:axId val="53609216"/>
        <c:scaling>
          <c:orientation val="minMax"/>
        </c:scaling>
        <c:delete val="1"/>
        <c:axPos val="l"/>
        <c:numFmt formatCode="0%" sourceLinked="1"/>
        <c:tickLblPos val="none"/>
        <c:crossAx val="53599232"/>
        <c:crosses val="autoZero"/>
        <c:crossBetween val="between"/>
      </c:valAx>
    </c:plotArea>
    <c:legend>
      <c:legendPos val="t"/>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IN"/>
  <c:style val="37"/>
  <c:chart>
    <c:title>
      <c:tx>
        <c:rich>
          <a:bodyPr/>
          <a:lstStyle/>
          <a:p>
            <a:pPr>
              <a:defRPr/>
            </a:pPr>
            <a:r>
              <a:rPr lang="en-US" dirty="0" smtClean="0"/>
              <a:t>Advance</a:t>
            </a:r>
            <a:r>
              <a:rPr lang="en-US" baseline="0" dirty="0" smtClean="0"/>
              <a:t> Services Compliance</a:t>
            </a:r>
            <a:endParaRPr lang="en-IN" dirty="0"/>
          </a:p>
        </c:rich>
      </c:tx>
    </c:title>
    <c:plotArea>
      <c:layout/>
      <c:barChart>
        <c:barDir val="col"/>
        <c:grouping val="clustered"/>
        <c:ser>
          <c:idx val="0"/>
          <c:order val="0"/>
          <c:dLbls>
            <c:txPr>
              <a:bodyPr/>
              <a:lstStyle/>
              <a:p>
                <a:pPr>
                  <a:defRPr sz="1200" b="1"/>
                </a:pPr>
                <a:endParaRPr lang="en-US"/>
              </a:p>
            </c:txPr>
            <c:showVal val="1"/>
          </c:dLbls>
          <c:cat>
            <c:strRef>
              <c:f>'manager analysis final'!$M$242:$M$244</c:f>
              <c:strCache>
                <c:ptCount val="3"/>
                <c:pt idx="0">
                  <c:v>Less than 50%</c:v>
                </c:pt>
                <c:pt idx="1">
                  <c:v>50 - 80%</c:v>
                </c:pt>
                <c:pt idx="2">
                  <c:v>&gt; 80%</c:v>
                </c:pt>
              </c:strCache>
            </c:strRef>
          </c:cat>
          <c:val>
            <c:numRef>
              <c:f>'manager analysis final'!$N$242:$N$244</c:f>
              <c:numCache>
                <c:formatCode>General</c:formatCode>
                <c:ptCount val="3"/>
                <c:pt idx="0">
                  <c:v>3</c:v>
                </c:pt>
                <c:pt idx="1">
                  <c:v>3</c:v>
                </c:pt>
                <c:pt idx="2">
                  <c:v>1</c:v>
                </c:pt>
              </c:numCache>
            </c:numRef>
          </c:val>
        </c:ser>
        <c:dLbls>
          <c:showVal val="1"/>
        </c:dLbls>
        <c:overlap val="-25"/>
        <c:axId val="53654272"/>
        <c:axId val="53655808"/>
      </c:barChart>
      <c:catAx>
        <c:axId val="53654272"/>
        <c:scaling>
          <c:orientation val="minMax"/>
        </c:scaling>
        <c:axPos val="b"/>
        <c:majorTickMark val="none"/>
        <c:tickLblPos val="nextTo"/>
        <c:txPr>
          <a:bodyPr/>
          <a:lstStyle/>
          <a:p>
            <a:pPr>
              <a:defRPr b="1"/>
            </a:pPr>
            <a:endParaRPr lang="en-US"/>
          </a:p>
        </c:txPr>
        <c:crossAx val="53655808"/>
        <c:crosses val="autoZero"/>
        <c:auto val="1"/>
        <c:lblAlgn val="ctr"/>
        <c:lblOffset val="100"/>
      </c:catAx>
      <c:valAx>
        <c:axId val="53655808"/>
        <c:scaling>
          <c:orientation val="minMax"/>
        </c:scaling>
        <c:delete val="1"/>
        <c:axPos val="l"/>
        <c:numFmt formatCode="General" sourceLinked="1"/>
        <c:tickLblPos val="none"/>
        <c:crossAx val="53654272"/>
        <c:crosses val="autoZero"/>
        <c:crossBetween val="between"/>
      </c:valAx>
    </c:plotArea>
    <c:plotVisOnly val="1"/>
  </c:chart>
  <c:spPr>
    <a:ln>
      <a:noFill/>
    </a:ln>
  </c:sp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IN"/>
  <c:style val="37"/>
  <c:chart>
    <c:autoTitleDeleted val="1"/>
    <c:view3D>
      <c:rAngAx val="1"/>
    </c:view3D>
    <c:plotArea>
      <c:layout>
        <c:manualLayout>
          <c:layoutTarget val="inner"/>
          <c:xMode val="edge"/>
          <c:yMode val="edge"/>
          <c:x val="0.4119114679665819"/>
          <c:y val="5.5424832798117572E-2"/>
          <c:w val="0.56026700776877725"/>
          <c:h val="0.89838780653678463"/>
        </c:manualLayout>
      </c:layout>
      <c:bar3DChart>
        <c:barDir val="bar"/>
        <c:grouping val="clustered"/>
        <c:ser>
          <c:idx val="0"/>
          <c:order val="0"/>
          <c:tx>
            <c:strRef>
              <c:f>'manager analysis final'!$B$241</c:f>
              <c:strCache>
                <c:ptCount val="1"/>
                <c:pt idx="0">
                  <c:v>FREQUENCY</c:v>
                </c:pt>
              </c:strCache>
            </c:strRef>
          </c:tx>
          <c:dLbls>
            <c:txPr>
              <a:bodyPr/>
              <a:lstStyle/>
              <a:p>
                <a:pPr>
                  <a:defRPr sz="1200" b="1"/>
                </a:pPr>
                <a:endParaRPr lang="en-US"/>
              </a:p>
            </c:txPr>
            <c:showVal val="1"/>
          </c:dLbls>
          <c:cat>
            <c:strRef>
              <c:f>'manager analysis final'!$A$242:$A$248</c:f>
              <c:strCache>
                <c:ptCount val="7"/>
                <c:pt idx="0">
                  <c:v>Endotracheal Intubation</c:v>
                </c:pt>
                <c:pt idx="1">
                  <c:v>Mechanical Ventilation</c:v>
                </c:pt>
                <c:pt idx="2">
                  <c:v>IV Therapy Monitoring</c:v>
                </c:pt>
                <c:pt idx="3">
                  <c:v>12 Lead ECG monitoring</c:v>
                </c:pt>
                <c:pt idx="4">
                  <c:v>Conscious Sedation</c:v>
                </c:pt>
                <c:pt idx="5">
                  <c:v>Thrombolytic Therapy</c:v>
                </c:pt>
                <c:pt idx="6">
                  <c:v>Capnography</c:v>
                </c:pt>
              </c:strCache>
            </c:strRef>
          </c:cat>
          <c:val>
            <c:numRef>
              <c:f>'manager analysis final'!$B$242:$B$248</c:f>
              <c:numCache>
                <c:formatCode>General</c:formatCode>
                <c:ptCount val="7"/>
                <c:pt idx="0">
                  <c:v>7</c:v>
                </c:pt>
                <c:pt idx="1">
                  <c:v>7</c:v>
                </c:pt>
                <c:pt idx="2">
                  <c:v>4</c:v>
                </c:pt>
                <c:pt idx="3">
                  <c:v>3</c:v>
                </c:pt>
                <c:pt idx="4">
                  <c:v>2</c:v>
                </c:pt>
                <c:pt idx="5">
                  <c:v>2</c:v>
                </c:pt>
                <c:pt idx="6">
                  <c:v>0</c:v>
                </c:pt>
              </c:numCache>
            </c:numRef>
          </c:val>
        </c:ser>
        <c:dLbls>
          <c:showVal val="1"/>
        </c:dLbls>
        <c:gapWidth val="75"/>
        <c:shape val="cylinder"/>
        <c:axId val="53672192"/>
        <c:axId val="53706752"/>
        <c:axId val="0"/>
      </c:bar3DChart>
      <c:catAx>
        <c:axId val="53672192"/>
        <c:scaling>
          <c:orientation val="minMax"/>
        </c:scaling>
        <c:axPos val="l"/>
        <c:majorTickMark val="none"/>
        <c:tickLblPos val="nextTo"/>
        <c:txPr>
          <a:bodyPr/>
          <a:lstStyle/>
          <a:p>
            <a:pPr>
              <a:defRPr sz="1200" b="1"/>
            </a:pPr>
            <a:endParaRPr lang="en-US"/>
          </a:p>
        </c:txPr>
        <c:crossAx val="53706752"/>
        <c:crosses val="autoZero"/>
        <c:auto val="1"/>
        <c:lblAlgn val="ctr"/>
        <c:lblOffset val="100"/>
      </c:catAx>
      <c:valAx>
        <c:axId val="53706752"/>
        <c:scaling>
          <c:orientation val="minMax"/>
        </c:scaling>
        <c:delete val="1"/>
        <c:axPos val="b"/>
        <c:numFmt formatCode="General" sourceLinked="1"/>
        <c:majorTickMark val="none"/>
        <c:tickLblPos val="none"/>
        <c:crossAx val="53672192"/>
        <c:crosses val="autoZero"/>
        <c:crossBetween val="between"/>
      </c:valAx>
    </c:plotArea>
    <c:plotVisOnly val="1"/>
  </c:chart>
  <c:spPr>
    <a:noFill/>
    <a:ln>
      <a:noFill/>
    </a:ln>
    <a:scene3d>
      <a:camera prst="orthographicFront"/>
      <a:lightRig rig="threePt" dir="t"/>
    </a:scene3d>
    <a:sp3d>
      <a:bevelB w="165100" prst="coolSlant"/>
    </a:sp3d>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IN"/>
            </a:pPr>
            <a:r>
              <a:rPr lang="en-US"/>
              <a:t>CATCHMENT AREA </a:t>
            </a:r>
          </a:p>
        </c:rich>
      </c:tx>
      <c:layout>
        <c:manualLayout>
          <c:xMode val="edge"/>
          <c:yMode val="edge"/>
          <c:x val="0.23986658517607987"/>
          <c:y val="5.7915542114555726E-2"/>
        </c:manualLayout>
      </c:layout>
    </c:title>
    <c:plotArea>
      <c:layout>
        <c:manualLayout>
          <c:layoutTarget val="inner"/>
          <c:xMode val="edge"/>
          <c:yMode val="edge"/>
          <c:x val="0.28645689291541743"/>
          <c:y val="0.25962389859763835"/>
          <c:w val="0.35231776833990841"/>
          <c:h val="0.64339835024310132"/>
        </c:manualLayout>
      </c:layout>
      <c:pieChart>
        <c:varyColors val="1"/>
        <c:ser>
          <c:idx val="0"/>
          <c:order val="0"/>
          <c:tx>
            <c:strRef>
              <c:f>'manager analysis final'!$V$20</c:f>
              <c:strCache>
                <c:ptCount val="1"/>
                <c:pt idx="0">
                  <c:v>Percentage</c:v>
                </c:pt>
              </c:strCache>
            </c:strRef>
          </c:tx>
          <c:dLbls>
            <c:txPr>
              <a:bodyPr/>
              <a:lstStyle/>
              <a:p>
                <a:pPr>
                  <a:defRPr lang="en-US" sz="1200" b="1"/>
                </a:pPr>
                <a:endParaRPr lang="en-US"/>
              </a:p>
            </c:txPr>
            <c:showPercent val="1"/>
          </c:dLbls>
          <c:cat>
            <c:strRef>
              <c:f>'manager analysis final'!$U$21:$U$25</c:f>
              <c:strCache>
                <c:ptCount val="5"/>
                <c:pt idx="0">
                  <c:v>&lt;5 km</c:v>
                </c:pt>
                <c:pt idx="1">
                  <c:v>5-10 km</c:v>
                </c:pt>
                <c:pt idx="2">
                  <c:v>10-15 km</c:v>
                </c:pt>
                <c:pt idx="3">
                  <c:v>15-20 km</c:v>
                </c:pt>
                <c:pt idx="4">
                  <c:v>&gt;20 km</c:v>
                </c:pt>
              </c:strCache>
            </c:strRef>
          </c:cat>
          <c:val>
            <c:numRef>
              <c:f>'manager analysis final'!$V$21:$V$25</c:f>
              <c:numCache>
                <c:formatCode>0%</c:formatCode>
                <c:ptCount val="5"/>
                <c:pt idx="0">
                  <c:v>0</c:v>
                </c:pt>
                <c:pt idx="1">
                  <c:v>8.3333333333333343E-2</c:v>
                </c:pt>
                <c:pt idx="2">
                  <c:v>8.3333333333333343E-2</c:v>
                </c:pt>
                <c:pt idx="3">
                  <c:v>0.41666666666666752</c:v>
                </c:pt>
                <c:pt idx="4">
                  <c:v>0.41666666666666752</c:v>
                </c:pt>
              </c:numCache>
            </c:numRef>
          </c:val>
        </c:ser>
        <c:dLbls>
          <c:showPercent val="1"/>
        </c:dLbls>
        <c:firstSliceAng val="0"/>
      </c:pieChart>
    </c:plotArea>
    <c:legend>
      <c:legendPos val="r"/>
      <c:layout/>
      <c:txPr>
        <a:bodyPr/>
        <a:lstStyle/>
        <a:p>
          <a:pPr>
            <a:defRPr lang="en-IN" sz="12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3.0555555555555561E-2"/>
          <c:y val="0"/>
          <c:w val="0.93888888888888911"/>
          <c:h val="0.69861450131233571"/>
        </c:manualLayout>
      </c:layout>
      <c:barChart>
        <c:barDir val="col"/>
        <c:grouping val="stacked"/>
        <c:ser>
          <c:idx val="0"/>
          <c:order val="0"/>
          <c:tx>
            <c:strRef>
              <c:f>'patient analysis final'!$P$77</c:f>
              <c:strCache>
                <c:ptCount val="1"/>
                <c:pt idx="0">
                  <c:v>AIR CONDITIONING</c:v>
                </c:pt>
              </c:strCache>
            </c:strRef>
          </c:tx>
          <c:dLbls>
            <c:txPr>
              <a:bodyPr/>
              <a:lstStyle/>
              <a:p>
                <a:pPr>
                  <a:defRPr sz="1200" b="1"/>
                </a:pPr>
                <a:endParaRPr lang="en-US"/>
              </a:p>
            </c:txPr>
            <c:showVal val="1"/>
          </c:dLbls>
          <c:val>
            <c:numRef>
              <c:f>'patient analysis final'!$Q$77</c:f>
              <c:numCache>
                <c:formatCode>0%</c:formatCode>
                <c:ptCount val="1"/>
                <c:pt idx="0">
                  <c:v>4.1666666666666664E-2</c:v>
                </c:pt>
              </c:numCache>
            </c:numRef>
          </c:val>
        </c:ser>
        <c:ser>
          <c:idx val="1"/>
          <c:order val="1"/>
          <c:tx>
            <c:strRef>
              <c:f>'patient analysis final'!$P$78</c:f>
              <c:strCache>
                <c:ptCount val="1"/>
                <c:pt idx="0">
                  <c:v>ADEQUATE SEATING</c:v>
                </c:pt>
              </c:strCache>
            </c:strRef>
          </c:tx>
          <c:dLbls>
            <c:txPr>
              <a:bodyPr/>
              <a:lstStyle/>
              <a:p>
                <a:pPr>
                  <a:defRPr sz="1200" b="1"/>
                </a:pPr>
                <a:endParaRPr lang="en-US"/>
              </a:p>
            </c:txPr>
            <c:showVal val="1"/>
          </c:dLbls>
          <c:val>
            <c:numRef>
              <c:f>'patient analysis final'!$Q$78</c:f>
              <c:numCache>
                <c:formatCode>0%</c:formatCode>
                <c:ptCount val="1"/>
                <c:pt idx="0">
                  <c:v>6.25E-2</c:v>
                </c:pt>
              </c:numCache>
            </c:numRef>
          </c:val>
        </c:ser>
        <c:ser>
          <c:idx val="2"/>
          <c:order val="2"/>
          <c:tx>
            <c:strRef>
              <c:f>'patient analysis final'!$P$79</c:f>
              <c:strCache>
                <c:ptCount val="1"/>
                <c:pt idx="0">
                  <c:v>COMFORTABLE RIDE</c:v>
                </c:pt>
              </c:strCache>
            </c:strRef>
          </c:tx>
          <c:dLbls>
            <c:txPr>
              <a:bodyPr/>
              <a:lstStyle/>
              <a:p>
                <a:pPr>
                  <a:defRPr sz="1200" b="1"/>
                </a:pPr>
                <a:endParaRPr lang="en-US"/>
              </a:p>
            </c:txPr>
            <c:showVal val="1"/>
          </c:dLbls>
          <c:val>
            <c:numRef>
              <c:f>'patient analysis final'!$Q$79</c:f>
              <c:numCache>
                <c:formatCode>0%</c:formatCode>
                <c:ptCount val="1"/>
                <c:pt idx="0">
                  <c:v>8.3333333333333343E-2</c:v>
                </c:pt>
              </c:numCache>
            </c:numRef>
          </c:val>
        </c:ser>
        <c:ser>
          <c:idx val="3"/>
          <c:order val="3"/>
          <c:tx>
            <c:strRef>
              <c:f>'patient analysis final'!$P$80</c:f>
              <c:strCache>
                <c:ptCount val="1"/>
                <c:pt idx="0">
                  <c:v>STAFF BEHAVIOUR</c:v>
                </c:pt>
              </c:strCache>
            </c:strRef>
          </c:tx>
          <c:dLbls>
            <c:txPr>
              <a:bodyPr/>
              <a:lstStyle/>
              <a:p>
                <a:pPr>
                  <a:defRPr sz="1200" b="1"/>
                </a:pPr>
                <a:endParaRPr lang="en-US"/>
              </a:p>
            </c:txPr>
            <c:showVal val="1"/>
          </c:dLbls>
          <c:val>
            <c:numRef>
              <c:f>'patient analysis final'!$Q$80</c:f>
              <c:numCache>
                <c:formatCode>0%</c:formatCode>
                <c:ptCount val="1"/>
                <c:pt idx="0">
                  <c:v>0.37500000000000011</c:v>
                </c:pt>
              </c:numCache>
            </c:numRef>
          </c:val>
        </c:ser>
        <c:ser>
          <c:idx val="4"/>
          <c:order val="4"/>
          <c:tx>
            <c:strRef>
              <c:f>'patient analysis final'!$P$81</c:f>
              <c:strCache>
                <c:ptCount val="1"/>
                <c:pt idx="0">
                  <c:v>HYGIENE &amp; CLEANLINESS</c:v>
                </c:pt>
              </c:strCache>
            </c:strRef>
          </c:tx>
          <c:dLbls>
            <c:txPr>
              <a:bodyPr/>
              <a:lstStyle/>
              <a:p>
                <a:pPr>
                  <a:defRPr sz="1200" b="1"/>
                </a:pPr>
                <a:endParaRPr lang="en-US"/>
              </a:p>
            </c:txPr>
            <c:showVal val="1"/>
          </c:dLbls>
          <c:val>
            <c:numRef>
              <c:f>'patient analysis final'!$Q$81</c:f>
              <c:numCache>
                <c:formatCode>0%</c:formatCode>
                <c:ptCount val="1"/>
                <c:pt idx="0">
                  <c:v>0.43750000000000011</c:v>
                </c:pt>
              </c:numCache>
            </c:numRef>
          </c:val>
        </c:ser>
        <c:dLbls>
          <c:showVal val="1"/>
        </c:dLbls>
        <c:gapWidth val="75"/>
        <c:overlap val="100"/>
        <c:axId val="47752320"/>
        <c:axId val="47753856"/>
      </c:barChart>
      <c:catAx>
        <c:axId val="47752320"/>
        <c:scaling>
          <c:orientation val="minMax"/>
        </c:scaling>
        <c:axPos val="b"/>
        <c:majorTickMark val="none"/>
        <c:tickLblPos val="nextTo"/>
        <c:crossAx val="47753856"/>
        <c:crosses val="autoZero"/>
        <c:auto val="1"/>
        <c:lblAlgn val="ctr"/>
        <c:lblOffset val="100"/>
      </c:catAx>
      <c:valAx>
        <c:axId val="47753856"/>
        <c:scaling>
          <c:orientation val="minMax"/>
        </c:scaling>
        <c:delete val="1"/>
        <c:axPos val="l"/>
        <c:numFmt formatCode="0%" sourceLinked="1"/>
        <c:majorTickMark val="none"/>
        <c:tickLblPos val="none"/>
        <c:crossAx val="47752320"/>
        <c:crosses val="autoZero"/>
        <c:crossBetween val="between"/>
      </c:valAx>
    </c:plotArea>
    <c:legend>
      <c:legendPos val="b"/>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37"/>
  <c:chart>
    <c:title>
      <c:tx>
        <c:rich>
          <a:bodyPr/>
          <a:lstStyle/>
          <a:p>
            <a:pPr>
              <a:defRPr sz="1400" baseline="0">
                <a:latin typeface="Arial" pitchFamily="34" charset="0"/>
              </a:defRPr>
            </a:pPr>
            <a:r>
              <a:rPr lang="en-US" sz="1400" baseline="0" dirty="0" smtClean="0">
                <a:latin typeface="Arial" pitchFamily="34" charset="0"/>
              </a:rPr>
              <a:t>INFECTION CONTROL COMPLIANCE</a:t>
            </a:r>
            <a:endParaRPr lang="en-IN" sz="1400" baseline="0" dirty="0">
              <a:latin typeface="Arial" pitchFamily="34" charset="0"/>
            </a:endParaRPr>
          </a:p>
        </c:rich>
      </c:tx>
    </c:title>
    <c:plotArea>
      <c:layout/>
      <c:barChart>
        <c:barDir val="col"/>
        <c:grouping val="clustered"/>
        <c:ser>
          <c:idx val="0"/>
          <c:order val="0"/>
          <c:cat>
            <c:strRef>
              <c:f>Sheet4!$I$60:$I$62</c:f>
              <c:strCache>
                <c:ptCount val="3"/>
                <c:pt idx="0">
                  <c:v>50% TO 80%</c:v>
                </c:pt>
                <c:pt idx="1">
                  <c:v>80% TO 90%</c:v>
                </c:pt>
                <c:pt idx="2">
                  <c:v>MORE THAN 90%</c:v>
                </c:pt>
              </c:strCache>
            </c:strRef>
          </c:cat>
          <c:val>
            <c:numRef>
              <c:f>Sheet4!$J$60:$J$62</c:f>
              <c:numCache>
                <c:formatCode>General</c:formatCode>
                <c:ptCount val="3"/>
                <c:pt idx="0">
                  <c:v>6</c:v>
                </c:pt>
                <c:pt idx="1">
                  <c:v>1</c:v>
                </c:pt>
                <c:pt idx="2">
                  <c:v>0</c:v>
                </c:pt>
              </c:numCache>
            </c:numRef>
          </c:val>
        </c:ser>
        <c:dLbls>
          <c:showVal val="1"/>
        </c:dLbls>
        <c:overlap val="-25"/>
        <c:axId val="47597440"/>
        <c:axId val="47598976"/>
      </c:barChart>
      <c:catAx>
        <c:axId val="47597440"/>
        <c:scaling>
          <c:orientation val="minMax"/>
        </c:scaling>
        <c:axPos val="b"/>
        <c:majorTickMark val="none"/>
        <c:tickLblPos val="nextTo"/>
        <c:txPr>
          <a:bodyPr/>
          <a:lstStyle/>
          <a:p>
            <a:pPr>
              <a:defRPr sz="1200" baseline="0">
                <a:latin typeface="Arial" pitchFamily="34" charset="0"/>
              </a:defRPr>
            </a:pPr>
            <a:endParaRPr lang="en-US"/>
          </a:p>
        </c:txPr>
        <c:crossAx val="47598976"/>
        <c:crosses val="autoZero"/>
        <c:auto val="1"/>
        <c:lblAlgn val="ctr"/>
        <c:lblOffset val="100"/>
      </c:catAx>
      <c:valAx>
        <c:axId val="47598976"/>
        <c:scaling>
          <c:orientation val="minMax"/>
        </c:scaling>
        <c:delete val="1"/>
        <c:axPos val="l"/>
        <c:numFmt formatCode="General" sourceLinked="1"/>
        <c:tickLblPos val="none"/>
        <c:crossAx val="47597440"/>
        <c:crosses val="autoZero"/>
        <c:crossBetween val="between"/>
      </c:valAx>
    </c:plotArea>
    <c:plotVisOnly val="1"/>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IN"/>
  <c:chart>
    <c:title>
      <c:tx>
        <c:rich>
          <a:bodyPr/>
          <a:lstStyle/>
          <a:p>
            <a:pPr>
              <a:defRPr/>
            </a:pPr>
            <a:r>
              <a:rPr lang="en-US"/>
              <a:t>TYPE OF SERVICE</a:t>
            </a:r>
          </a:p>
        </c:rich>
      </c:tx>
    </c:title>
    <c:plotArea>
      <c:layout/>
      <c:barChart>
        <c:barDir val="col"/>
        <c:grouping val="percentStacked"/>
        <c:ser>
          <c:idx val="0"/>
          <c:order val="0"/>
          <c:tx>
            <c:strRef>
              <c:f>'manager analysis'!$A$5</c:f>
              <c:strCache>
                <c:ptCount val="1"/>
                <c:pt idx="0">
                  <c:v>Patient Transport</c:v>
                </c:pt>
              </c:strCache>
            </c:strRef>
          </c:tx>
          <c:dLbls>
            <c:txPr>
              <a:bodyPr/>
              <a:lstStyle/>
              <a:p>
                <a:pPr>
                  <a:defRPr sz="1200" b="1"/>
                </a:pPr>
                <a:endParaRPr lang="en-US"/>
              </a:p>
            </c:txPr>
            <c:showVal val="1"/>
          </c:dLbls>
          <c:cat>
            <c:strRef>
              <c:f>'manager analysis'!$B$4</c:f>
              <c:strCache>
                <c:ptCount val="1"/>
                <c:pt idx="0">
                  <c:v>FREQUENCY</c:v>
                </c:pt>
              </c:strCache>
            </c:strRef>
          </c:cat>
          <c:val>
            <c:numRef>
              <c:f>'manager analysis'!$B$5</c:f>
              <c:numCache>
                <c:formatCode>General</c:formatCode>
                <c:ptCount val="1"/>
                <c:pt idx="0">
                  <c:v>2</c:v>
                </c:pt>
              </c:numCache>
            </c:numRef>
          </c:val>
        </c:ser>
        <c:ser>
          <c:idx val="1"/>
          <c:order val="1"/>
          <c:tx>
            <c:strRef>
              <c:f>'manager analysis'!$A$6</c:f>
              <c:strCache>
                <c:ptCount val="1"/>
                <c:pt idx="0">
                  <c:v>BLS</c:v>
                </c:pt>
              </c:strCache>
            </c:strRef>
          </c:tx>
          <c:dLbls>
            <c:txPr>
              <a:bodyPr/>
              <a:lstStyle/>
              <a:p>
                <a:pPr>
                  <a:defRPr sz="1200" b="1"/>
                </a:pPr>
                <a:endParaRPr lang="en-US"/>
              </a:p>
            </c:txPr>
            <c:showVal val="1"/>
          </c:dLbls>
          <c:cat>
            <c:strRef>
              <c:f>'manager analysis'!$B$4</c:f>
              <c:strCache>
                <c:ptCount val="1"/>
                <c:pt idx="0">
                  <c:v>FREQUENCY</c:v>
                </c:pt>
              </c:strCache>
            </c:strRef>
          </c:cat>
          <c:val>
            <c:numRef>
              <c:f>'manager analysis'!$B$6</c:f>
              <c:numCache>
                <c:formatCode>General</c:formatCode>
                <c:ptCount val="1"/>
                <c:pt idx="0">
                  <c:v>3</c:v>
                </c:pt>
              </c:numCache>
            </c:numRef>
          </c:val>
        </c:ser>
        <c:ser>
          <c:idx val="2"/>
          <c:order val="2"/>
          <c:tx>
            <c:strRef>
              <c:f>'manager analysis'!$A$7</c:f>
              <c:strCache>
                <c:ptCount val="1"/>
                <c:pt idx="0">
                  <c:v>ACLS</c:v>
                </c:pt>
              </c:strCache>
            </c:strRef>
          </c:tx>
          <c:dLbls>
            <c:txPr>
              <a:bodyPr/>
              <a:lstStyle/>
              <a:p>
                <a:pPr>
                  <a:defRPr sz="1200" b="1"/>
                </a:pPr>
                <a:endParaRPr lang="en-US"/>
              </a:p>
            </c:txPr>
            <c:showVal val="1"/>
          </c:dLbls>
          <c:cat>
            <c:strRef>
              <c:f>'manager analysis'!$B$4</c:f>
              <c:strCache>
                <c:ptCount val="1"/>
                <c:pt idx="0">
                  <c:v>FREQUENCY</c:v>
                </c:pt>
              </c:strCache>
            </c:strRef>
          </c:cat>
          <c:val>
            <c:numRef>
              <c:f>'manager analysis'!$B$7</c:f>
              <c:numCache>
                <c:formatCode>General</c:formatCode>
                <c:ptCount val="1"/>
                <c:pt idx="0">
                  <c:v>7</c:v>
                </c:pt>
              </c:numCache>
            </c:numRef>
          </c:val>
        </c:ser>
        <c:dLbls>
          <c:showVal val="1"/>
        </c:dLbls>
        <c:gapWidth val="95"/>
        <c:overlap val="100"/>
        <c:axId val="47639168"/>
        <c:axId val="49422720"/>
      </c:barChart>
      <c:catAx>
        <c:axId val="47639168"/>
        <c:scaling>
          <c:orientation val="minMax"/>
        </c:scaling>
        <c:axPos val="b"/>
        <c:majorTickMark val="none"/>
        <c:tickLblPos val="nextTo"/>
        <c:crossAx val="49422720"/>
        <c:crosses val="autoZero"/>
        <c:auto val="1"/>
        <c:lblAlgn val="ctr"/>
        <c:lblOffset val="100"/>
      </c:catAx>
      <c:valAx>
        <c:axId val="49422720"/>
        <c:scaling>
          <c:orientation val="minMax"/>
        </c:scaling>
        <c:delete val="1"/>
        <c:axPos val="l"/>
        <c:numFmt formatCode="0%" sourceLinked="1"/>
        <c:tickLblPos val="none"/>
        <c:crossAx val="47639168"/>
        <c:crosses val="autoZero"/>
        <c:crossBetween val="between"/>
      </c:valAx>
    </c:plotArea>
    <c:legend>
      <c:legendPos val="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IN"/>
  <c:style val="37"/>
  <c:chart>
    <c:view3D>
      <c:rAngAx val="1"/>
    </c:view3D>
    <c:plotArea>
      <c:layout/>
      <c:bar3DChart>
        <c:barDir val="bar"/>
        <c:grouping val="clustered"/>
        <c:ser>
          <c:idx val="0"/>
          <c:order val="0"/>
          <c:dLbls>
            <c:txPr>
              <a:bodyPr/>
              <a:lstStyle/>
              <a:p>
                <a:pPr>
                  <a:defRPr sz="1200" b="1"/>
                </a:pPr>
                <a:endParaRPr lang="en-US"/>
              </a:p>
            </c:txPr>
            <c:showVal val="1"/>
          </c:dLbls>
          <c:cat>
            <c:strRef>
              <c:f>'manager analysis final'!$Q$360:$Q$367</c:f>
              <c:strCache>
                <c:ptCount val="8"/>
                <c:pt idx="0">
                  <c:v>PPE</c:v>
                </c:pt>
                <c:pt idx="1">
                  <c:v>Hand Sanitizer</c:v>
                </c:pt>
                <c:pt idx="2">
                  <c:v>Vaccination of staff</c:v>
                </c:pt>
                <c:pt idx="3">
                  <c:v>Foot/Elbow Operated sink</c:v>
                </c:pt>
                <c:pt idx="4">
                  <c:v>Antibacteria Paint</c:v>
                </c:pt>
                <c:pt idx="5">
                  <c:v>Seamless FRP</c:v>
                </c:pt>
                <c:pt idx="6">
                  <c:v>Separate compartment for waste</c:v>
                </c:pt>
                <c:pt idx="7">
                  <c:v>Spillage Kit</c:v>
                </c:pt>
              </c:strCache>
            </c:strRef>
          </c:cat>
          <c:val>
            <c:numRef>
              <c:f>'manager analysis final'!$R$360:$R$367</c:f>
              <c:numCache>
                <c:formatCode>0%</c:formatCode>
                <c:ptCount val="8"/>
                <c:pt idx="0">
                  <c:v>1</c:v>
                </c:pt>
                <c:pt idx="1">
                  <c:v>0.83333333333333359</c:v>
                </c:pt>
                <c:pt idx="2">
                  <c:v>0.83333333333333359</c:v>
                </c:pt>
                <c:pt idx="3">
                  <c:v>0.5</c:v>
                </c:pt>
                <c:pt idx="4">
                  <c:v>0.33333333333333331</c:v>
                </c:pt>
                <c:pt idx="5">
                  <c:v>0.33333333333333331</c:v>
                </c:pt>
                <c:pt idx="6">
                  <c:v>0.16666666666666666</c:v>
                </c:pt>
                <c:pt idx="7">
                  <c:v>8.3333333333333343E-2</c:v>
                </c:pt>
              </c:numCache>
            </c:numRef>
          </c:val>
        </c:ser>
        <c:dLbls>
          <c:showVal val="1"/>
        </c:dLbls>
        <c:gapWidth val="75"/>
        <c:shape val="cylinder"/>
        <c:axId val="49447680"/>
        <c:axId val="49449216"/>
        <c:axId val="0"/>
      </c:bar3DChart>
      <c:catAx>
        <c:axId val="49447680"/>
        <c:scaling>
          <c:orientation val="minMax"/>
        </c:scaling>
        <c:axPos val="l"/>
        <c:majorTickMark val="none"/>
        <c:tickLblPos val="nextTo"/>
        <c:txPr>
          <a:bodyPr/>
          <a:lstStyle/>
          <a:p>
            <a:pPr>
              <a:defRPr sz="1200" b="1"/>
            </a:pPr>
            <a:endParaRPr lang="en-US"/>
          </a:p>
        </c:txPr>
        <c:crossAx val="49449216"/>
        <c:crosses val="autoZero"/>
        <c:auto val="1"/>
        <c:lblAlgn val="ctr"/>
        <c:lblOffset val="100"/>
      </c:catAx>
      <c:valAx>
        <c:axId val="49449216"/>
        <c:scaling>
          <c:orientation val="minMax"/>
        </c:scaling>
        <c:axPos val="b"/>
        <c:numFmt formatCode="0%" sourceLinked="1"/>
        <c:majorTickMark val="none"/>
        <c:tickLblPos val="nextTo"/>
        <c:crossAx val="49447680"/>
        <c:crosses val="autoZero"/>
        <c:crossBetween val="between"/>
      </c:valAx>
    </c:plotArea>
    <c:legend>
      <c:legendPos val="b"/>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style val="36"/>
  <c:chart>
    <c:title>
      <c:tx>
        <c:rich>
          <a:bodyPr/>
          <a:lstStyle/>
          <a:p>
            <a:pPr>
              <a:defRPr/>
            </a:pPr>
            <a:r>
              <a:rPr lang="en-US" dirty="0" smtClean="0"/>
              <a:t>INFECTION</a:t>
            </a:r>
            <a:r>
              <a:rPr lang="en-US" baseline="0" dirty="0" smtClean="0"/>
              <a:t> CONTROL STATUS</a:t>
            </a:r>
            <a:endParaRPr lang="en-IN" dirty="0"/>
          </a:p>
        </c:rich>
      </c:tx>
      <c:layout>
        <c:manualLayout>
          <c:xMode val="edge"/>
          <c:yMode val="edge"/>
          <c:x val="0.15387228079540913"/>
          <c:y val="4.4847567131031732E-2"/>
        </c:manualLayout>
      </c:layout>
    </c:title>
    <c:plotArea>
      <c:layout>
        <c:manualLayout>
          <c:layoutTarget val="inner"/>
          <c:xMode val="edge"/>
          <c:yMode val="edge"/>
          <c:x val="0.13348516050878256"/>
          <c:y val="0.13882616596002423"/>
          <c:w val="0.8314437714516455"/>
          <c:h val="0.49882596406218477"/>
        </c:manualLayout>
      </c:layout>
      <c:barChart>
        <c:barDir val="col"/>
        <c:grouping val="clustered"/>
        <c:ser>
          <c:idx val="0"/>
          <c:order val="0"/>
          <c:dLbls>
            <c:txPr>
              <a:bodyPr/>
              <a:lstStyle/>
              <a:p>
                <a:pPr>
                  <a:defRPr sz="1200" b="1"/>
                </a:pPr>
                <a:endParaRPr lang="en-US"/>
              </a:p>
            </c:txPr>
            <c:showVal val="1"/>
          </c:dLbls>
          <c:cat>
            <c:strRef>
              <c:f>'manager analysis'!$L$381:$L$392</c:f>
              <c:strCache>
                <c:ptCount val="12"/>
                <c:pt idx="0">
                  <c:v>AMBULANCE 1</c:v>
                </c:pt>
                <c:pt idx="1">
                  <c:v>AMBULANCE 2</c:v>
                </c:pt>
                <c:pt idx="2">
                  <c:v>AMBULANCE 3</c:v>
                </c:pt>
                <c:pt idx="3">
                  <c:v>AMBULANCE 4</c:v>
                </c:pt>
                <c:pt idx="4">
                  <c:v>AMBULANCE 5</c:v>
                </c:pt>
                <c:pt idx="5">
                  <c:v>AMBULANCE 6</c:v>
                </c:pt>
                <c:pt idx="6">
                  <c:v>AMBULANCE 7</c:v>
                </c:pt>
                <c:pt idx="7">
                  <c:v>AMBULANCE 8</c:v>
                </c:pt>
                <c:pt idx="8">
                  <c:v>AMBULANCE 9</c:v>
                </c:pt>
                <c:pt idx="9">
                  <c:v>AMBULANCE 10</c:v>
                </c:pt>
                <c:pt idx="10">
                  <c:v>AMBULANCE 11</c:v>
                </c:pt>
                <c:pt idx="11">
                  <c:v>AMBULANCE 12</c:v>
                </c:pt>
              </c:strCache>
            </c:strRef>
          </c:cat>
          <c:val>
            <c:numRef>
              <c:f>'manager analysis'!$M$381:$M$392</c:f>
              <c:numCache>
                <c:formatCode>0%</c:formatCode>
                <c:ptCount val="12"/>
                <c:pt idx="0">
                  <c:v>0.5</c:v>
                </c:pt>
                <c:pt idx="1">
                  <c:v>0.62500000000000144</c:v>
                </c:pt>
                <c:pt idx="2">
                  <c:v>0.5</c:v>
                </c:pt>
                <c:pt idx="3">
                  <c:v>0.37500000000000067</c:v>
                </c:pt>
                <c:pt idx="4">
                  <c:v>0.125</c:v>
                </c:pt>
                <c:pt idx="5">
                  <c:v>0.37500000000000067</c:v>
                </c:pt>
                <c:pt idx="6">
                  <c:v>0.25</c:v>
                </c:pt>
                <c:pt idx="7">
                  <c:v>0.87500000000000144</c:v>
                </c:pt>
                <c:pt idx="8">
                  <c:v>0.75000000000000144</c:v>
                </c:pt>
                <c:pt idx="9">
                  <c:v>0.37500000000000067</c:v>
                </c:pt>
                <c:pt idx="10">
                  <c:v>0.62500000000000144</c:v>
                </c:pt>
                <c:pt idx="11">
                  <c:v>0.75000000000000144</c:v>
                </c:pt>
              </c:numCache>
            </c:numRef>
          </c:val>
        </c:ser>
        <c:dLbls>
          <c:showVal val="1"/>
        </c:dLbls>
        <c:overlap val="-25"/>
        <c:axId val="49472640"/>
        <c:axId val="49474176"/>
      </c:barChart>
      <c:catAx>
        <c:axId val="49472640"/>
        <c:scaling>
          <c:orientation val="minMax"/>
        </c:scaling>
        <c:axPos val="b"/>
        <c:majorTickMark val="none"/>
        <c:tickLblPos val="nextTo"/>
        <c:txPr>
          <a:bodyPr/>
          <a:lstStyle/>
          <a:p>
            <a:pPr>
              <a:defRPr sz="1400"/>
            </a:pPr>
            <a:endParaRPr lang="en-US"/>
          </a:p>
        </c:txPr>
        <c:crossAx val="49474176"/>
        <c:crosses val="autoZero"/>
        <c:auto val="1"/>
        <c:lblAlgn val="ctr"/>
        <c:lblOffset val="100"/>
      </c:catAx>
      <c:valAx>
        <c:axId val="49474176"/>
        <c:scaling>
          <c:orientation val="minMax"/>
        </c:scaling>
        <c:delete val="1"/>
        <c:axPos val="l"/>
        <c:numFmt formatCode="0%" sourceLinked="1"/>
        <c:tickLblPos val="none"/>
        <c:crossAx val="49472640"/>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pieChart>
        <c:varyColors val="1"/>
        <c:ser>
          <c:idx val="0"/>
          <c:order val="0"/>
          <c:dLbls>
            <c:txPr>
              <a:bodyPr/>
              <a:lstStyle/>
              <a:p>
                <a:pPr>
                  <a:defRPr sz="1200" b="1"/>
                </a:pPr>
                <a:endParaRPr lang="en-US"/>
              </a:p>
            </c:txPr>
            <c:showPercent val="1"/>
          </c:dLbls>
          <c:cat>
            <c:strRef>
              <c:f>'PATIENT''S analysis 1'!$H$164:$H$169</c:f>
              <c:strCache>
                <c:ptCount val="6"/>
                <c:pt idx="1">
                  <c:v>COMFORTABLE RIDE</c:v>
                </c:pt>
                <c:pt idx="2">
                  <c:v>ADEQUATE SEATING</c:v>
                </c:pt>
                <c:pt idx="3">
                  <c:v>AIR CONDITIONING</c:v>
                </c:pt>
                <c:pt idx="4">
                  <c:v>HYGIENE &amp; CLEANLINESS</c:v>
                </c:pt>
                <c:pt idx="5">
                  <c:v>STAFF BEHAVIOUR</c:v>
                </c:pt>
              </c:strCache>
            </c:strRef>
          </c:cat>
          <c:val>
            <c:numRef>
              <c:f>'PATIENT''S analysis 1'!$I$164:$I$169</c:f>
              <c:numCache>
                <c:formatCode>0%</c:formatCode>
                <c:ptCount val="6"/>
                <c:pt idx="1">
                  <c:v>8.3333333333333343E-2</c:v>
                </c:pt>
                <c:pt idx="2">
                  <c:v>6.25E-2</c:v>
                </c:pt>
                <c:pt idx="3">
                  <c:v>4.1666666666666664E-2</c:v>
                </c:pt>
                <c:pt idx="4">
                  <c:v>0.43750000000000067</c:v>
                </c:pt>
                <c:pt idx="5">
                  <c:v>0.37500000000000067</c:v>
                </c:pt>
              </c:numCache>
            </c:numRef>
          </c:val>
        </c:ser>
        <c:dLbls>
          <c:showPercent val="1"/>
        </c:dLbls>
        <c:firstSliceAng val="0"/>
      </c:pieChart>
    </c:plotArea>
    <c:legend>
      <c:legendPos val="r"/>
      <c:legendEntry>
        <c:idx val="0"/>
        <c:delete val="1"/>
      </c:legendEntry>
      <c:layout>
        <c:manualLayout>
          <c:xMode val="edge"/>
          <c:yMode val="edge"/>
          <c:x val="0.61874671916010682"/>
          <c:y val="0.15963063210848644"/>
          <c:w val="0.38125341475172736"/>
          <c:h val="0.84036932883389581"/>
        </c:manualLayout>
      </c:layout>
      <c:txPr>
        <a:bodyPr/>
        <a:lstStyle/>
        <a:p>
          <a:pPr>
            <a:defRPr sz="1200" b="1"/>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style val="35"/>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32390692326172"/>
          <c:y val="0.10706890560639275"/>
          <c:w val="0.73637830190925657"/>
          <c:h val="0.39824066615771242"/>
        </c:manualLayout>
      </c:layout>
      <c:barChart>
        <c:barDir val="col"/>
        <c:grouping val="clustered"/>
        <c:ser>
          <c:idx val="0"/>
          <c:order val="0"/>
          <c:tx>
            <c:strRef>
              <c:f>'manager analysis final'!$F$204</c:f>
              <c:strCache>
                <c:ptCount val="1"/>
                <c:pt idx="0">
                  <c:v>PERCENTAGE</c:v>
                </c:pt>
              </c:strCache>
            </c:strRef>
          </c:tx>
          <c:dLbls>
            <c:txPr>
              <a:bodyPr/>
              <a:lstStyle/>
              <a:p>
                <a:pPr>
                  <a:defRPr lang="en-IN" sz="1200" b="1"/>
                </a:pPr>
                <a:endParaRPr lang="en-US"/>
              </a:p>
            </c:txPr>
            <c:showVal val="1"/>
          </c:dLbls>
          <c:cat>
            <c:strRef>
              <c:f>'manager analysis final'!$E$205:$E$222</c:f>
              <c:strCache>
                <c:ptCount val="18"/>
                <c:pt idx="0">
                  <c:v>Portable XRAY</c:v>
                </c:pt>
                <c:pt idx="1">
                  <c:v>MRI Compatible Spine Board</c:v>
                </c:pt>
                <c:pt idx="2">
                  <c:v>Resusitation Kit</c:v>
                </c:pt>
                <c:pt idx="3">
                  <c:v>Pulse Oxymeter</c:v>
                </c:pt>
                <c:pt idx="4">
                  <c:v>ECG</c:v>
                </c:pt>
                <c:pt idx="5">
                  <c:v>Syringe Pump</c:v>
                </c:pt>
                <c:pt idx="6">
                  <c:v>Neck Brace</c:v>
                </c:pt>
                <c:pt idx="7">
                  <c:v>Transport Ventilator</c:v>
                </c:pt>
                <c:pt idx="8">
                  <c:v>Advanced airway/Endotracheal Intubation</c:v>
                </c:pt>
                <c:pt idx="9">
                  <c:v>Cervical Collars (Full Range)</c:v>
                </c:pt>
                <c:pt idx="10">
                  <c:v>Head Immobilizer</c:v>
                </c:pt>
                <c:pt idx="11">
                  <c:v>Automatic Stretcher Cum Chair</c:v>
                </c:pt>
                <c:pt idx="12">
                  <c:v>Scoop Stretcher</c:v>
                </c:pt>
                <c:pt idx="13">
                  <c:v>Wheel Chair Stretcher</c:v>
                </c:pt>
                <c:pt idx="14">
                  <c:v>Nasopharyngeal &amp; Laryngeal Airways</c:v>
                </c:pt>
                <c:pt idx="15">
                  <c:v>Portable Suction Machine</c:v>
                </c:pt>
                <c:pt idx="16">
                  <c:v>Administering 100% Oxygen</c:v>
                </c:pt>
                <c:pt idx="17">
                  <c:v>Defibrillator</c:v>
                </c:pt>
              </c:strCache>
            </c:strRef>
          </c:cat>
          <c:val>
            <c:numRef>
              <c:f>'manager analysis final'!$F$205:$F$222</c:f>
              <c:numCache>
                <c:formatCode>0%</c:formatCode>
                <c:ptCount val="18"/>
                <c:pt idx="0">
                  <c:v>0</c:v>
                </c:pt>
                <c:pt idx="1">
                  <c:v>8.3333333333333343E-2</c:v>
                </c:pt>
                <c:pt idx="2">
                  <c:v>0.33333333333333331</c:v>
                </c:pt>
                <c:pt idx="3">
                  <c:v>0.41666666666666807</c:v>
                </c:pt>
                <c:pt idx="4">
                  <c:v>0.41666666666666807</c:v>
                </c:pt>
                <c:pt idx="5">
                  <c:v>0.5</c:v>
                </c:pt>
                <c:pt idx="6">
                  <c:v>0.5</c:v>
                </c:pt>
                <c:pt idx="7">
                  <c:v>0.58333333333333337</c:v>
                </c:pt>
                <c:pt idx="8">
                  <c:v>0.58333333333333337</c:v>
                </c:pt>
                <c:pt idx="9">
                  <c:v>0.58333333333333337</c:v>
                </c:pt>
                <c:pt idx="10">
                  <c:v>0.66666666666666663</c:v>
                </c:pt>
                <c:pt idx="11">
                  <c:v>0.75000000000000233</c:v>
                </c:pt>
                <c:pt idx="12">
                  <c:v>0.75000000000000233</c:v>
                </c:pt>
                <c:pt idx="13">
                  <c:v>0.75000000000000233</c:v>
                </c:pt>
                <c:pt idx="14">
                  <c:v>0.75000000000000233</c:v>
                </c:pt>
                <c:pt idx="15">
                  <c:v>0.8333333333333337</c:v>
                </c:pt>
                <c:pt idx="16">
                  <c:v>0.8333333333333337</c:v>
                </c:pt>
                <c:pt idx="17">
                  <c:v>0.8333333333333337</c:v>
                </c:pt>
              </c:numCache>
            </c:numRef>
          </c:val>
        </c:ser>
        <c:axId val="51219840"/>
        <c:axId val="51606656"/>
      </c:barChart>
      <c:catAx>
        <c:axId val="51219840"/>
        <c:scaling>
          <c:orientation val="minMax"/>
        </c:scaling>
        <c:axPos val="b"/>
        <c:majorTickMark val="none"/>
        <c:tickLblPos val="nextTo"/>
        <c:txPr>
          <a:bodyPr/>
          <a:lstStyle/>
          <a:p>
            <a:pPr>
              <a:defRPr lang="en-IN" sz="1200" b="1"/>
            </a:pPr>
            <a:endParaRPr lang="en-US"/>
          </a:p>
        </c:txPr>
        <c:crossAx val="51606656"/>
        <c:crosses val="autoZero"/>
        <c:auto val="1"/>
        <c:lblAlgn val="ctr"/>
        <c:lblOffset val="100"/>
      </c:catAx>
      <c:valAx>
        <c:axId val="51606656"/>
        <c:scaling>
          <c:orientation val="minMax"/>
        </c:scaling>
        <c:axPos val="l"/>
        <c:majorGridlines/>
        <c:numFmt formatCode="0%" sourceLinked="1"/>
        <c:tickLblPos val="nextTo"/>
        <c:txPr>
          <a:bodyPr/>
          <a:lstStyle/>
          <a:p>
            <a:pPr>
              <a:defRPr lang="en-IN" b="1"/>
            </a:pPr>
            <a:endParaRPr lang="en-US"/>
          </a:p>
        </c:txPr>
        <c:crossAx val="51219840"/>
        <c:crosses val="autoZero"/>
        <c:crossBetween val="between"/>
      </c:valAx>
    </c:plotArea>
    <c:plotVisOnly val="1"/>
  </c:chart>
  <c:externalData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3-05-23T11:55:36.774" idx="1">
    <p:pos x="10" y="10"/>
    <p:text>AL 12 AMBULANCE MANAGERS BELIEVE THAT THEY THEIR RESPONSE TIME IS WITHIN 30 MINUTES. 80% PATIENT BELIVE THE SAME BUT 19% STILL BELIEVE THAT RESPONSE TIME IS GREATER THAN 30 MINUTES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5-19T19:18:58.166" idx="3">
    <p:pos x="5398" y="379"/>
    <p:text>emergency response centre supported by technology ie integration with automatic vehicle location and tracking system,GIS and GPS that enable better road navigation,arrive to the scene of accident quickly,provide medical staff the knowledge of the exact monent when a patient will arrive
 locate the ambulances enroute
enabling video- links</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E7966-CB00-4129-9C81-07FC855BF651}"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IN"/>
        </a:p>
      </dgm:t>
    </dgm:pt>
    <dgm:pt modelId="{98970A4D-0B45-4849-B4BF-68A4224D2105}">
      <dgm:prSet phldrT="[Text]" custT="1"/>
      <dgm:spPr/>
      <dgm:t>
        <a:bodyPr/>
        <a:lstStyle/>
        <a:p>
          <a:r>
            <a:rPr lang="en-US" sz="2400" dirty="0" smtClean="0"/>
            <a:t>All the equipments for providing advance care life support in place</a:t>
          </a:r>
          <a:endParaRPr lang="en-IN" sz="2400" dirty="0"/>
        </a:p>
      </dgm:t>
    </dgm:pt>
    <dgm:pt modelId="{A5B93B9D-9FCA-490B-A96B-62C4875B6BAA}" type="parTrans" cxnId="{0B8FC7E0-6EE4-4626-BB12-4AB38DD2C19C}">
      <dgm:prSet/>
      <dgm:spPr/>
      <dgm:t>
        <a:bodyPr/>
        <a:lstStyle/>
        <a:p>
          <a:endParaRPr lang="en-IN"/>
        </a:p>
      </dgm:t>
    </dgm:pt>
    <dgm:pt modelId="{075A4FC4-D4D7-49FD-8BB5-26B1370F9CAE}" type="sibTrans" cxnId="{0B8FC7E0-6EE4-4626-BB12-4AB38DD2C19C}">
      <dgm:prSet/>
      <dgm:spPr/>
      <dgm:t>
        <a:bodyPr/>
        <a:lstStyle/>
        <a:p>
          <a:endParaRPr lang="en-IN"/>
        </a:p>
      </dgm:t>
    </dgm:pt>
    <dgm:pt modelId="{E6EB1E27-78AC-41F4-B99B-525E41EFCAFC}">
      <dgm:prSet phldrT="[Text]" custT="1"/>
      <dgm:spPr/>
      <dgm:t>
        <a:bodyPr/>
        <a:lstStyle/>
        <a:p>
          <a:r>
            <a:rPr lang="en-US" sz="2400" dirty="0" smtClean="0"/>
            <a:t>A proper combination of technical and support staff should be deployed.</a:t>
          </a:r>
          <a:endParaRPr lang="en-IN" sz="2400" dirty="0"/>
        </a:p>
      </dgm:t>
    </dgm:pt>
    <dgm:pt modelId="{86CF2633-E3BC-4BCB-9D6E-8C8EA9CEF810}" type="parTrans" cxnId="{E7086F1B-60A8-4D4B-8BF0-EA4B72636F3F}">
      <dgm:prSet/>
      <dgm:spPr/>
      <dgm:t>
        <a:bodyPr/>
        <a:lstStyle/>
        <a:p>
          <a:endParaRPr lang="en-IN"/>
        </a:p>
      </dgm:t>
    </dgm:pt>
    <dgm:pt modelId="{3A653BB4-2EC6-44E7-8826-260EC950BDBC}" type="sibTrans" cxnId="{E7086F1B-60A8-4D4B-8BF0-EA4B72636F3F}">
      <dgm:prSet/>
      <dgm:spPr/>
      <dgm:t>
        <a:bodyPr/>
        <a:lstStyle/>
        <a:p>
          <a:endParaRPr lang="en-IN"/>
        </a:p>
      </dgm:t>
    </dgm:pt>
    <dgm:pt modelId="{E37AC679-9233-4FEC-97A7-99D4F8583FB9}">
      <dgm:prSet phldrT="[Text]"/>
      <dgm:spPr/>
      <dgm:t>
        <a:bodyPr/>
        <a:lstStyle/>
        <a:p>
          <a:r>
            <a:rPr lang="en-US" b="1" dirty="0" smtClean="0"/>
            <a:t>Training Related</a:t>
          </a:r>
          <a:endParaRPr lang="en-IN" b="1" dirty="0"/>
        </a:p>
      </dgm:t>
    </dgm:pt>
    <dgm:pt modelId="{B3FF3BC8-E24C-4490-B241-8C5C56878AEE}" type="parTrans" cxnId="{42140444-5AED-4752-8E6F-33A55E874595}">
      <dgm:prSet/>
      <dgm:spPr/>
      <dgm:t>
        <a:bodyPr/>
        <a:lstStyle/>
        <a:p>
          <a:endParaRPr lang="en-IN"/>
        </a:p>
      </dgm:t>
    </dgm:pt>
    <dgm:pt modelId="{582DD971-4D52-4C31-BF4A-1DA75D4D91F9}" type="sibTrans" cxnId="{42140444-5AED-4752-8E6F-33A55E874595}">
      <dgm:prSet/>
      <dgm:spPr/>
      <dgm:t>
        <a:bodyPr/>
        <a:lstStyle/>
        <a:p>
          <a:endParaRPr lang="en-IN"/>
        </a:p>
      </dgm:t>
    </dgm:pt>
    <dgm:pt modelId="{07E576CA-2795-42BB-99D3-1FE1979BADBC}">
      <dgm:prSet phldrT="[Text]" custT="1"/>
      <dgm:spPr/>
      <dgm:t>
        <a:bodyPr/>
        <a:lstStyle/>
        <a:p>
          <a:r>
            <a:rPr lang="en-US" sz="2400" dirty="0" smtClean="0"/>
            <a:t>Formal training sessions on advanced care life support (CPR, endotracheal intubation, ventricular defibrillation etc) workshops and hands on trainings should be undertaken periodically.</a:t>
          </a:r>
          <a:endParaRPr lang="en-IN" sz="2400" dirty="0"/>
        </a:p>
      </dgm:t>
    </dgm:pt>
    <dgm:pt modelId="{018EF92D-8D73-49F6-927F-214FB4EE90B6}" type="parTrans" cxnId="{954196C5-55FA-4B20-93D5-F2C63B45CE3F}">
      <dgm:prSet/>
      <dgm:spPr/>
      <dgm:t>
        <a:bodyPr/>
        <a:lstStyle/>
        <a:p>
          <a:endParaRPr lang="en-IN"/>
        </a:p>
      </dgm:t>
    </dgm:pt>
    <dgm:pt modelId="{EF9801A1-A947-4440-8317-86E7E154B54A}" type="sibTrans" cxnId="{954196C5-55FA-4B20-93D5-F2C63B45CE3F}">
      <dgm:prSet/>
      <dgm:spPr/>
      <dgm:t>
        <a:bodyPr/>
        <a:lstStyle/>
        <a:p>
          <a:endParaRPr lang="en-IN"/>
        </a:p>
      </dgm:t>
    </dgm:pt>
    <dgm:pt modelId="{EDBF0115-91A5-4110-9219-2842814DA6DD}">
      <dgm:prSet phldrT="[Text]"/>
      <dgm:spPr/>
      <dgm:t>
        <a:bodyPr/>
        <a:lstStyle/>
        <a:p>
          <a:r>
            <a:rPr lang="en-US" b="1" dirty="0" smtClean="0"/>
            <a:t>Resource Related</a:t>
          </a:r>
          <a:endParaRPr lang="en-IN" b="1" dirty="0"/>
        </a:p>
      </dgm:t>
    </dgm:pt>
    <dgm:pt modelId="{D266C7D3-EAB6-48E9-AB59-7A6F39F18F85}" type="sibTrans" cxnId="{24D0164E-D2BC-47E8-ABF5-50AD52E4415A}">
      <dgm:prSet/>
      <dgm:spPr/>
      <dgm:t>
        <a:bodyPr/>
        <a:lstStyle/>
        <a:p>
          <a:endParaRPr lang="en-IN"/>
        </a:p>
      </dgm:t>
    </dgm:pt>
    <dgm:pt modelId="{20837BEB-3C11-46F5-B42B-0F512FB62C9D}" type="parTrans" cxnId="{24D0164E-D2BC-47E8-ABF5-50AD52E4415A}">
      <dgm:prSet/>
      <dgm:spPr/>
      <dgm:t>
        <a:bodyPr/>
        <a:lstStyle/>
        <a:p>
          <a:endParaRPr lang="en-IN"/>
        </a:p>
      </dgm:t>
    </dgm:pt>
    <dgm:pt modelId="{B9207AAA-DD84-4735-8424-DE79ECE8CE17}">
      <dgm:prSet custT="1"/>
      <dgm:spPr/>
      <dgm:t>
        <a:bodyPr/>
        <a:lstStyle/>
        <a:p>
          <a:r>
            <a:rPr lang="en-US" sz="2400" dirty="0" smtClean="0"/>
            <a:t>Training on general conduct and behavior. </a:t>
          </a:r>
          <a:endParaRPr lang="en-IN" sz="2400" dirty="0" smtClean="0"/>
        </a:p>
      </dgm:t>
    </dgm:pt>
    <dgm:pt modelId="{7DFF3511-3A79-4B1E-AC81-12CF53EF7020}" type="parTrans" cxnId="{B4E9E4D4-3014-4C5B-B097-54F3B4F1334C}">
      <dgm:prSet/>
      <dgm:spPr/>
      <dgm:t>
        <a:bodyPr/>
        <a:lstStyle/>
        <a:p>
          <a:endParaRPr lang="en-IN"/>
        </a:p>
      </dgm:t>
    </dgm:pt>
    <dgm:pt modelId="{61BBB90C-692C-408C-8115-91C28BCFFA5B}" type="sibTrans" cxnId="{B4E9E4D4-3014-4C5B-B097-54F3B4F1334C}">
      <dgm:prSet/>
      <dgm:spPr/>
      <dgm:t>
        <a:bodyPr/>
        <a:lstStyle/>
        <a:p>
          <a:endParaRPr lang="en-IN"/>
        </a:p>
      </dgm:t>
    </dgm:pt>
    <dgm:pt modelId="{4671517F-76BA-4A6B-AD6B-AEFA39C5E0D7}" type="pres">
      <dgm:prSet presAssocID="{E1FE7966-CB00-4129-9C81-07FC855BF651}" presName="linearFlow" presStyleCnt="0">
        <dgm:presLayoutVars>
          <dgm:dir/>
          <dgm:animLvl val="lvl"/>
          <dgm:resizeHandles val="exact"/>
        </dgm:presLayoutVars>
      </dgm:prSet>
      <dgm:spPr/>
      <dgm:t>
        <a:bodyPr/>
        <a:lstStyle/>
        <a:p>
          <a:endParaRPr lang="en-IN"/>
        </a:p>
      </dgm:t>
    </dgm:pt>
    <dgm:pt modelId="{9F58B5E6-2599-46E8-A5B0-3F0FE24165EE}" type="pres">
      <dgm:prSet presAssocID="{EDBF0115-91A5-4110-9219-2842814DA6DD}" presName="composite" presStyleCnt="0"/>
      <dgm:spPr/>
    </dgm:pt>
    <dgm:pt modelId="{9B8DE440-A027-42A8-8FD6-AA953E00C0E7}" type="pres">
      <dgm:prSet presAssocID="{EDBF0115-91A5-4110-9219-2842814DA6DD}" presName="parentText" presStyleLbl="alignNode1" presStyleIdx="0" presStyleCnt="2">
        <dgm:presLayoutVars>
          <dgm:chMax val="1"/>
          <dgm:bulletEnabled val="1"/>
        </dgm:presLayoutVars>
      </dgm:prSet>
      <dgm:spPr/>
      <dgm:t>
        <a:bodyPr/>
        <a:lstStyle/>
        <a:p>
          <a:endParaRPr lang="en-IN"/>
        </a:p>
      </dgm:t>
    </dgm:pt>
    <dgm:pt modelId="{4B15EEB3-0C18-4B1E-98F3-3D48EE1602C2}" type="pres">
      <dgm:prSet presAssocID="{EDBF0115-91A5-4110-9219-2842814DA6DD}" presName="descendantText" presStyleLbl="alignAcc1" presStyleIdx="0" presStyleCnt="2">
        <dgm:presLayoutVars>
          <dgm:bulletEnabled val="1"/>
        </dgm:presLayoutVars>
      </dgm:prSet>
      <dgm:spPr/>
      <dgm:t>
        <a:bodyPr/>
        <a:lstStyle/>
        <a:p>
          <a:endParaRPr lang="en-IN"/>
        </a:p>
      </dgm:t>
    </dgm:pt>
    <dgm:pt modelId="{B2022D47-E7B1-4455-877D-C693ECE6951D}" type="pres">
      <dgm:prSet presAssocID="{D266C7D3-EAB6-48E9-AB59-7A6F39F18F85}" presName="sp" presStyleCnt="0"/>
      <dgm:spPr/>
    </dgm:pt>
    <dgm:pt modelId="{EDB40834-F5EF-4A81-9A40-AAED2047D408}" type="pres">
      <dgm:prSet presAssocID="{E37AC679-9233-4FEC-97A7-99D4F8583FB9}" presName="composite" presStyleCnt="0"/>
      <dgm:spPr/>
    </dgm:pt>
    <dgm:pt modelId="{09F8BE93-0B70-4587-AA9F-D20E6F62F213}" type="pres">
      <dgm:prSet presAssocID="{E37AC679-9233-4FEC-97A7-99D4F8583FB9}" presName="parentText" presStyleLbl="alignNode1" presStyleIdx="1" presStyleCnt="2">
        <dgm:presLayoutVars>
          <dgm:chMax val="1"/>
          <dgm:bulletEnabled val="1"/>
        </dgm:presLayoutVars>
      </dgm:prSet>
      <dgm:spPr/>
      <dgm:t>
        <a:bodyPr/>
        <a:lstStyle/>
        <a:p>
          <a:endParaRPr lang="en-IN"/>
        </a:p>
      </dgm:t>
    </dgm:pt>
    <dgm:pt modelId="{F8CE5F59-1AE3-49AC-AC28-F469EC76FB4D}" type="pres">
      <dgm:prSet presAssocID="{E37AC679-9233-4FEC-97A7-99D4F8583FB9}" presName="descendantText" presStyleLbl="alignAcc1" presStyleIdx="1" presStyleCnt="2" custScaleY="158899">
        <dgm:presLayoutVars>
          <dgm:bulletEnabled val="1"/>
        </dgm:presLayoutVars>
      </dgm:prSet>
      <dgm:spPr/>
      <dgm:t>
        <a:bodyPr/>
        <a:lstStyle/>
        <a:p>
          <a:endParaRPr lang="en-IN"/>
        </a:p>
      </dgm:t>
    </dgm:pt>
  </dgm:ptLst>
  <dgm:cxnLst>
    <dgm:cxn modelId="{18BBFD41-3A22-4762-8AEC-88E78DF7413B}" type="presOf" srcId="{E37AC679-9233-4FEC-97A7-99D4F8583FB9}" destId="{09F8BE93-0B70-4587-AA9F-D20E6F62F213}" srcOrd="0" destOrd="0" presId="urn:microsoft.com/office/officeart/2005/8/layout/chevron2"/>
    <dgm:cxn modelId="{747EDAEE-A895-4562-9CCC-3A6E446F4472}" type="presOf" srcId="{07E576CA-2795-42BB-99D3-1FE1979BADBC}" destId="{F8CE5F59-1AE3-49AC-AC28-F469EC76FB4D}" srcOrd="0" destOrd="0" presId="urn:microsoft.com/office/officeart/2005/8/layout/chevron2"/>
    <dgm:cxn modelId="{5CEC2BD7-9A1C-4904-B503-498EAC10A25A}" type="presOf" srcId="{B9207AAA-DD84-4735-8424-DE79ECE8CE17}" destId="{F8CE5F59-1AE3-49AC-AC28-F469EC76FB4D}" srcOrd="0" destOrd="1" presId="urn:microsoft.com/office/officeart/2005/8/layout/chevron2"/>
    <dgm:cxn modelId="{B4E9E4D4-3014-4C5B-B097-54F3B4F1334C}" srcId="{E37AC679-9233-4FEC-97A7-99D4F8583FB9}" destId="{B9207AAA-DD84-4735-8424-DE79ECE8CE17}" srcOrd="1" destOrd="0" parTransId="{7DFF3511-3A79-4B1E-AC81-12CF53EF7020}" sibTransId="{61BBB90C-692C-408C-8115-91C28BCFFA5B}"/>
    <dgm:cxn modelId="{954196C5-55FA-4B20-93D5-F2C63B45CE3F}" srcId="{E37AC679-9233-4FEC-97A7-99D4F8583FB9}" destId="{07E576CA-2795-42BB-99D3-1FE1979BADBC}" srcOrd="0" destOrd="0" parTransId="{018EF92D-8D73-49F6-927F-214FB4EE90B6}" sibTransId="{EF9801A1-A947-4440-8317-86E7E154B54A}"/>
    <dgm:cxn modelId="{05ECD706-AD70-4568-9A1F-A56EAF6B96AD}" type="presOf" srcId="{E6EB1E27-78AC-41F4-B99B-525E41EFCAFC}" destId="{4B15EEB3-0C18-4B1E-98F3-3D48EE1602C2}" srcOrd="0" destOrd="1" presId="urn:microsoft.com/office/officeart/2005/8/layout/chevron2"/>
    <dgm:cxn modelId="{0B8FC7E0-6EE4-4626-BB12-4AB38DD2C19C}" srcId="{EDBF0115-91A5-4110-9219-2842814DA6DD}" destId="{98970A4D-0B45-4849-B4BF-68A4224D2105}" srcOrd="0" destOrd="0" parTransId="{A5B93B9D-9FCA-490B-A96B-62C4875B6BAA}" sibTransId="{075A4FC4-D4D7-49FD-8BB5-26B1370F9CAE}"/>
    <dgm:cxn modelId="{6E3B9F26-BEF6-4CCB-93BF-A5C741CBCF0C}" type="presOf" srcId="{E1FE7966-CB00-4129-9C81-07FC855BF651}" destId="{4671517F-76BA-4A6B-AD6B-AEFA39C5E0D7}" srcOrd="0" destOrd="0" presId="urn:microsoft.com/office/officeart/2005/8/layout/chevron2"/>
    <dgm:cxn modelId="{42140444-5AED-4752-8E6F-33A55E874595}" srcId="{E1FE7966-CB00-4129-9C81-07FC855BF651}" destId="{E37AC679-9233-4FEC-97A7-99D4F8583FB9}" srcOrd="1" destOrd="0" parTransId="{B3FF3BC8-E24C-4490-B241-8C5C56878AEE}" sibTransId="{582DD971-4D52-4C31-BF4A-1DA75D4D91F9}"/>
    <dgm:cxn modelId="{5C465FFF-0E7D-46FC-B9C8-86A84C14692C}" type="presOf" srcId="{98970A4D-0B45-4849-B4BF-68A4224D2105}" destId="{4B15EEB3-0C18-4B1E-98F3-3D48EE1602C2}" srcOrd="0" destOrd="0" presId="urn:microsoft.com/office/officeart/2005/8/layout/chevron2"/>
    <dgm:cxn modelId="{075F8CA6-A42E-4A12-85C1-6D4F74751AC3}" type="presOf" srcId="{EDBF0115-91A5-4110-9219-2842814DA6DD}" destId="{9B8DE440-A027-42A8-8FD6-AA953E00C0E7}" srcOrd="0" destOrd="0" presId="urn:microsoft.com/office/officeart/2005/8/layout/chevron2"/>
    <dgm:cxn modelId="{24D0164E-D2BC-47E8-ABF5-50AD52E4415A}" srcId="{E1FE7966-CB00-4129-9C81-07FC855BF651}" destId="{EDBF0115-91A5-4110-9219-2842814DA6DD}" srcOrd="0" destOrd="0" parTransId="{20837BEB-3C11-46F5-B42B-0F512FB62C9D}" sibTransId="{D266C7D3-EAB6-48E9-AB59-7A6F39F18F85}"/>
    <dgm:cxn modelId="{E7086F1B-60A8-4D4B-8BF0-EA4B72636F3F}" srcId="{EDBF0115-91A5-4110-9219-2842814DA6DD}" destId="{E6EB1E27-78AC-41F4-B99B-525E41EFCAFC}" srcOrd="1" destOrd="0" parTransId="{86CF2633-E3BC-4BCB-9D6E-8C8EA9CEF810}" sibTransId="{3A653BB4-2EC6-44E7-8826-260EC950BDBC}"/>
    <dgm:cxn modelId="{6657F052-0F12-40CE-8D65-01B3294F4C88}" type="presParOf" srcId="{4671517F-76BA-4A6B-AD6B-AEFA39C5E0D7}" destId="{9F58B5E6-2599-46E8-A5B0-3F0FE24165EE}" srcOrd="0" destOrd="0" presId="urn:microsoft.com/office/officeart/2005/8/layout/chevron2"/>
    <dgm:cxn modelId="{4D6C6CBE-F767-4F6E-B385-1E84A7B9EFFD}" type="presParOf" srcId="{9F58B5E6-2599-46E8-A5B0-3F0FE24165EE}" destId="{9B8DE440-A027-42A8-8FD6-AA953E00C0E7}" srcOrd="0" destOrd="0" presId="urn:microsoft.com/office/officeart/2005/8/layout/chevron2"/>
    <dgm:cxn modelId="{02ACC4F8-9606-47E2-B652-6CA2EFFFBA20}" type="presParOf" srcId="{9F58B5E6-2599-46E8-A5B0-3F0FE24165EE}" destId="{4B15EEB3-0C18-4B1E-98F3-3D48EE1602C2}" srcOrd="1" destOrd="0" presId="urn:microsoft.com/office/officeart/2005/8/layout/chevron2"/>
    <dgm:cxn modelId="{DC14C580-C8BE-493B-8799-6974223FFFB7}" type="presParOf" srcId="{4671517F-76BA-4A6B-AD6B-AEFA39C5E0D7}" destId="{B2022D47-E7B1-4455-877D-C693ECE6951D}" srcOrd="1" destOrd="0" presId="urn:microsoft.com/office/officeart/2005/8/layout/chevron2"/>
    <dgm:cxn modelId="{D6821187-A38F-432D-97AC-EDB0138F9BEE}" type="presParOf" srcId="{4671517F-76BA-4A6B-AD6B-AEFA39C5E0D7}" destId="{EDB40834-F5EF-4A81-9A40-AAED2047D408}" srcOrd="2" destOrd="0" presId="urn:microsoft.com/office/officeart/2005/8/layout/chevron2"/>
    <dgm:cxn modelId="{75277923-78A6-4398-907F-28015D9944A4}" type="presParOf" srcId="{EDB40834-F5EF-4A81-9A40-AAED2047D408}" destId="{09F8BE93-0B70-4587-AA9F-D20E6F62F213}" srcOrd="0" destOrd="0" presId="urn:microsoft.com/office/officeart/2005/8/layout/chevron2"/>
    <dgm:cxn modelId="{A72FB08B-17FE-45E2-9A6C-10640CD23F31}" type="presParOf" srcId="{EDB40834-F5EF-4A81-9A40-AAED2047D408}" destId="{F8CE5F59-1AE3-49AC-AC28-F469EC76FB4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D6E56-62FA-4430-837B-A88BBF139DE1}"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IN"/>
        </a:p>
      </dgm:t>
    </dgm:pt>
    <dgm:pt modelId="{4BA388EC-6F77-4BAC-A2BA-C0437774C8BD}">
      <dgm:prSet phldrT="[Text]" custT="1"/>
      <dgm:spPr/>
      <dgm:t>
        <a:bodyPr/>
        <a:lstStyle/>
        <a:p>
          <a:r>
            <a:rPr lang="en-US" sz="2400" b="1" dirty="0" smtClean="0"/>
            <a:t>Advance services related</a:t>
          </a:r>
          <a:endParaRPr lang="en-IN" sz="2400" b="1" dirty="0"/>
        </a:p>
      </dgm:t>
    </dgm:pt>
    <dgm:pt modelId="{FFED9350-4CD5-4B64-B869-5517536532CC}" type="parTrans" cxnId="{DE62E661-D319-426B-AD7F-97D8482F259D}">
      <dgm:prSet/>
      <dgm:spPr/>
      <dgm:t>
        <a:bodyPr/>
        <a:lstStyle/>
        <a:p>
          <a:endParaRPr lang="en-IN"/>
        </a:p>
      </dgm:t>
    </dgm:pt>
    <dgm:pt modelId="{1C12DC9D-C01E-4116-B2AD-2F89AF02F06C}" type="sibTrans" cxnId="{DE62E661-D319-426B-AD7F-97D8482F259D}">
      <dgm:prSet/>
      <dgm:spPr/>
      <dgm:t>
        <a:bodyPr/>
        <a:lstStyle/>
        <a:p>
          <a:endParaRPr lang="en-IN"/>
        </a:p>
      </dgm:t>
    </dgm:pt>
    <dgm:pt modelId="{B0E27C9E-F6F8-4608-A44F-DEC71AB0CB0F}">
      <dgm:prSet phldrT="[Text]" custT="1"/>
      <dgm:spPr/>
      <dgm:t>
        <a:bodyPr/>
        <a:lstStyle/>
        <a:p>
          <a:r>
            <a:rPr lang="en-US" sz="2400" dirty="0" smtClean="0"/>
            <a:t>Proper</a:t>
          </a:r>
          <a:r>
            <a:rPr lang="en-US" sz="2400" baseline="0" dirty="0" smtClean="0"/>
            <a:t> Infection control</a:t>
          </a:r>
          <a:endParaRPr lang="en-IN" sz="2400" dirty="0"/>
        </a:p>
      </dgm:t>
    </dgm:pt>
    <dgm:pt modelId="{EFB43F04-1583-4617-85F7-35FD93CF6448}" type="parTrans" cxnId="{2C090F12-C747-419D-AF2B-1E8445D31751}">
      <dgm:prSet/>
      <dgm:spPr/>
      <dgm:t>
        <a:bodyPr/>
        <a:lstStyle/>
        <a:p>
          <a:endParaRPr lang="en-IN"/>
        </a:p>
      </dgm:t>
    </dgm:pt>
    <dgm:pt modelId="{EF600040-8903-461D-A9DF-280FD58F38E8}" type="sibTrans" cxnId="{2C090F12-C747-419D-AF2B-1E8445D31751}">
      <dgm:prSet/>
      <dgm:spPr/>
      <dgm:t>
        <a:bodyPr/>
        <a:lstStyle/>
        <a:p>
          <a:endParaRPr lang="en-IN"/>
        </a:p>
      </dgm:t>
    </dgm:pt>
    <dgm:pt modelId="{D636DF10-CF38-456B-AA55-B18614B0488D}">
      <dgm:prSet phldrT="[Text]" custT="1"/>
      <dgm:spPr/>
      <dgm:t>
        <a:bodyPr/>
        <a:lstStyle/>
        <a:p>
          <a:r>
            <a:rPr lang="en-US" sz="2400" b="1" dirty="0" smtClean="0"/>
            <a:t>Performance Related</a:t>
          </a:r>
          <a:endParaRPr lang="en-IN" sz="2400" b="1" dirty="0"/>
        </a:p>
      </dgm:t>
    </dgm:pt>
    <dgm:pt modelId="{9AE192C4-FB5B-4939-8E4C-058397BF43CA}" type="parTrans" cxnId="{C25E8D4A-5D70-4D5A-A1B0-C12D9AA417F3}">
      <dgm:prSet/>
      <dgm:spPr/>
      <dgm:t>
        <a:bodyPr/>
        <a:lstStyle/>
        <a:p>
          <a:endParaRPr lang="en-IN"/>
        </a:p>
      </dgm:t>
    </dgm:pt>
    <dgm:pt modelId="{FFC792DE-5873-4C07-AF14-59B1445BA616}" type="sibTrans" cxnId="{C25E8D4A-5D70-4D5A-A1B0-C12D9AA417F3}">
      <dgm:prSet/>
      <dgm:spPr/>
      <dgm:t>
        <a:bodyPr/>
        <a:lstStyle/>
        <a:p>
          <a:endParaRPr lang="en-IN"/>
        </a:p>
      </dgm:t>
    </dgm:pt>
    <dgm:pt modelId="{7903B9A6-97AF-40BC-AD2F-75E69E93AC4A}">
      <dgm:prSet phldrT="[Text]" custT="1"/>
      <dgm:spPr/>
      <dgm:t>
        <a:bodyPr/>
        <a:lstStyle/>
        <a:p>
          <a:r>
            <a:rPr lang="en-US" sz="2400" dirty="0" smtClean="0"/>
            <a:t>Monitoring response time(for every visit)</a:t>
          </a:r>
          <a:endParaRPr lang="en-IN" sz="2400" dirty="0"/>
        </a:p>
      </dgm:t>
    </dgm:pt>
    <dgm:pt modelId="{931118CC-3CF5-4A12-B2B2-0340E8AA5374}" type="parTrans" cxnId="{D74A6AFF-9330-4B1A-AC37-7B53A38D8F85}">
      <dgm:prSet/>
      <dgm:spPr/>
      <dgm:t>
        <a:bodyPr/>
        <a:lstStyle/>
        <a:p>
          <a:endParaRPr lang="en-IN"/>
        </a:p>
      </dgm:t>
    </dgm:pt>
    <dgm:pt modelId="{3864727F-C27B-4570-93BD-A3C0F9B65C4D}" type="sibTrans" cxnId="{D74A6AFF-9330-4B1A-AC37-7B53A38D8F85}">
      <dgm:prSet/>
      <dgm:spPr/>
      <dgm:t>
        <a:bodyPr/>
        <a:lstStyle/>
        <a:p>
          <a:endParaRPr lang="en-IN"/>
        </a:p>
      </dgm:t>
    </dgm:pt>
    <dgm:pt modelId="{E336DCF9-0050-4BA3-A099-98ACBAA09FAB}">
      <dgm:prSet custT="1"/>
      <dgm:spPr/>
      <dgm:t>
        <a:bodyPr/>
        <a:lstStyle/>
        <a:p>
          <a:r>
            <a:rPr lang="en-US" sz="2400" dirty="0" smtClean="0"/>
            <a:t>GPS enabled ambulances should be encouraged to ensure quick response, timely interventions</a:t>
          </a:r>
          <a:endParaRPr lang="en-IN" sz="2400" dirty="0"/>
        </a:p>
      </dgm:t>
    </dgm:pt>
    <dgm:pt modelId="{F7BC5772-228F-456E-A089-EAA2BE69220A}" type="parTrans" cxnId="{713C2B58-6BD6-4B07-9E1A-E47C0371AC78}">
      <dgm:prSet/>
      <dgm:spPr/>
      <dgm:t>
        <a:bodyPr/>
        <a:lstStyle/>
        <a:p>
          <a:endParaRPr lang="en-IN"/>
        </a:p>
      </dgm:t>
    </dgm:pt>
    <dgm:pt modelId="{863251EA-AED0-4341-8EBF-2BCCB59FDE05}" type="sibTrans" cxnId="{713C2B58-6BD6-4B07-9E1A-E47C0371AC78}">
      <dgm:prSet/>
      <dgm:spPr/>
      <dgm:t>
        <a:bodyPr/>
        <a:lstStyle/>
        <a:p>
          <a:endParaRPr lang="en-IN"/>
        </a:p>
      </dgm:t>
    </dgm:pt>
    <dgm:pt modelId="{66857326-3E9C-4A7A-ACF7-805D91ABE775}">
      <dgm:prSet custT="1"/>
      <dgm:spPr/>
      <dgm:t>
        <a:bodyPr/>
        <a:lstStyle/>
        <a:p>
          <a:r>
            <a:rPr lang="en-US" sz="2400" dirty="0" smtClean="0"/>
            <a:t>Regular and surprise audits </a:t>
          </a:r>
          <a:endParaRPr lang="en-IN" sz="2400" dirty="0" smtClean="0"/>
        </a:p>
      </dgm:t>
    </dgm:pt>
    <dgm:pt modelId="{FC77F42F-FF37-460D-A76D-61EBA6B77417}" type="parTrans" cxnId="{813E3483-24E5-45E5-B0FC-96DB9D55E9BB}">
      <dgm:prSet/>
      <dgm:spPr/>
      <dgm:t>
        <a:bodyPr/>
        <a:lstStyle/>
        <a:p>
          <a:endParaRPr lang="en-IN"/>
        </a:p>
      </dgm:t>
    </dgm:pt>
    <dgm:pt modelId="{651D484F-9434-4A70-8EAD-F8D956A6CBC4}" type="sibTrans" cxnId="{813E3483-24E5-45E5-B0FC-96DB9D55E9BB}">
      <dgm:prSet/>
      <dgm:spPr/>
      <dgm:t>
        <a:bodyPr/>
        <a:lstStyle/>
        <a:p>
          <a:endParaRPr lang="en-IN"/>
        </a:p>
      </dgm:t>
    </dgm:pt>
    <dgm:pt modelId="{4D56F5F1-B413-4055-B9BC-165FD226F3E4}">
      <dgm:prSet custT="1"/>
      <dgm:spPr/>
      <dgm:t>
        <a:bodyPr/>
        <a:lstStyle/>
        <a:p>
          <a:r>
            <a:rPr lang="en-US" sz="2400" dirty="0" smtClean="0"/>
            <a:t>Feedbacks from patients/attendants in emergency department</a:t>
          </a:r>
          <a:endParaRPr lang="en-IN" sz="2400" dirty="0" smtClean="0"/>
        </a:p>
      </dgm:t>
    </dgm:pt>
    <dgm:pt modelId="{81429F0E-F05F-4339-A7B1-D0C17F99CA7B}" type="parTrans" cxnId="{A63B4DA8-2E11-4A5A-9C5E-7813BD0657F6}">
      <dgm:prSet/>
      <dgm:spPr/>
      <dgm:t>
        <a:bodyPr/>
        <a:lstStyle/>
        <a:p>
          <a:endParaRPr lang="en-IN"/>
        </a:p>
      </dgm:t>
    </dgm:pt>
    <dgm:pt modelId="{FC928724-053E-485D-AEF5-2026EDADE95B}" type="sibTrans" cxnId="{A63B4DA8-2E11-4A5A-9C5E-7813BD0657F6}">
      <dgm:prSet/>
      <dgm:spPr/>
      <dgm:t>
        <a:bodyPr/>
        <a:lstStyle/>
        <a:p>
          <a:endParaRPr lang="en-IN"/>
        </a:p>
      </dgm:t>
    </dgm:pt>
    <dgm:pt modelId="{9D70A888-A90C-4805-B408-C42ABBC5E09E}">
      <dgm:prSet phldrT="[Text]" custT="1"/>
      <dgm:spPr/>
      <dgm:t>
        <a:bodyPr/>
        <a:lstStyle/>
        <a:p>
          <a:r>
            <a:rPr lang="en-US" sz="2400" dirty="0" smtClean="0"/>
            <a:t>Checklists for ensuring availability of equipments, consumables and medicines</a:t>
          </a:r>
          <a:endParaRPr lang="en-IN" sz="2400" dirty="0"/>
        </a:p>
      </dgm:t>
    </dgm:pt>
    <dgm:pt modelId="{B8F7C606-3273-4FE4-B8B2-45C9B90BBE66}" type="parTrans" cxnId="{5162DA7E-484D-4443-B430-37BDCCC0E2BB}">
      <dgm:prSet/>
      <dgm:spPr/>
      <dgm:t>
        <a:bodyPr/>
        <a:lstStyle/>
        <a:p>
          <a:endParaRPr lang="en-IN"/>
        </a:p>
      </dgm:t>
    </dgm:pt>
    <dgm:pt modelId="{F66EFE01-AA2B-45BC-85A3-C1CE8ED67F82}" type="sibTrans" cxnId="{5162DA7E-484D-4443-B430-37BDCCC0E2BB}">
      <dgm:prSet/>
      <dgm:spPr/>
      <dgm:t>
        <a:bodyPr/>
        <a:lstStyle/>
        <a:p>
          <a:endParaRPr lang="en-IN"/>
        </a:p>
      </dgm:t>
    </dgm:pt>
    <dgm:pt modelId="{BFD0284B-302A-4362-82DB-1B57BF1358F5}">
      <dgm:prSet custT="1"/>
      <dgm:spPr/>
      <dgm:t>
        <a:bodyPr/>
        <a:lstStyle/>
        <a:p>
          <a:r>
            <a:rPr lang="en-US" sz="2400" dirty="0" smtClean="0"/>
            <a:t>The ambulance should be well connected with mobile phones/wireless</a:t>
          </a:r>
          <a:endParaRPr lang="en-IN" sz="2400" dirty="0"/>
        </a:p>
      </dgm:t>
    </dgm:pt>
    <dgm:pt modelId="{C1D3EB35-5857-4679-8B59-5D26C3E28838}" type="parTrans" cxnId="{60A892FE-5F36-4698-B1B6-1C217EB73580}">
      <dgm:prSet/>
      <dgm:spPr/>
    </dgm:pt>
    <dgm:pt modelId="{796906DF-62AF-43C1-9E6D-CA659FBB673B}" type="sibTrans" cxnId="{60A892FE-5F36-4698-B1B6-1C217EB73580}">
      <dgm:prSet/>
      <dgm:spPr/>
    </dgm:pt>
    <dgm:pt modelId="{29389B2A-059C-43BC-8A1E-9268A2DEEDE1}" type="pres">
      <dgm:prSet presAssocID="{A46D6E56-62FA-4430-837B-A88BBF139DE1}" presName="linearFlow" presStyleCnt="0">
        <dgm:presLayoutVars>
          <dgm:dir/>
          <dgm:animLvl val="lvl"/>
          <dgm:resizeHandles val="exact"/>
        </dgm:presLayoutVars>
      </dgm:prSet>
      <dgm:spPr/>
      <dgm:t>
        <a:bodyPr/>
        <a:lstStyle/>
        <a:p>
          <a:endParaRPr lang="en-IN"/>
        </a:p>
      </dgm:t>
    </dgm:pt>
    <dgm:pt modelId="{D788115F-6615-4014-89C0-B46D7240D988}" type="pres">
      <dgm:prSet presAssocID="{4BA388EC-6F77-4BAC-A2BA-C0437774C8BD}" presName="composite" presStyleCnt="0"/>
      <dgm:spPr/>
    </dgm:pt>
    <dgm:pt modelId="{A785213D-F72B-4654-9B4F-600017356F3E}" type="pres">
      <dgm:prSet presAssocID="{4BA388EC-6F77-4BAC-A2BA-C0437774C8BD}" presName="parentText" presStyleLbl="alignNode1" presStyleIdx="0" presStyleCnt="2">
        <dgm:presLayoutVars>
          <dgm:chMax val="1"/>
          <dgm:bulletEnabled val="1"/>
        </dgm:presLayoutVars>
      </dgm:prSet>
      <dgm:spPr/>
      <dgm:t>
        <a:bodyPr/>
        <a:lstStyle/>
        <a:p>
          <a:endParaRPr lang="en-IN"/>
        </a:p>
      </dgm:t>
    </dgm:pt>
    <dgm:pt modelId="{E99EFC0F-B27C-43A4-B955-FFD806FDCA30}" type="pres">
      <dgm:prSet presAssocID="{4BA388EC-6F77-4BAC-A2BA-C0437774C8BD}" presName="descendantText" presStyleLbl="alignAcc1" presStyleIdx="0" presStyleCnt="2" custScaleY="120212">
        <dgm:presLayoutVars>
          <dgm:bulletEnabled val="1"/>
        </dgm:presLayoutVars>
      </dgm:prSet>
      <dgm:spPr/>
      <dgm:t>
        <a:bodyPr/>
        <a:lstStyle/>
        <a:p>
          <a:endParaRPr lang="en-IN"/>
        </a:p>
      </dgm:t>
    </dgm:pt>
    <dgm:pt modelId="{17EEABF8-B22A-4591-9D1B-6BF4A2444596}" type="pres">
      <dgm:prSet presAssocID="{1C12DC9D-C01E-4116-B2AD-2F89AF02F06C}" presName="sp" presStyleCnt="0"/>
      <dgm:spPr/>
    </dgm:pt>
    <dgm:pt modelId="{87E2BEAA-C155-4401-924C-4623609D42DA}" type="pres">
      <dgm:prSet presAssocID="{D636DF10-CF38-456B-AA55-B18614B0488D}" presName="composite" presStyleCnt="0"/>
      <dgm:spPr/>
    </dgm:pt>
    <dgm:pt modelId="{A2FC2C33-DB20-493E-BFE4-7C3E8C87FF22}" type="pres">
      <dgm:prSet presAssocID="{D636DF10-CF38-456B-AA55-B18614B0488D}" presName="parentText" presStyleLbl="alignNode1" presStyleIdx="1" presStyleCnt="2">
        <dgm:presLayoutVars>
          <dgm:chMax val="1"/>
          <dgm:bulletEnabled val="1"/>
        </dgm:presLayoutVars>
      </dgm:prSet>
      <dgm:spPr/>
      <dgm:t>
        <a:bodyPr/>
        <a:lstStyle/>
        <a:p>
          <a:endParaRPr lang="en-IN"/>
        </a:p>
      </dgm:t>
    </dgm:pt>
    <dgm:pt modelId="{C75DCF24-B0EE-4BFB-A776-414C7866ADD6}" type="pres">
      <dgm:prSet presAssocID="{D636DF10-CF38-456B-AA55-B18614B0488D}" presName="descendantText" presStyleLbl="alignAcc1" presStyleIdx="1" presStyleCnt="2" custScaleY="135472">
        <dgm:presLayoutVars>
          <dgm:bulletEnabled val="1"/>
        </dgm:presLayoutVars>
      </dgm:prSet>
      <dgm:spPr/>
      <dgm:t>
        <a:bodyPr/>
        <a:lstStyle/>
        <a:p>
          <a:endParaRPr lang="en-IN"/>
        </a:p>
      </dgm:t>
    </dgm:pt>
  </dgm:ptLst>
  <dgm:cxnLst>
    <dgm:cxn modelId="{DA90DD4A-AE91-4464-8783-F427EB40FB40}" type="presOf" srcId="{4BA388EC-6F77-4BAC-A2BA-C0437774C8BD}" destId="{A785213D-F72B-4654-9B4F-600017356F3E}" srcOrd="0" destOrd="0" presId="urn:microsoft.com/office/officeart/2005/8/layout/chevron2"/>
    <dgm:cxn modelId="{60A892FE-5F36-4698-B1B6-1C217EB73580}" srcId="{4BA388EC-6F77-4BAC-A2BA-C0437774C8BD}" destId="{BFD0284B-302A-4362-82DB-1B57BF1358F5}" srcOrd="2" destOrd="0" parTransId="{C1D3EB35-5857-4679-8B59-5D26C3E28838}" sibTransId="{796906DF-62AF-43C1-9E6D-CA659FBB673B}"/>
    <dgm:cxn modelId="{713C2B58-6BD6-4B07-9E1A-E47C0371AC78}" srcId="{4BA388EC-6F77-4BAC-A2BA-C0437774C8BD}" destId="{E336DCF9-0050-4BA3-A099-98ACBAA09FAB}" srcOrd="1" destOrd="0" parTransId="{F7BC5772-228F-456E-A089-EAA2BE69220A}" sibTransId="{863251EA-AED0-4341-8EBF-2BCCB59FDE05}"/>
    <dgm:cxn modelId="{DE62E661-D319-426B-AD7F-97D8482F259D}" srcId="{A46D6E56-62FA-4430-837B-A88BBF139DE1}" destId="{4BA388EC-6F77-4BAC-A2BA-C0437774C8BD}" srcOrd="0" destOrd="0" parTransId="{FFED9350-4CD5-4B64-B869-5517536532CC}" sibTransId="{1C12DC9D-C01E-4116-B2AD-2F89AF02F06C}"/>
    <dgm:cxn modelId="{C25E8D4A-5D70-4D5A-A1B0-C12D9AA417F3}" srcId="{A46D6E56-62FA-4430-837B-A88BBF139DE1}" destId="{D636DF10-CF38-456B-AA55-B18614B0488D}" srcOrd="1" destOrd="0" parTransId="{9AE192C4-FB5B-4939-8E4C-058397BF43CA}" sibTransId="{FFC792DE-5873-4C07-AF14-59B1445BA616}"/>
    <dgm:cxn modelId="{B1EC2447-72B6-46CD-A4F6-A885A7EF06E8}" type="presOf" srcId="{B0E27C9E-F6F8-4608-A44F-DEC71AB0CB0F}" destId="{E99EFC0F-B27C-43A4-B955-FFD806FDCA30}" srcOrd="0" destOrd="0" presId="urn:microsoft.com/office/officeart/2005/8/layout/chevron2"/>
    <dgm:cxn modelId="{08A45E07-827F-4248-88B0-3AAF1B159FF7}" type="presOf" srcId="{4D56F5F1-B413-4055-B9BC-165FD226F3E4}" destId="{C75DCF24-B0EE-4BFB-A776-414C7866ADD6}" srcOrd="0" destOrd="3" presId="urn:microsoft.com/office/officeart/2005/8/layout/chevron2"/>
    <dgm:cxn modelId="{2C090F12-C747-419D-AF2B-1E8445D31751}" srcId="{4BA388EC-6F77-4BAC-A2BA-C0437774C8BD}" destId="{B0E27C9E-F6F8-4608-A44F-DEC71AB0CB0F}" srcOrd="0" destOrd="0" parTransId="{EFB43F04-1583-4617-85F7-35FD93CF6448}" sibTransId="{EF600040-8903-461D-A9DF-280FD58F38E8}"/>
    <dgm:cxn modelId="{7ED3712B-4E1B-4ABA-89A9-816124F9D549}" type="presOf" srcId="{E336DCF9-0050-4BA3-A099-98ACBAA09FAB}" destId="{E99EFC0F-B27C-43A4-B955-FFD806FDCA30}" srcOrd="0" destOrd="1" presId="urn:microsoft.com/office/officeart/2005/8/layout/chevron2"/>
    <dgm:cxn modelId="{813E3483-24E5-45E5-B0FC-96DB9D55E9BB}" srcId="{D636DF10-CF38-456B-AA55-B18614B0488D}" destId="{66857326-3E9C-4A7A-ACF7-805D91ABE775}" srcOrd="2" destOrd="0" parTransId="{FC77F42F-FF37-460D-A76D-61EBA6B77417}" sibTransId="{651D484F-9434-4A70-8EAD-F8D956A6CBC4}"/>
    <dgm:cxn modelId="{D74A6AFF-9330-4B1A-AC37-7B53A38D8F85}" srcId="{D636DF10-CF38-456B-AA55-B18614B0488D}" destId="{7903B9A6-97AF-40BC-AD2F-75E69E93AC4A}" srcOrd="0" destOrd="0" parTransId="{931118CC-3CF5-4A12-B2B2-0340E8AA5374}" sibTransId="{3864727F-C27B-4570-93BD-A3C0F9B65C4D}"/>
    <dgm:cxn modelId="{0208D55E-46F7-43B8-8BDB-C13D76D64CC7}" type="presOf" srcId="{A46D6E56-62FA-4430-837B-A88BBF139DE1}" destId="{29389B2A-059C-43BC-8A1E-9268A2DEEDE1}" srcOrd="0" destOrd="0" presId="urn:microsoft.com/office/officeart/2005/8/layout/chevron2"/>
    <dgm:cxn modelId="{A63B4DA8-2E11-4A5A-9C5E-7813BD0657F6}" srcId="{D636DF10-CF38-456B-AA55-B18614B0488D}" destId="{4D56F5F1-B413-4055-B9BC-165FD226F3E4}" srcOrd="3" destOrd="0" parTransId="{81429F0E-F05F-4339-A7B1-D0C17F99CA7B}" sibTransId="{FC928724-053E-485D-AEF5-2026EDADE95B}"/>
    <dgm:cxn modelId="{694889E5-071B-494C-A250-C41723F99F4F}" type="presOf" srcId="{9D70A888-A90C-4805-B408-C42ABBC5E09E}" destId="{C75DCF24-B0EE-4BFB-A776-414C7866ADD6}" srcOrd="0" destOrd="1" presId="urn:microsoft.com/office/officeart/2005/8/layout/chevron2"/>
    <dgm:cxn modelId="{1EA0D971-8191-423D-8454-4D56E1AA1269}" type="presOf" srcId="{BFD0284B-302A-4362-82DB-1B57BF1358F5}" destId="{E99EFC0F-B27C-43A4-B955-FFD806FDCA30}" srcOrd="0" destOrd="2" presId="urn:microsoft.com/office/officeart/2005/8/layout/chevron2"/>
    <dgm:cxn modelId="{B11A6D43-8360-4D6C-9B06-40E2A7B36071}" type="presOf" srcId="{66857326-3E9C-4A7A-ACF7-805D91ABE775}" destId="{C75DCF24-B0EE-4BFB-A776-414C7866ADD6}" srcOrd="0" destOrd="2" presId="urn:microsoft.com/office/officeart/2005/8/layout/chevron2"/>
    <dgm:cxn modelId="{36553F55-D0B8-4A0A-8BE1-CD341AFED532}" type="presOf" srcId="{D636DF10-CF38-456B-AA55-B18614B0488D}" destId="{A2FC2C33-DB20-493E-BFE4-7C3E8C87FF22}" srcOrd="0" destOrd="0" presId="urn:microsoft.com/office/officeart/2005/8/layout/chevron2"/>
    <dgm:cxn modelId="{1F696C36-3975-4104-80DB-10B7A7C873CF}" type="presOf" srcId="{7903B9A6-97AF-40BC-AD2F-75E69E93AC4A}" destId="{C75DCF24-B0EE-4BFB-A776-414C7866ADD6}" srcOrd="0" destOrd="0" presId="urn:microsoft.com/office/officeart/2005/8/layout/chevron2"/>
    <dgm:cxn modelId="{5162DA7E-484D-4443-B430-37BDCCC0E2BB}" srcId="{D636DF10-CF38-456B-AA55-B18614B0488D}" destId="{9D70A888-A90C-4805-B408-C42ABBC5E09E}" srcOrd="1" destOrd="0" parTransId="{B8F7C606-3273-4FE4-B8B2-45C9B90BBE66}" sibTransId="{F66EFE01-AA2B-45BC-85A3-C1CE8ED67F82}"/>
    <dgm:cxn modelId="{DFDB29B4-597F-42FE-ACE0-9D0BCB282FAC}" type="presParOf" srcId="{29389B2A-059C-43BC-8A1E-9268A2DEEDE1}" destId="{D788115F-6615-4014-89C0-B46D7240D988}" srcOrd="0" destOrd="0" presId="urn:microsoft.com/office/officeart/2005/8/layout/chevron2"/>
    <dgm:cxn modelId="{8B954AA8-9E76-4DDD-953F-D6BDC596B3A3}" type="presParOf" srcId="{D788115F-6615-4014-89C0-B46D7240D988}" destId="{A785213D-F72B-4654-9B4F-600017356F3E}" srcOrd="0" destOrd="0" presId="urn:microsoft.com/office/officeart/2005/8/layout/chevron2"/>
    <dgm:cxn modelId="{174C2FEE-9D37-47DE-B7D5-7C13B2FFCC44}" type="presParOf" srcId="{D788115F-6615-4014-89C0-B46D7240D988}" destId="{E99EFC0F-B27C-43A4-B955-FFD806FDCA30}" srcOrd="1" destOrd="0" presId="urn:microsoft.com/office/officeart/2005/8/layout/chevron2"/>
    <dgm:cxn modelId="{FFB92D2A-FAF5-4BBC-89A4-BC5F96AFF9BA}" type="presParOf" srcId="{29389B2A-059C-43BC-8A1E-9268A2DEEDE1}" destId="{17EEABF8-B22A-4591-9D1B-6BF4A2444596}" srcOrd="1" destOrd="0" presId="urn:microsoft.com/office/officeart/2005/8/layout/chevron2"/>
    <dgm:cxn modelId="{509ABA94-53B1-4B09-A541-FCC357EDB83A}" type="presParOf" srcId="{29389B2A-059C-43BC-8A1E-9268A2DEEDE1}" destId="{87E2BEAA-C155-4401-924C-4623609D42DA}" srcOrd="2" destOrd="0" presId="urn:microsoft.com/office/officeart/2005/8/layout/chevron2"/>
    <dgm:cxn modelId="{ADBDA4F7-E02D-482D-A0CC-FD98331C6BCB}" type="presParOf" srcId="{87E2BEAA-C155-4401-924C-4623609D42DA}" destId="{A2FC2C33-DB20-493E-BFE4-7C3E8C87FF22}" srcOrd="0" destOrd="0" presId="urn:microsoft.com/office/officeart/2005/8/layout/chevron2"/>
    <dgm:cxn modelId="{20E38D53-E70F-4E85-9FE4-E231693D97B1}" type="presParOf" srcId="{87E2BEAA-C155-4401-924C-4623609D42DA}" destId="{C75DCF24-B0EE-4BFB-A776-414C7866ADD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EE4EA2-E664-44AB-89C9-232C3516D95D}" type="doc">
      <dgm:prSet loTypeId="urn:microsoft.com/office/officeart/2005/8/layout/venn1" loCatId="relationship" qsTypeId="urn:microsoft.com/office/officeart/2005/8/quickstyle/simple1" qsCatId="simple" csTypeId="urn:microsoft.com/office/officeart/2005/8/colors/accent1_2" csCatId="accent1" phldr="1"/>
      <dgm:spPr/>
    </dgm:pt>
    <dgm:pt modelId="{2F307953-1EFA-49E2-A827-541C9C3E16EE}">
      <dgm:prSet phldrT="[Text]"/>
      <dgm:spPr/>
      <dgm:t>
        <a:bodyPr/>
        <a:lstStyle/>
        <a:p>
          <a:r>
            <a:rPr lang="en-US" b="1" dirty="0" smtClean="0"/>
            <a:t>FABRICATION</a:t>
          </a:r>
          <a:endParaRPr lang="en-IN" b="1" dirty="0"/>
        </a:p>
      </dgm:t>
    </dgm:pt>
    <dgm:pt modelId="{728BDDA4-DDD8-46E1-8F02-82BC9DAA96BD}" type="parTrans" cxnId="{ECF63D35-C255-4FC3-98BE-CFDEDBCFD693}">
      <dgm:prSet/>
      <dgm:spPr/>
      <dgm:t>
        <a:bodyPr/>
        <a:lstStyle/>
        <a:p>
          <a:endParaRPr lang="en-IN"/>
        </a:p>
      </dgm:t>
    </dgm:pt>
    <dgm:pt modelId="{8FAF1BA3-85D3-477F-AB59-8D62F88B1AFB}" type="sibTrans" cxnId="{ECF63D35-C255-4FC3-98BE-CFDEDBCFD693}">
      <dgm:prSet/>
      <dgm:spPr/>
      <dgm:t>
        <a:bodyPr/>
        <a:lstStyle/>
        <a:p>
          <a:endParaRPr lang="en-IN"/>
        </a:p>
      </dgm:t>
    </dgm:pt>
    <dgm:pt modelId="{3B4C81CE-4213-419D-8B64-45071A53D6A0}">
      <dgm:prSet phldrT="[Text]"/>
      <dgm:spPr/>
      <dgm:t>
        <a:bodyPr/>
        <a:lstStyle/>
        <a:p>
          <a:r>
            <a:rPr lang="en-US" b="1" dirty="0" smtClean="0"/>
            <a:t>EQUIPMENT</a:t>
          </a:r>
          <a:r>
            <a:rPr lang="en-US" dirty="0" smtClean="0"/>
            <a:t>S</a:t>
          </a:r>
          <a:endParaRPr lang="en-IN" dirty="0"/>
        </a:p>
      </dgm:t>
    </dgm:pt>
    <dgm:pt modelId="{31CE02EA-5AFC-4345-BFB9-7769D3A13FAD}" type="parTrans" cxnId="{DCD68C7D-8801-44B9-99C8-570200F7CF79}">
      <dgm:prSet/>
      <dgm:spPr/>
      <dgm:t>
        <a:bodyPr/>
        <a:lstStyle/>
        <a:p>
          <a:endParaRPr lang="en-IN"/>
        </a:p>
      </dgm:t>
    </dgm:pt>
    <dgm:pt modelId="{A472DF9C-87C2-47A5-8881-305E7DCD95E1}" type="sibTrans" cxnId="{DCD68C7D-8801-44B9-99C8-570200F7CF79}">
      <dgm:prSet/>
      <dgm:spPr/>
      <dgm:t>
        <a:bodyPr/>
        <a:lstStyle/>
        <a:p>
          <a:endParaRPr lang="en-IN"/>
        </a:p>
      </dgm:t>
    </dgm:pt>
    <dgm:pt modelId="{BC6E606C-992E-4688-B8A5-68BD1B555A42}">
      <dgm:prSet phldrT="[Text]"/>
      <dgm:spPr/>
      <dgm:t>
        <a:bodyPr/>
        <a:lstStyle/>
        <a:p>
          <a:r>
            <a:rPr lang="en-US" b="1" dirty="0" smtClean="0"/>
            <a:t>IT INTEGRATION</a:t>
          </a:r>
          <a:endParaRPr lang="en-IN" b="1" dirty="0"/>
        </a:p>
      </dgm:t>
    </dgm:pt>
    <dgm:pt modelId="{6E324A58-E4AB-46A3-9369-451E6DFBD37C}" type="parTrans" cxnId="{207C2997-CC4E-4BC2-ABEF-28D9BADA386A}">
      <dgm:prSet/>
      <dgm:spPr/>
      <dgm:t>
        <a:bodyPr/>
        <a:lstStyle/>
        <a:p>
          <a:endParaRPr lang="en-IN"/>
        </a:p>
      </dgm:t>
    </dgm:pt>
    <dgm:pt modelId="{540A85AB-7A00-4467-8425-BF3E81C43A71}" type="sibTrans" cxnId="{207C2997-CC4E-4BC2-ABEF-28D9BADA386A}">
      <dgm:prSet/>
      <dgm:spPr/>
      <dgm:t>
        <a:bodyPr/>
        <a:lstStyle/>
        <a:p>
          <a:endParaRPr lang="en-IN"/>
        </a:p>
      </dgm:t>
    </dgm:pt>
    <dgm:pt modelId="{75D84135-8416-45B1-B3AD-212AD6652687}">
      <dgm:prSet phldrT="[Text]"/>
      <dgm:spPr/>
      <dgm:t>
        <a:bodyPr/>
        <a:lstStyle/>
        <a:p>
          <a:r>
            <a:rPr lang="en-US" b="1" dirty="0" smtClean="0"/>
            <a:t>MANPOWER</a:t>
          </a:r>
          <a:endParaRPr lang="en-IN" b="1" dirty="0"/>
        </a:p>
      </dgm:t>
    </dgm:pt>
    <dgm:pt modelId="{889058EF-806D-4B03-A210-54D8DC685DAE}" type="parTrans" cxnId="{63A63B9C-F93A-4DF4-80B1-D5F1E6CCD1E9}">
      <dgm:prSet/>
      <dgm:spPr/>
      <dgm:t>
        <a:bodyPr/>
        <a:lstStyle/>
        <a:p>
          <a:endParaRPr lang="en-IN"/>
        </a:p>
      </dgm:t>
    </dgm:pt>
    <dgm:pt modelId="{0AB9F2ED-786B-4B15-B318-0350FCA28C12}" type="sibTrans" cxnId="{63A63B9C-F93A-4DF4-80B1-D5F1E6CCD1E9}">
      <dgm:prSet/>
      <dgm:spPr/>
      <dgm:t>
        <a:bodyPr/>
        <a:lstStyle/>
        <a:p>
          <a:endParaRPr lang="en-IN"/>
        </a:p>
      </dgm:t>
    </dgm:pt>
    <dgm:pt modelId="{887E156E-B4CF-4875-B888-7E962C02CEF6}" type="pres">
      <dgm:prSet presAssocID="{63EE4EA2-E664-44AB-89C9-232C3516D95D}" presName="compositeShape" presStyleCnt="0">
        <dgm:presLayoutVars>
          <dgm:chMax val="7"/>
          <dgm:dir/>
          <dgm:resizeHandles val="exact"/>
        </dgm:presLayoutVars>
      </dgm:prSet>
      <dgm:spPr/>
    </dgm:pt>
    <dgm:pt modelId="{F2772DDA-E281-459B-88E7-13498A8A5BAA}" type="pres">
      <dgm:prSet presAssocID="{2F307953-1EFA-49E2-A827-541C9C3E16EE}" presName="circ1" presStyleLbl="vennNode1" presStyleIdx="0" presStyleCnt="4"/>
      <dgm:spPr/>
      <dgm:t>
        <a:bodyPr/>
        <a:lstStyle/>
        <a:p>
          <a:endParaRPr lang="en-IN"/>
        </a:p>
      </dgm:t>
    </dgm:pt>
    <dgm:pt modelId="{2823BE79-C874-4D76-9F79-F3ED85167296}" type="pres">
      <dgm:prSet presAssocID="{2F307953-1EFA-49E2-A827-541C9C3E16EE}" presName="circ1Tx" presStyleLbl="revTx" presStyleIdx="0" presStyleCnt="0">
        <dgm:presLayoutVars>
          <dgm:chMax val="0"/>
          <dgm:chPref val="0"/>
          <dgm:bulletEnabled val="1"/>
        </dgm:presLayoutVars>
      </dgm:prSet>
      <dgm:spPr/>
      <dgm:t>
        <a:bodyPr/>
        <a:lstStyle/>
        <a:p>
          <a:endParaRPr lang="en-IN"/>
        </a:p>
      </dgm:t>
    </dgm:pt>
    <dgm:pt modelId="{7AF62440-DEC8-469F-8187-6014CF7DD629}" type="pres">
      <dgm:prSet presAssocID="{3B4C81CE-4213-419D-8B64-45071A53D6A0}" presName="circ2" presStyleLbl="vennNode1" presStyleIdx="1" presStyleCnt="4"/>
      <dgm:spPr/>
      <dgm:t>
        <a:bodyPr/>
        <a:lstStyle/>
        <a:p>
          <a:endParaRPr lang="en-IN"/>
        </a:p>
      </dgm:t>
    </dgm:pt>
    <dgm:pt modelId="{DD9A2B33-6C5A-440F-8451-D7660F49D81C}" type="pres">
      <dgm:prSet presAssocID="{3B4C81CE-4213-419D-8B64-45071A53D6A0}" presName="circ2Tx" presStyleLbl="revTx" presStyleIdx="0" presStyleCnt="0">
        <dgm:presLayoutVars>
          <dgm:chMax val="0"/>
          <dgm:chPref val="0"/>
          <dgm:bulletEnabled val="1"/>
        </dgm:presLayoutVars>
      </dgm:prSet>
      <dgm:spPr/>
      <dgm:t>
        <a:bodyPr/>
        <a:lstStyle/>
        <a:p>
          <a:endParaRPr lang="en-IN"/>
        </a:p>
      </dgm:t>
    </dgm:pt>
    <dgm:pt modelId="{25290EF7-BA8E-41F8-9CC5-DDFD27629ECC}" type="pres">
      <dgm:prSet presAssocID="{BC6E606C-992E-4688-B8A5-68BD1B555A42}" presName="circ3" presStyleLbl="vennNode1" presStyleIdx="2" presStyleCnt="4"/>
      <dgm:spPr/>
      <dgm:t>
        <a:bodyPr/>
        <a:lstStyle/>
        <a:p>
          <a:endParaRPr lang="en-IN"/>
        </a:p>
      </dgm:t>
    </dgm:pt>
    <dgm:pt modelId="{EDDA2298-841A-49DD-91D2-103E0BE6C22A}" type="pres">
      <dgm:prSet presAssocID="{BC6E606C-992E-4688-B8A5-68BD1B555A42}" presName="circ3Tx" presStyleLbl="revTx" presStyleIdx="0" presStyleCnt="0">
        <dgm:presLayoutVars>
          <dgm:chMax val="0"/>
          <dgm:chPref val="0"/>
          <dgm:bulletEnabled val="1"/>
        </dgm:presLayoutVars>
      </dgm:prSet>
      <dgm:spPr/>
      <dgm:t>
        <a:bodyPr/>
        <a:lstStyle/>
        <a:p>
          <a:endParaRPr lang="en-IN"/>
        </a:p>
      </dgm:t>
    </dgm:pt>
    <dgm:pt modelId="{77D9A8B1-95FD-41F8-BC2F-CA6FEE877D53}" type="pres">
      <dgm:prSet presAssocID="{75D84135-8416-45B1-B3AD-212AD6652687}" presName="circ4" presStyleLbl="vennNode1" presStyleIdx="3" presStyleCnt="4"/>
      <dgm:spPr/>
      <dgm:t>
        <a:bodyPr/>
        <a:lstStyle/>
        <a:p>
          <a:endParaRPr lang="en-IN"/>
        </a:p>
      </dgm:t>
    </dgm:pt>
    <dgm:pt modelId="{9BED5C95-B73D-441A-B2EA-AD756035FEEF}" type="pres">
      <dgm:prSet presAssocID="{75D84135-8416-45B1-B3AD-212AD6652687}" presName="circ4Tx" presStyleLbl="revTx" presStyleIdx="0" presStyleCnt="0">
        <dgm:presLayoutVars>
          <dgm:chMax val="0"/>
          <dgm:chPref val="0"/>
          <dgm:bulletEnabled val="1"/>
        </dgm:presLayoutVars>
      </dgm:prSet>
      <dgm:spPr/>
      <dgm:t>
        <a:bodyPr/>
        <a:lstStyle/>
        <a:p>
          <a:endParaRPr lang="en-IN"/>
        </a:p>
      </dgm:t>
    </dgm:pt>
  </dgm:ptLst>
  <dgm:cxnLst>
    <dgm:cxn modelId="{207C2997-CC4E-4BC2-ABEF-28D9BADA386A}" srcId="{63EE4EA2-E664-44AB-89C9-232C3516D95D}" destId="{BC6E606C-992E-4688-B8A5-68BD1B555A42}" srcOrd="2" destOrd="0" parTransId="{6E324A58-E4AB-46A3-9369-451E6DFBD37C}" sibTransId="{540A85AB-7A00-4467-8425-BF3E81C43A71}"/>
    <dgm:cxn modelId="{B59265EB-357E-4753-A781-4D99524DDD4E}" type="presOf" srcId="{63EE4EA2-E664-44AB-89C9-232C3516D95D}" destId="{887E156E-B4CF-4875-B888-7E962C02CEF6}" srcOrd="0" destOrd="0" presId="urn:microsoft.com/office/officeart/2005/8/layout/venn1"/>
    <dgm:cxn modelId="{F06CFC1A-61E1-4BB7-AADD-DEC2980D5160}" type="presOf" srcId="{3B4C81CE-4213-419D-8B64-45071A53D6A0}" destId="{7AF62440-DEC8-469F-8187-6014CF7DD629}" srcOrd="0" destOrd="0" presId="urn:microsoft.com/office/officeart/2005/8/layout/venn1"/>
    <dgm:cxn modelId="{58EE4820-E866-477F-BACD-B178DCDA60FD}" type="presOf" srcId="{2F307953-1EFA-49E2-A827-541C9C3E16EE}" destId="{F2772DDA-E281-459B-88E7-13498A8A5BAA}" srcOrd="0" destOrd="0" presId="urn:microsoft.com/office/officeart/2005/8/layout/venn1"/>
    <dgm:cxn modelId="{B40AC4AC-7367-402D-A21B-A65953C6339C}" type="presOf" srcId="{BC6E606C-992E-4688-B8A5-68BD1B555A42}" destId="{EDDA2298-841A-49DD-91D2-103E0BE6C22A}" srcOrd="1" destOrd="0" presId="urn:microsoft.com/office/officeart/2005/8/layout/venn1"/>
    <dgm:cxn modelId="{ECF63D35-C255-4FC3-98BE-CFDEDBCFD693}" srcId="{63EE4EA2-E664-44AB-89C9-232C3516D95D}" destId="{2F307953-1EFA-49E2-A827-541C9C3E16EE}" srcOrd="0" destOrd="0" parTransId="{728BDDA4-DDD8-46E1-8F02-82BC9DAA96BD}" sibTransId="{8FAF1BA3-85D3-477F-AB59-8D62F88B1AFB}"/>
    <dgm:cxn modelId="{59104753-BEFA-4134-88B0-00A5844B7928}" type="presOf" srcId="{75D84135-8416-45B1-B3AD-212AD6652687}" destId="{9BED5C95-B73D-441A-B2EA-AD756035FEEF}" srcOrd="1" destOrd="0" presId="urn:microsoft.com/office/officeart/2005/8/layout/venn1"/>
    <dgm:cxn modelId="{63A63B9C-F93A-4DF4-80B1-D5F1E6CCD1E9}" srcId="{63EE4EA2-E664-44AB-89C9-232C3516D95D}" destId="{75D84135-8416-45B1-B3AD-212AD6652687}" srcOrd="3" destOrd="0" parTransId="{889058EF-806D-4B03-A210-54D8DC685DAE}" sibTransId="{0AB9F2ED-786B-4B15-B318-0350FCA28C12}"/>
    <dgm:cxn modelId="{DCD68C7D-8801-44B9-99C8-570200F7CF79}" srcId="{63EE4EA2-E664-44AB-89C9-232C3516D95D}" destId="{3B4C81CE-4213-419D-8B64-45071A53D6A0}" srcOrd="1" destOrd="0" parTransId="{31CE02EA-5AFC-4345-BFB9-7769D3A13FAD}" sibTransId="{A472DF9C-87C2-47A5-8881-305E7DCD95E1}"/>
    <dgm:cxn modelId="{7C03D99B-86C2-4357-9421-80899598877A}" type="presOf" srcId="{75D84135-8416-45B1-B3AD-212AD6652687}" destId="{77D9A8B1-95FD-41F8-BC2F-CA6FEE877D53}" srcOrd="0" destOrd="0" presId="urn:microsoft.com/office/officeart/2005/8/layout/venn1"/>
    <dgm:cxn modelId="{7086E728-688E-47FF-B257-60FAC48C7EC1}" type="presOf" srcId="{BC6E606C-992E-4688-B8A5-68BD1B555A42}" destId="{25290EF7-BA8E-41F8-9CC5-DDFD27629ECC}" srcOrd="0" destOrd="0" presId="urn:microsoft.com/office/officeart/2005/8/layout/venn1"/>
    <dgm:cxn modelId="{360B3813-0439-48E9-81D6-0C6BD298B99B}" type="presOf" srcId="{2F307953-1EFA-49E2-A827-541C9C3E16EE}" destId="{2823BE79-C874-4D76-9F79-F3ED85167296}" srcOrd="1" destOrd="0" presId="urn:microsoft.com/office/officeart/2005/8/layout/venn1"/>
    <dgm:cxn modelId="{E12B5B75-350A-4146-9649-01A82BBF7BDB}" type="presOf" srcId="{3B4C81CE-4213-419D-8B64-45071A53D6A0}" destId="{DD9A2B33-6C5A-440F-8451-D7660F49D81C}" srcOrd="1" destOrd="0" presId="urn:microsoft.com/office/officeart/2005/8/layout/venn1"/>
    <dgm:cxn modelId="{C2ACF73A-6C73-4645-9BDA-05668B469DB6}" type="presParOf" srcId="{887E156E-B4CF-4875-B888-7E962C02CEF6}" destId="{F2772DDA-E281-459B-88E7-13498A8A5BAA}" srcOrd="0" destOrd="0" presId="urn:microsoft.com/office/officeart/2005/8/layout/venn1"/>
    <dgm:cxn modelId="{E4878F22-17E2-4458-9E94-F922CAD9937B}" type="presParOf" srcId="{887E156E-B4CF-4875-B888-7E962C02CEF6}" destId="{2823BE79-C874-4D76-9F79-F3ED85167296}" srcOrd="1" destOrd="0" presId="urn:microsoft.com/office/officeart/2005/8/layout/venn1"/>
    <dgm:cxn modelId="{0545A530-B7F0-4938-814B-9E0A7B285099}" type="presParOf" srcId="{887E156E-B4CF-4875-B888-7E962C02CEF6}" destId="{7AF62440-DEC8-469F-8187-6014CF7DD629}" srcOrd="2" destOrd="0" presId="urn:microsoft.com/office/officeart/2005/8/layout/venn1"/>
    <dgm:cxn modelId="{E0543BE8-960F-4285-B0C3-52D3B325135A}" type="presParOf" srcId="{887E156E-B4CF-4875-B888-7E962C02CEF6}" destId="{DD9A2B33-6C5A-440F-8451-D7660F49D81C}" srcOrd="3" destOrd="0" presId="urn:microsoft.com/office/officeart/2005/8/layout/venn1"/>
    <dgm:cxn modelId="{4F7887CF-21B3-49F5-BB67-88BC7E1ABA55}" type="presParOf" srcId="{887E156E-B4CF-4875-B888-7E962C02CEF6}" destId="{25290EF7-BA8E-41F8-9CC5-DDFD27629ECC}" srcOrd="4" destOrd="0" presId="urn:microsoft.com/office/officeart/2005/8/layout/venn1"/>
    <dgm:cxn modelId="{FC94B578-685A-41D9-B092-2DE8163BB8AC}" type="presParOf" srcId="{887E156E-B4CF-4875-B888-7E962C02CEF6}" destId="{EDDA2298-841A-49DD-91D2-103E0BE6C22A}" srcOrd="5" destOrd="0" presId="urn:microsoft.com/office/officeart/2005/8/layout/venn1"/>
    <dgm:cxn modelId="{63CBA2A7-823D-4C43-9D3A-CE4A043973BC}" type="presParOf" srcId="{887E156E-B4CF-4875-B888-7E962C02CEF6}" destId="{77D9A8B1-95FD-41F8-BC2F-CA6FEE877D53}" srcOrd="6" destOrd="0" presId="urn:microsoft.com/office/officeart/2005/8/layout/venn1"/>
    <dgm:cxn modelId="{9FE66E3F-EB58-4400-9740-999278A5969F}" type="presParOf" srcId="{887E156E-B4CF-4875-B888-7E962C02CEF6}" destId="{9BED5C95-B73D-441A-B2EA-AD756035FEEF}"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0.51748</cdr:x>
      <cdr:y>0.19399</cdr:y>
    </cdr:from>
    <cdr:to>
      <cdr:x>0.63433</cdr:x>
      <cdr:y>0.33255</cdr:y>
    </cdr:to>
    <cdr:sp macro="" textlink="">
      <cdr:nvSpPr>
        <cdr:cNvPr id="2" name="Oval 1"/>
        <cdr:cNvSpPr/>
      </cdr:nvSpPr>
      <cdr:spPr>
        <a:xfrm xmlns:a="http://schemas.openxmlformats.org/drawingml/2006/main">
          <a:off x="2362200" y="533400"/>
          <a:ext cx="533400" cy="38100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dirty="0">
            <a:solidFill>
              <a:srgbClr val="FF0000"/>
            </a:solidFill>
          </a:endParaRPr>
        </a:p>
      </cdr:txBody>
    </cdr:sp>
  </cdr:relSizeAnchor>
  <cdr:relSizeAnchor xmlns:cdr="http://schemas.openxmlformats.org/drawingml/2006/chartDrawing">
    <cdr:from>
      <cdr:x>0.53417</cdr:x>
      <cdr:y>0.33255</cdr:y>
    </cdr:from>
    <cdr:to>
      <cdr:x>0.60094</cdr:x>
      <cdr:y>0.4434</cdr:y>
    </cdr:to>
    <cdr:sp macro="" textlink="">
      <cdr:nvSpPr>
        <cdr:cNvPr id="4" name="Oval 3"/>
        <cdr:cNvSpPr/>
      </cdr:nvSpPr>
      <cdr:spPr>
        <a:xfrm xmlns:a="http://schemas.openxmlformats.org/drawingml/2006/main">
          <a:off x="2438400" y="914400"/>
          <a:ext cx="304800" cy="30480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676C21-992C-4A46-9A1D-C9C9836BD9F1}" type="datetimeFigureOut">
              <a:rPr lang="en-IN" smtClean="0"/>
              <a:pPr/>
              <a:t>28-05-2013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61A3E-FD45-40A9-9BE7-D63D3DC89FF7}"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Times New Roman"/>
                <a:ea typeface="Times New Roman"/>
              </a:rPr>
              <a:t>India, by virtue of statistics, is a country that needs high-quality ambulance services nationwide.</a:t>
            </a:r>
            <a:r>
              <a:rPr lang="en-US" dirty="0" smtClean="0"/>
              <a:t> Cardiovascular diseases are major cause of mortality and disease in the Indian subcontinent, causing more that 25% deaths.</a:t>
            </a:r>
            <a:r>
              <a:rPr lang="en-US" sz="1200" kern="1200" dirty="0" smtClean="0">
                <a:solidFill>
                  <a:schemeClr val="tx1"/>
                </a:solidFill>
                <a:latin typeface="+mn-lt"/>
                <a:ea typeface="+mn-ea"/>
                <a:cs typeface="+mn-cs"/>
              </a:rPr>
              <a:t> The IT boom has made Bangalore city to grow at an unimagined speed. There was sudden over-night demand for every kind of infrastructure. The city of Bangalore has recorded unprecedented motorization, infrastructure expansion and increasing mobility of people in the last decade, this change is likely to continue in the coming years. Consequently there has been an increase in road crashes, deaths, injuries (RTIs) and disabilities. In addition, greater reliance on motor vehicles also results in many direct and indirect health effects leading to some non communicable diseases (cardiac diseases)</a:t>
            </a:r>
            <a:r>
              <a:rPr lang="en-US" dirty="0" smtClean="0"/>
              <a:t> </a:t>
            </a:r>
            <a:r>
              <a:rPr lang="en-US" b="1" dirty="0" smtClean="0"/>
              <a:t>The Ratio of RTA in the world is 0.75 accidents/1000 vehicles while in India it stands at a staggering 16 accidents/1000 vehicles (21.3 times higher than the world average)</a:t>
            </a:r>
            <a:r>
              <a:rPr lang="en-US" b="1" baseline="30000" dirty="0" smtClean="0"/>
              <a:t>3</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02561A3E-FD45-40A9-9BE7-D63D3DC89FF7}" type="slidenum">
              <a:rPr lang="en-IN" smtClean="0"/>
              <a:pPr/>
              <a:t>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Ambulances claim to have good response time</a:t>
            </a:r>
          </a:p>
          <a:p>
            <a:endParaRPr lang="en-IN" dirty="0"/>
          </a:p>
        </p:txBody>
      </p:sp>
      <p:sp>
        <p:nvSpPr>
          <p:cNvPr id="4" name="Slide Number Placeholder 3"/>
          <p:cNvSpPr>
            <a:spLocks noGrp="1"/>
          </p:cNvSpPr>
          <p:nvPr>
            <p:ph type="sldNum" sz="quarter" idx="10"/>
          </p:nvPr>
        </p:nvSpPr>
        <p:spPr/>
        <p:txBody>
          <a:bodyPr/>
          <a:lstStyle/>
          <a:p>
            <a:fld id="{02561A3E-FD45-40A9-9BE7-D63D3DC89FF7}" type="slidenum">
              <a:rPr lang="en-IN" smtClean="0"/>
              <a:pPr/>
              <a:t>11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3984360-9D90-4E04-A706-C1587C306D94}" type="datetime4">
              <a:rPr lang="en-US" smtClean="0"/>
              <a:pPr/>
              <a:t>May 28, 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r>
              <a:rPr lang="en-US" smtClean="0"/>
              <a:t>1</a:t>
            </a: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F48B3-D536-4236-90DE-470469478766}" type="datetime4">
              <a:rPr lang="en-US" smtClean="0"/>
              <a:pPr/>
              <a:t>May 28, 2013</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75C1F5-7085-4E75-8EDD-9638F5EE2C25}" type="datetime4">
              <a:rPr lang="en-US" smtClean="0"/>
              <a:pPr/>
              <a:t>May 28, 2013</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CDAB58-D0BF-47A9-907C-EBB3C8B2F3DA}" type="datetime4">
              <a:rPr lang="en-US" smtClean="0"/>
              <a:pPr/>
              <a:t>May 28, 2013</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60D4B0-71B2-47EF-AA65-467EE7B5E681}" type="datetime4">
              <a:rPr lang="en-US" smtClean="0"/>
              <a:pPr/>
              <a:t>May 28, 2013</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F95AAD-485A-42CC-9E27-B6D8E06FCFFD}" type="datetime4">
              <a:rPr lang="en-US" smtClean="0"/>
              <a:pPr/>
              <a:t>May 28, 2013</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DF05E7B-17D1-4EC9-8715-8A4F9160B335}" type="datetime4">
              <a:rPr lang="en-US" smtClean="0"/>
              <a:pPr/>
              <a:t>May 28, 2013</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r>
              <a:rPr lang="en-US" smtClean="0"/>
              <a:t>1</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08400C5-8471-43C9-A28E-5218EA3B2BB5}" type="datetime4">
              <a:rPr lang="en-US" smtClean="0"/>
              <a:pPr/>
              <a:t>May 28, 2013</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smtClean="0"/>
              <a:t>1</a:t>
            </a: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4913F-07FA-42FD-8C3D-3DAE7A56D4C3}" type="datetime4">
              <a:rPr lang="en-US" smtClean="0"/>
              <a:pPr/>
              <a:t>May 28, 2013</a:t>
            </a:fld>
            <a:endParaRPr lang="en-US"/>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8658F3-6834-42F4-B93C-ACFB33229984}" type="datetime4">
              <a:rPr lang="en-US" smtClean="0"/>
              <a:pPr/>
              <a:t>May 28, 2013</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EE70C3-12F0-4730-8A5A-0C9DB7DD9E00}" type="datetime4">
              <a:rPr lang="en-US" smtClean="0"/>
              <a:pPr/>
              <a:t>May 28, 2013</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5F1D013-EDE9-43A6-B3ED-6EAB291C4845}" type="datetime4">
              <a:rPr lang="en-US" smtClean="0"/>
              <a:pPr/>
              <a:t>May 28, 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smtClean="0"/>
              <a:t>1</a:t>
            </a: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delhi.gov.in/DoIT/Health/cat.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57200"/>
            <a:ext cx="7772400" cy="1752600"/>
          </a:xfrm>
        </p:spPr>
        <p:txBody>
          <a:bodyPr>
            <a:noAutofit/>
          </a:bodyPr>
          <a:lstStyle/>
          <a:p>
            <a:r>
              <a:rPr lang="en-IN" sz="3200" b="1" dirty="0" smtClean="0"/>
              <a:t>STUDY ON AMBULANCE SERVICES ACROSS HOSPITALS IN BANGALORE</a:t>
            </a:r>
            <a:endParaRPr lang="en-IN" sz="3200" b="1" dirty="0">
              <a:solidFill>
                <a:schemeClr val="tx1"/>
              </a:solidFill>
            </a:endParaRPr>
          </a:p>
        </p:txBody>
      </p:sp>
      <p:pic>
        <p:nvPicPr>
          <p:cNvPr id="4" name="Picture 3" descr="1342526097.gif"/>
          <p:cNvPicPr>
            <a:picLocks noChangeAspect="1"/>
          </p:cNvPicPr>
          <p:nvPr/>
        </p:nvPicPr>
        <p:blipFill>
          <a:blip r:embed="rId2" cstate="print"/>
          <a:stretch>
            <a:fillRect/>
          </a:stretch>
        </p:blipFill>
        <p:spPr>
          <a:xfrm>
            <a:off x="381000" y="2667000"/>
            <a:ext cx="5638800" cy="4191000"/>
          </a:xfrm>
          <a:prstGeom prst="rect">
            <a:avLst/>
          </a:prstGeom>
        </p:spPr>
      </p:pic>
      <p:sp>
        <p:nvSpPr>
          <p:cNvPr id="6" name="Rectangle 5"/>
          <p:cNvSpPr/>
          <p:nvPr/>
        </p:nvSpPr>
        <p:spPr>
          <a:xfrm>
            <a:off x="6172200" y="4419600"/>
            <a:ext cx="2743200" cy="1200329"/>
          </a:xfrm>
          <a:prstGeom prst="rect">
            <a:avLst/>
          </a:prstGeom>
        </p:spPr>
        <p:txBody>
          <a:bodyPr wrap="square">
            <a:spAutoFit/>
          </a:bodyPr>
          <a:lstStyle/>
          <a:p>
            <a:r>
              <a:rPr lang="en-US" b="1" dirty="0" smtClean="0"/>
              <a:t>PRESENTED BY:</a:t>
            </a:r>
          </a:p>
          <a:p>
            <a:r>
              <a:rPr lang="en-US" dirty="0" smtClean="0"/>
              <a:t>Dr. SONAM PATNI</a:t>
            </a:r>
          </a:p>
          <a:p>
            <a:r>
              <a:rPr lang="en-US" dirty="0" smtClean="0"/>
              <a:t>PG/11/096</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b="1" dirty="0" smtClean="0"/>
              <a:t>ANALYSIS</a:t>
            </a:r>
            <a:endParaRPr lang="en-IN" b="1" dirty="0"/>
          </a:p>
        </p:txBody>
      </p:sp>
      <p:graphicFrame>
        <p:nvGraphicFramePr>
          <p:cNvPr id="6" name="Content Placeholder 5"/>
          <p:cNvGraphicFramePr>
            <a:graphicFrameLocks noGrp="1"/>
          </p:cNvGraphicFramePr>
          <p:nvPr>
            <p:ph idx="1"/>
          </p:nvPr>
        </p:nvGraphicFramePr>
        <p:xfrm>
          <a:off x="0" y="1752600"/>
          <a:ext cx="4876800" cy="319722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14400" y="5105400"/>
            <a:ext cx="73914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r>
              <a:rPr lang="en-US" dirty="0" smtClean="0"/>
              <a:t>7 ACLS, 3 BLS, AND 2 PATIENT TRANSPORT</a:t>
            </a:r>
          </a:p>
          <a:p>
            <a:pPr marL="342900" indent="-342900"/>
            <a:endParaRPr lang="en-US" dirty="0" smtClean="0"/>
          </a:p>
          <a:p>
            <a:pPr marL="342900" indent="-342900"/>
            <a:r>
              <a:rPr lang="en-US" dirty="0" smtClean="0"/>
              <a:t>Majority of ambulances cover a distance beyond 15 kms</a:t>
            </a:r>
            <a:endParaRPr lang="en-IN" dirty="0"/>
          </a:p>
        </p:txBody>
      </p:sp>
      <p:graphicFrame>
        <p:nvGraphicFramePr>
          <p:cNvPr id="7" name="Chart 6"/>
          <p:cNvGraphicFramePr/>
          <p:nvPr/>
        </p:nvGraphicFramePr>
        <p:xfrm>
          <a:off x="4114800" y="1905000"/>
          <a:ext cx="4805463" cy="26314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917448"/>
          </a:xfrm>
        </p:spPr>
        <p:txBody>
          <a:bodyPr>
            <a:normAutofit/>
          </a:bodyPr>
          <a:lstStyle/>
          <a:p>
            <a:r>
              <a:rPr lang="en-US" sz="2800" b="1" dirty="0" smtClean="0"/>
              <a:t>Manager V/S Patient perspective (Average response time</a:t>
            </a:r>
            <a:r>
              <a:rPr lang="en-US" sz="2800" dirty="0" smtClean="0"/>
              <a:t>) </a:t>
            </a:r>
            <a:endParaRPr lang="en-IN" sz="2800" dirty="0"/>
          </a:p>
        </p:txBody>
      </p:sp>
      <p:sp>
        <p:nvSpPr>
          <p:cNvPr id="5" name="Content Placeholder 4"/>
          <p:cNvSpPr>
            <a:spLocks noGrp="1"/>
          </p:cNvSpPr>
          <p:nvPr>
            <p:ph sz="quarter" idx="2"/>
          </p:nvPr>
        </p:nvSpPr>
        <p:spPr>
          <a:xfrm>
            <a:off x="301752" y="2471383"/>
            <a:ext cx="4041648" cy="2405417"/>
          </a:xfrm>
        </p:spPr>
        <p:txBody>
          <a:bodyPr/>
          <a:lstStyle/>
          <a:p>
            <a:endParaRPr lang="en-US" dirty="0" smtClean="0"/>
          </a:p>
          <a:p>
            <a:endParaRPr lang="en-IN" dirty="0"/>
          </a:p>
        </p:txBody>
      </p:sp>
      <p:sp>
        <p:nvSpPr>
          <p:cNvPr id="13" name="Content Placeholder 8"/>
          <p:cNvSpPr txBox="1">
            <a:spLocks/>
          </p:cNvSpPr>
          <p:nvPr/>
        </p:nvSpPr>
        <p:spPr>
          <a:xfrm>
            <a:off x="381000" y="2590800"/>
            <a:ext cx="4038600" cy="382219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IN"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8" name="Picture 4"/>
          <p:cNvPicPr>
            <a:picLocks noChangeAspect="1" noChangeArrowheads="1"/>
          </p:cNvPicPr>
          <p:nvPr/>
        </p:nvPicPr>
        <p:blipFill>
          <a:blip r:embed="rId3" cstate="print"/>
          <a:srcRect/>
          <a:stretch>
            <a:fillRect/>
          </a:stretch>
        </p:blipFill>
        <p:spPr bwMode="auto">
          <a:xfrm>
            <a:off x="4800600" y="1219200"/>
            <a:ext cx="4057650" cy="25908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304800" y="1219200"/>
            <a:ext cx="4246563" cy="2590800"/>
          </a:xfrm>
          <a:prstGeom prst="rect">
            <a:avLst/>
          </a:prstGeom>
          <a:noFill/>
          <a:ln w="9525">
            <a:noFill/>
            <a:miter lim="800000"/>
            <a:headEnd/>
            <a:tailEnd/>
          </a:ln>
          <a:effectLst/>
        </p:spPr>
      </p:pic>
      <p:sp>
        <p:nvSpPr>
          <p:cNvPr id="18" name="Rounded Rectangle 17"/>
          <p:cNvSpPr/>
          <p:nvPr/>
        </p:nvSpPr>
        <p:spPr>
          <a:xfrm>
            <a:off x="381000" y="4419600"/>
            <a:ext cx="8305800" cy="1447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t>~20% of patient experienced that ambulance response time was more then 30min. Covering about 20kms</a:t>
            </a:r>
          </a:p>
          <a:p>
            <a:endParaRPr lang="en-US" dirty="0" smtClean="0"/>
          </a:p>
          <a:p>
            <a:r>
              <a:rPr lang="en-US" dirty="0" smtClean="0"/>
              <a:t>Managers are too optimistic and suggested the response time does not exceed beyond 30min</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3400" y="974725"/>
            <a:ext cx="4067175" cy="23780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724400" y="990600"/>
            <a:ext cx="4054475" cy="23622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print"/>
          <a:srcRect/>
          <a:stretch>
            <a:fillRect/>
          </a:stretch>
        </p:blipFill>
        <p:spPr bwMode="auto">
          <a:xfrm>
            <a:off x="304800" y="3840035"/>
            <a:ext cx="4376737" cy="2636965"/>
          </a:xfrm>
          <a:prstGeom prst="rect">
            <a:avLst/>
          </a:prstGeom>
          <a:noFill/>
          <a:ln w="9525">
            <a:noFill/>
            <a:miter lim="800000"/>
            <a:headEnd/>
            <a:tailEnd/>
          </a:ln>
          <a:effectLst/>
        </p:spPr>
      </p:pic>
      <p:sp>
        <p:nvSpPr>
          <p:cNvPr id="8" name="Rounded Rectangle 7"/>
          <p:cNvSpPr/>
          <p:nvPr/>
        </p:nvSpPr>
        <p:spPr>
          <a:xfrm>
            <a:off x="685800" y="3505200"/>
            <a:ext cx="3505200" cy="304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smtClean="0"/>
              <a:t>             </a:t>
            </a:r>
            <a:r>
              <a:rPr lang="en-US" b="1" dirty="0" smtClean="0">
                <a:solidFill>
                  <a:schemeClr val="tx2">
                    <a:lumMod val="75000"/>
                  </a:schemeClr>
                </a:solidFill>
              </a:rPr>
              <a:t>Training scenario</a:t>
            </a:r>
            <a:endParaRPr lang="en-IN" b="1" dirty="0">
              <a:solidFill>
                <a:schemeClr val="tx2">
                  <a:lumMod val="75000"/>
                </a:schemeClr>
              </a:solidFill>
            </a:endParaRPr>
          </a:p>
        </p:txBody>
      </p:sp>
      <p:sp>
        <p:nvSpPr>
          <p:cNvPr id="9" name="Rounded Rectangle 8"/>
          <p:cNvSpPr/>
          <p:nvPr/>
        </p:nvSpPr>
        <p:spPr>
          <a:xfrm>
            <a:off x="1219200" y="533400"/>
            <a:ext cx="66294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2">
                    <a:lumMod val="75000"/>
                  </a:schemeClr>
                </a:solidFill>
              </a:rPr>
              <a:t>Patient’s Experience</a:t>
            </a:r>
            <a:endParaRPr lang="en-IN" b="1" dirty="0">
              <a:solidFill>
                <a:schemeClr val="tx2">
                  <a:lumMod val="75000"/>
                </a:schemeClr>
              </a:solidFill>
            </a:endParaRPr>
          </a:p>
        </p:txBody>
      </p:sp>
      <p:sp>
        <p:nvSpPr>
          <p:cNvPr id="10" name="Rounded Rectangle 9"/>
          <p:cNvSpPr/>
          <p:nvPr/>
        </p:nvSpPr>
        <p:spPr>
          <a:xfrm>
            <a:off x="4724400" y="3429000"/>
            <a:ext cx="4419600" cy="3429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en-US" dirty="0" smtClean="0"/>
              <a:t> When patient experience was compared with training approximately 27% of the patients feels that handling skills are not appropriate while 19% feet average care on board </a:t>
            </a:r>
            <a:r>
              <a:rPr lang="en-US" b="1" dirty="0" smtClean="0"/>
              <a:t>which is a major gap</a:t>
            </a:r>
          </a:p>
          <a:p>
            <a:endParaRPr lang="en-US" b="1" dirty="0" smtClean="0"/>
          </a:p>
          <a:p>
            <a:pPr>
              <a:buFont typeface="Arial" pitchFamily="34" charset="0"/>
              <a:buChar char="•"/>
            </a:pPr>
            <a:r>
              <a:rPr lang="en-US" b="1" dirty="0" smtClean="0"/>
              <a:t> </a:t>
            </a:r>
            <a:r>
              <a:rPr lang="en-US" dirty="0" smtClean="0"/>
              <a:t>This gets clarified from manager’s perspective where 84% provide training in 6 months/year gap hence </a:t>
            </a:r>
            <a:r>
              <a:rPr lang="en-US" b="1" dirty="0" smtClean="0"/>
              <a:t>this again emphasize on robust training system &amp; importance of paramedical staff in patient care</a:t>
            </a:r>
            <a:endParaRPr lang="en-US" dirty="0" smtClean="0"/>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4800" y="4114800"/>
            <a:ext cx="4267200" cy="2682875"/>
          </a:xfrm>
          <a:prstGeom prst="rect">
            <a:avLst/>
          </a:prstGeom>
          <a:noFill/>
          <a:ln w="9525">
            <a:noFill/>
            <a:miter lim="800000"/>
            <a:headEnd/>
            <a:tailEnd/>
          </a:ln>
          <a:effectLst/>
        </p:spPr>
      </p:pic>
      <p:sp>
        <p:nvSpPr>
          <p:cNvPr id="8" name="Rounded Rectangle 7"/>
          <p:cNvSpPr/>
          <p:nvPr/>
        </p:nvSpPr>
        <p:spPr>
          <a:xfrm>
            <a:off x="990600" y="381000"/>
            <a:ext cx="3124200" cy="304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accent1">
                    <a:lumMod val="75000"/>
                  </a:schemeClr>
                </a:solidFill>
              </a:rPr>
              <a:t>Preference Order</a:t>
            </a:r>
            <a:endParaRPr lang="en-IN" b="1" dirty="0">
              <a:solidFill>
                <a:schemeClr val="accent1">
                  <a:lumMod val="75000"/>
                </a:schemeClr>
              </a:solidFill>
            </a:endParaRPr>
          </a:p>
        </p:txBody>
      </p:sp>
      <p:sp>
        <p:nvSpPr>
          <p:cNvPr id="9" name="Rounded Rectangle 8"/>
          <p:cNvSpPr/>
          <p:nvPr/>
        </p:nvSpPr>
        <p:spPr>
          <a:xfrm>
            <a:off x="5105400" y="1143000"/>
            <a:ext cx="3581400" cy="4953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Font typeface="Arial" pitchFamily="34" charset="0"/>
              <a:buChar char="•"/>
            </a:pPr>
            <a:r>
              <a:rPr lang="en-US" dirty="0" smtClean="0"/>
              <a:t> Patient’s preference is Hygiene &amp; Cleanliness (44%) followed by Staff Behavior (38%)</a:t>
            </a:r>
          </a:p>
          <a:p>
            <a:pPr algn="ctr"/>
            <a:endParaRPr lang="en-US" dirty="0" smtClean="0"/>
          </a:p>
          <a:p>
            <a:pPr algn="ctr">
              <a:buFont typeface="Arial" pitchFamily="34" charset="0"/>
              <a:buChar char="•"/>
            </a:pPr>
            <a:r>
              <a:rPr lang="en-US" dirty="0" smtClean="0"/>
              <a:t> Rude behavior of staff is an area of concern for ambulance service managers</a:t>
            </a:r>
          </a:p>
          <a:p>
            <a:pPr algn="ctr"/>
            <a:endParaRPr lang="en-US" dirty="0" smtClean="0"/>
          </a:p>
          <a:p>
            <a:pPr algn="ctr">
              <a:buFont typeface="Arial" pitchFamily="34" charset="0"/>
              <a:buChar char="•"/>
            </a:pPr>
            <a:r>
              <a:rPr lang="en-US" dirty="0" smtClean="0"/>
              <a:t> </a:t>
            </a:r>
            <a:r>
              <a:rPr lang="en-US" b="1" dirty="0" smtClean="0"/>
              <a:t>It has revealed a completely new finding as per patients expectations hence major emphasis should be on staff training &amp; maintaining Hygiene &amp; Cleanliness</a:t>
            </a:r>
            <a:endParaRPr lang="en-IN" b="1" dirty="0"/>
          </a:p>
        </p:txBody>
      </p:sp>
      <p:graphicFrame>
        <p:nvGraphicFramePr>
          <p:cNvPr id="10" name="Chart 9"/>
          <p:cNvGraphicFramePr/>
          <p:nvPr/>
        </p:nvGraphicFramePr>
        <p:xfrm>
          <a:off x="228600" y="228600"/>
          <a:ext cx="45720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00" y="685800"/>
          <a:ext cx="2667000" cy="3047999"/>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4876800" y="3657600"/>
            <a:ext cx="4191000" cy="3048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Font typeface="Arial" pitchFamily="34" charset="0"/>
              <a:buChar char="•"/>
            </a:pPr>
            <a:r>
              <a:rPr lang="en-US" dirty="0" smtClean="0"/>
              <a:t> Compared with the patients expectations ambulances had all the infection control requirements with them</a:t>
            </a:r>
            <a:r>
              <a:rPr lang="en-US" sz="2000" dirty="0" smtClean="0">
                <a:latin typeface="Times New Roman" pitchFamily="18" charset="0"/>
                <a:cs typeface="Times New Roman" pitchFamily="18" charset="0"/>
              </a:rPr>
              <a:t> </a:t>
            </a:r>
            <a:r>
              <a:rPr lang="en-US" dirty="0" smtClean="0"/>
              <a:t>but not highlighted to the patients</a:t>
            </a:r>
          </a:p>
          <a:p>
            <a:pPr algn="ctr"/>
            <a:endParaRPr lang="en-US" dirty="0" smtClean="0"/>
          </a:p>
          <a:p>
            <a:pPr algn="ctr">
              <a:buFont typeface="Arial" pitchFamily="34" charset="0"/>
              <a:buChar char="•"/>
            </a:pPr>
            <a:r>
              <a:rPr lang="en-US" dirty="0" smtClean="0"/>
              <a:t> Components like spillage kit &amp; waste management is the key area of concern to be incorporated in the ACLS ambulances</a:t>
            </a:r>
          </a:p>
        </p:txBody>
      </p:sp>
      <p:graphicFrame>
        <p:nvGraphicFramePr>
          <p:cNvPr id="10" name="Chart 9"/>
          <p:cNvGraphicFramePr/>
          <p:nvPr/>
        </p:nvGraphicFramePr>
        <p:xfrm>
          <a:off x="228601" y="533400"/>
          <a:ext cx="2286000" cy="2895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flipV="1">
            <a:off x="1905000" y="1371600"/>
            <a:ext cx="1295400" cy="2286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05000" y="2514600"/>
            <a:ext cx="1219200" cy="6858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nvGraphicFramePr>
        <p:xfrm>
          <a:off x="228600" y="3886200"/>
          <a:ext cx="4564811" cy="274967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343400" y="1066800"/>
          <a:ext cx="449580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152400" y="609600"/>
          <a:ext cx="40386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228600" y="3810000"/>
            <a:ext cx="3886200" cy="2895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latin typeface="Times New Roman" pitchFamily="18" charset="0"/>
                <a:cs typeface="Times New Roman" pitchFamily="18" charset="0"/>
              </a:rPr>
              <a:t>None of the Ambulances have 100% compliance to all infection control practices, on the other hand 44% of the people prefer hygiene &amp; cleanliness over other features of an ambulance</a:t>
            </a:r>
            <a:endParaRPr lang="en-IN" sz="2000" dirty="0">
              <a:latin typeface="Times New Roman" pitchFamily="18" charset="0"/>
              <a:cs typeface="Times New Roman" pitchFamily="18" charset="0"/>
            </a:endParaRPr>
          </a:p>
        </p:txBody>
      </p:sp>
      <p:sp>
        <p:nvSpPr>
          <p:cNvPr id="5" name="Curved Right Arrow 4"/>
          <p:cNvSpPr/>
          <p:nvPr/>
        </p:nvSpPr>
        <p:spPr>
          <a:xfrm rot="17770449">
            <a:off x="2619300" y="2090529"/>
            <a:ext cx="724448" cy="2928977"/>
          </a:xfrm>
          <a:prstGeom prst="curvedRightArrow">
            <a:avLst>
              <a:gd name="adj1" fmla="val 7871"/>
              <a:gd name="adj2" fmla="val 38267"/>
              <a:gd name="adj3" fmla="val 51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TextBox 8"/>
          <p:cNvSpPr txBox="1"/>
          <p:nvPr/>
        </p:nvSpPr>
        <p:spPr>
          <a:xfrm>
            <a:off x="838200" y="381000"/>
            <a:ext cx="2514600" cy="646331"/>
          </a:xfrm>
          <a:prstGeom prst="rect">
            <a:avLst/>
          </a:prstGeom>
          <a:noFill/>
        </p:spPr>
        <p:txBody>
          <a:bodyPr wrap="square" rtlCol="0">
            <a:spAutoFit/>
          </a:bodyPr>
          <a:lstStyle/>
          <a:p>
            <a:r>
              <a:rPr lang="en-US" dirty="0" smtClean="0"/>
              <a:t>Preference order (patients)</a:t>
            </a:r>
            <a:endParaRPr lang="en-IN" dirty="0"/>
          </a:p>
        </p:txBody>
      </p:sp>
      <p:sp>
        <p:nvSpPr>
          <p:cNvPr id="10" name="Rounded Rectangle 9"/>
          <p:cNvSpPr/>
          <p:nvPr/>
        </p:nvSpPr>
        <p:spPr>
          <a:xfrm>
            <a:off x="533400" y="457200"/>
            <a:ext cx="22860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 y="1371600"/>
            <a:ext cx="4419601" cy="25146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648200" y="1371600"/>
            <a:ext cx="4362450" cy="2514600"/>
          </a:xfrm>
          <a:prstGeom prst="rect">
            <a:avLst/>
          </a:prstGeom>
          <a:noFill/>
          <a:ln w="9525">
            <a:noFill/>
            <a:miter lim="800000"/>
            <a:headEnd/>
            <a:tailEnd/>
          </a:ln>
          <a:effectLst/>
        </p:spPr>
      </p:pic>
      <p:sp>
        <p:nvSpPr>
          <p:cNvPr id="5" name="Rounded Rectangle 4"/>
          <p:cNvSpPr/>
          <p:nvPr/>
        </p:nvSpPr>
        <p:spPr>
          <a:xfrm>
            <a:off x="685800" y="4343400"/>
            <a:ext cx="7696200" cy="1752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r>
              <a:rPr lang="en-US" dirty="0" smtClean="0"/>
              <a:t>Only 8% of the hospitals cater to 10-15 patients/day</a:t>
            </a:r>
          </a:p>
          <a:p>
            <a:pPr marL="342900" indent="-342900">
              <a:buAutoNum type="arabicPeriod"/>
            </a:pPr>
            <a:endParaRPr lang="en-US" dirty="0" smtClean="0"/>
          </a:p>
          <a:p>
            <a:pPr marL="342900" indent="-342900"/>
            <a:r>
              <a:rPr lang="en-US" dirty="0" smtClean="0"/>
              <a:t>While 17% Hospitals believe that they have the potential to cater to 10-15</a:t>
            </a:r>
          </a:p>
          <a:p>
            <a:pPr marL="342900" indent="-342900"/>
            <a:r>
              <a:rPr lang="en-US" dirty="0" smtClean="0"/>
              <a:t>patients in a day. </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b="1" dirty="0" smtClean="0"/>
              <a:t>TYPE OF EQUIPMENTS</a:t>
            </a:r>
            <a:endParaRPr lang="en-IN" dirty="0"/>
          </a:p>
        </p:txBody>
      </p:sp>
      <p:graphicFrame>
        <p:nvGraphicFramePr>
          <p:cNvPr id="11" name="Content Placeholder 10"/>
          <p:cNvGraphicFramePr>
            <a:graphicFrameLocks noGrp="1"/>
          </p:cNvGraphicFramePr>
          <p:nvPr>
            <p:ph idx="1"/>
          </p:nvPr>
        </p:nvGraphicFramePr>
        <p:xfrm>
          <a:off x="228600" y="1371600"/>
          <a:ext cx="8610600" cy="52022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5029200" y="3200400"/>
            <a:ext cx="3962400" cy="3505200"/>
          </a:xfrm>
          <a:prstGeom prst="round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buFont typeface="Arial" pitchFamily="34" charset="0"/>
              <a:buChar char="•"/>
            </a:pPr>
            <a:r>
              <a:rPr lang="en-US" sz="2000" dirty="0" smtClean="0">
                <a:latin typeface="Times New Roman" pitchFamily="18" charset="0"/>
                <a:cs typeface="Times New Roman" pitchFamily="18" charset="0"/>
              </a:rPr>
              <a:t> Out of 12 ambulances 7 ambulances were ACLS</a:t>
            </a:r>
          </a:p>
          <a:p>
            <a:pPr algn="ctr"/>
            <a:endParaRPr lang="en-US" sz="2000" dirty="0" smtClean="0">
              <a:latin typeface="Times New Roman" pitchFamily="18" charset="0"/>
              <a:cs typeface="Times New Roman" pitchFamily="18" charset="0"/>
            </a:endParaRPr>
          </a:p>
          <a:p>
            <a:pPr algn="ctr">
              <a:buFont typeface="Arial" pitchFamily="34" charset="0"/>
              <a:buChar char="•"/>
            </a:pPr>
            <a:r>
              <a:rPr lang="en-US" sz="2000" dirty="0" smtClean="0">
                <a:latin typeface="Times New Roman" pitchFamily="18" charset="0"/>
                <a:cs typeface="Times New Roman" pitchFamily="18" charset="0"/>
              </a:rPr>
              <a:t>Of these 5 ambulances had 80%-90% compliance </a:t>
            </a:r>
          </a:p>
          <a:p>
            <a:pPr algn="ctr">
              <a:buFont typeface="Arial" pitchFamily="34" charset="0"/>
              <a:buChar char="•"/>
            </a:pPr>
            <a:r>
              <a:rPr lang="en-US" sz="2000" dirty="0" smtClean="0">
                <a:latin typeface="Times New Roman" pitchFamily="18" charset="0"/>
                <a:cs typeface="Times New Roman" pitchFamily="18" charset="0"/>
              </a:rPr>
              <a:t>No Ambulance had more than 90% compliance</a:t>
            </a:r>
          </a:p>
          <a:p>
            <a:pPr algn="ctr"/>
            <a:endParaRPr lang="en-US" sz="2000" dirty="0" smtClean="0">
              <a:latin typeface="Times New Roman" pitchFamily="18" charset="0"/>
              <a:cs typeface="Times New Roman" pitchFamily="18" charset="0"/>
            </a:endParaRPr>
          </a:p>
          <a:p>
            <a:pPr algn="ctr">
              <a:buFont typeface="Arial" pitchFamily="34" charset="0"/>
              <a:buChar char="•"/>
            </a:pPr>
            <a:r>
              <a:rPr lang="en-US" sz="2000" dirty="0" smtClean="0">
                <a:latin typeface="Times New Roman" pitchFamily="18" charset="0"/>
                <a:cs typeface="Times New Roman" pitchFamily="18" charset="0"/>
              </a:rPr>
              <a:t>MRI compatible spine board, resuscitation kit &amp; portable X-ray were rare equipments</a:t>
            </a:r>
            <a:endParaRPr lang="en-IN" sz="2000" dirty="0">
              <a:latin typeface="Times New Roman" pitchFamily="18" charset="0"/>
              <a:cs typeface="Times New Roman" pitchFamily="18" charset="0"/>
            </a:endParaRPr>
          </a:p>
        </p:txBody>
      </p:sp>
      <p:graphicFrame>
        <p:nvGraphicFramePr>
          <p:cNvPr id="8" name="Chart 7"/>
          <p:cNvGraphicFramePr/>
          <p:nvPr/>
        </p:nvGraphicFramePr>
        <p:xfrm>
          <a:off x="228600" y="304800"/>
          <a:ext cx="2524125" cy="30908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35"/>
          <p:cNvGraphicFramePr/>
          <p:nvPr/>
        </p:nvGraphicFramePr>
        <p:xfrm>
          <a:off x="3505200" y="533400"/>
          <a:ext cx="3810000" cy="2597270"/>
        </p:xfrm>
        <a:graphic>
          <a:graphicData uri="http://schemas.openxmlformats.org/drawingml/2006/chart">
            <c:chart xmlns:c="http://schemas.openxmlformats.org/drawingml/2006/chart" xmlns:r="http://schemas.openxmlformats.org/officeDocument/2006/relationships" r:id="rId3"/>
          </a:graphicData>
        </a:graphic>
      </p:graphicFrame>
      <p:cxnSp>
        <p:nvCxnSpPr>
          <p:cNvPr id="39" name="Straight Connector 38"/>
          <p:cNvCxnSpPr/>
          <p:nvPr/>
        </p:nvCxnSpPr>
        <p:spPr>
          <a:xfrm flipV="1">
            <a:off x="2057400" y="1066800"/>
            <a:ext cx="16002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57400" y="2286000"/>
            <a:ext cx="1676400" cy="533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42" name="Chart 41"/>
          <p:cNvGraphicFramePr/>
          <p:nvPr/>
        </p:nvGraphicFramePr>
        <p:xfrm>
          <a:off x="304800" y="3581400"/>
          <a:ext cx="4571999" cy="3124200"/>
        </p:xfrm>
        <a:graphic>
          <a:graphicData uri="http://schemas.openxmlformats.org/drawingml/2006/chart">
            <c:chart xmlns:c="http://schemas.openxmlformats.org/drawingml/2006/chart" xmlns:r="http://schemas.openxmlformats.org/officeDocument/2006/relationships" r:id="rId4"/>
          </a:graphicData>
        </a:graphic>
      </p:graphicFrame>
      <p:sp>
        <p:nvSpPr>
          <p:cNvPr id="51" name="Oval 50"/>
          <p:cNvSpPr/>
          <p:nvPr/>
        </p:nvSpPr>
        <p:spPr>
          <a:xfrm>
            <a:off x="2286000" y="57150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Oval 52"/>
          <p:cNvSpPr/>
          <p:nvPr/>
        </p:nvSpPr>
        <p:spPr>
          <a:xfrm>
            <a:off x="1981200" y="60198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743200" y="533400"/>
          <a:ext cx="36576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5029200" y="3429000"/>
            <a:ext cx="3962400" cy="3124200"/>
          </a:xfrm>
          <a:prstGeom prst="roundRect">
            <a:avLst/>
          </a:prstGeom>
          <a:ln>
            <a:solidFill>
              <a:srgbClr val="92D050"/>
            </a:solidFill>
          </a:ln>
        </p:spPr>
        <p:style>
          <a:lnRef idx="2">
            <a:schemeClr val="accent5"/>
          </a:lnRef>
          <a:fillRef idx="1">
            <a:schemeClr val="lt1"/>
          </a:fillRef>
          <a:effectRef idx="0">
            <a:schemeClr val="accent5"/>
          </a:effectRef>
          <a:fontRef idx="minor">
            <a:schemeClr val="dk1"/>
          </a:fontRef>
        </p:style>
        <p:txBody>
          <a:bodyPr rtlCol="0" anchor="ctr"/>
          <a:lstStyle/>
          <a:p>
            <a:pPr algn="ctr">
              <a:buFont typeface="Arial" pitchFamily="34" charset="0"/>
              <a:buChar char="•"/>
            </a:pPr>
            <a:r>
              <a:rPr lang="en-US" dirty="0" smtClean="0"/>
              <a:t> </a:t>
            </a:r>
            <a:r>
              <a:rPr lang="en-US" sz="2000" dirty="0" smtClean="0">
                <a:latin typeface="Times New Roman" pitchFamily="18" charset="0"/>
                <a:cs typeface="Times New Roman" pitchFamily="18" charset="0"/>
              </a:rPr>
              <a:t>Only 1 ambulance provided 80% of the advance care services</a:t>
            </a:r>
          </a:p>
          <a:p>
            <a:pPr algn="ctr"/>
            <a:endParaRPr lang="en-US" sz="2000" dirty="0" smtClean="0">
              <a:latin typeface="Times New Roman" pitchFamily="18" charset="0"/>
              <a:cs typeface="Times New Roman" pitchFamily="18" charset="0"/>
            </a:endParaRPr>
          </a:p>
          <a:p>
            <a:pPr algn="ctr">
              <a:buFont typeface="Arial" pitchFamily="34" charset="0"/>
              <a:buChar char="•"/>
            </a:pPr>
            <a:r>
              <a:rPr lang="en-US" sz="2000" dirty="0" smtClean="0">
                <a:latin typeface="Times New Roman" pitchFamily="18" charset="0"/>
                <a:cs typeface="Times New Roman" pitchFamily="18" charset="0"/>
              </a:rPr>
              <a:t>Capnography was not performed in any of the ACLS ambulances</a:t>
            </a:r>
            <a:endParaRPr lang="en-IN" sz="2000" dirty="0">
              <a:latin typeface="Times New Roman" pitchFamily="18" charset="0"/>
              <a:cs typeface="Times New Roman" pitchFamily="18" charset="0"/>
            </a:endParaRPr>
          </a:p>
        </p:txBody>
      </p:sp>
      <p:graphicFrame>
        <p:nvGraphicFramePr>
          <p:cNvPr id="8" name="Chart 7"/>
          <p:cNvGraphicFramePr/>
          <p:nvPr/>
        </p:nvGraphicFramePr>
        <p:xfrm>
          <a:off x="228600" y="304800"/>
          <a:ext cx="2524125" cy="30908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3352800" y="381000"/>
          <a:ext cx="2971800" cy="2902070"/>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p:cNvCxnSpPr/>
          <p:nvPr/>
        </p:nvCxnSpPr>
        <p:spPr>
          <a:xfrm>
            <a:off x="2057400" y="1143000"/>
            <a:ext cx="14478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57400" y="2286000"/>
            <a:ext cx="1447800" cy="685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nvGraphicFramePr>
        <p:xfrm>
          <a:off x="381000" y="3429000"/>
          <a:ext cx="4564811" cy="2749670"/>
        </p:xfrm>
        <a:graphic>
          <a:graphicData uri="http://schemas.openxmlformats.org/drawingml/2006/chart">
            <c:chart xmlns:c="http://schemas.openxmlformats.org/drawingml/2006/chart" xmlns:r="http://schemas.openxmlformats.org/officeDocument/2006/relationships" r:id="rId5"/>
          </a:graphicData>
        </a:graphic>
      </p:graphicFrame>
      <p:sp>
        <p:nvSpPr>
          <p:cNvPr id="24" name="Oval 23"/>
          <p:cNvSpPr/>
          <p:nvPr/>
        </p:nvSpPr>
        <p:spPr>
          <a:xfrm>
            <a:off x="2133600" y="37338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10600" cy="685800"/>
          </a:xfrm>
        </p:spPr>
        <p:txBody>
          <a:bodyPr>
            <a:normAutofit/>
          </a:bodyPr>
          <a:lstStyle/>
          <a:p>
            <a:r>
              <a:rPr lang="en-US" sz="3200" b="1" dirty="0" smtClean="0"/>
              <a:t>SAKRA WORLD HOSPITAL,BANGALORE</a:t>
            </a:r>
            <a:endParaRPr lang="en-IN" sz="3200" b="1" dirty="0"/>
          </a:p>
        </p:txBody>
      </p:sp>
      <p:pic>
        <p:nvPicPr>
          <p:cNvPr id="6" name="Content Placeholder 5" descr="Y:\Marketing\database-vv\creatives\photo\building\pre launch hospital photo 16apr 13.jpg"/>
          <p:cNvPicPr>
            <a:picLocks noGrp="1"/>
          </p:cNvPicPr>
          <p:nvPr>
            <p:ph idx="1"/>
          </p:nvPr>
        </p:nvPicPr>
        <p:blipFill>
          <a:blip r:embed="rId2" cstate="print"/>
          <a:stretch>
            <a:fillRect/>
          </a:stretch>
        </p:blipFill>
        <p:spPr bwMode="auto">
          <a:xfrm>
            <a:off x="533400" y="1524000"/>
            <a:ext cx="7696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066800"/>
          </a:xfrm>
        </p:spPr>
        <p:txBody>
          <a:bodyPr>
            <a:normAutofit/>
          </a:bodyPr>
          <a:lstStyle/>
          <a:p>
            <a:r>
              <a:rPr lang="en-US" sz="2400" b="1" dirty="0" smtClean="0">
                <a:solidFill>
                  <a:schemeClr val="tx1"/>
                </a:solidFill>
              </a:rPr>
              <a:t>TEAM SIZE (TECHNICAL:SUPPORT) FOR ACLS AMBULANCE</a:t>
            </a:r>
            <a:endParaRPr lang="en-IN" sz="2400" b="1" dirty="0">
              <a:solidFill>
                <a:schemeClr val="tx1"/>
              </a:solidFill>
            </a:endParaRPr>
          </a:p>
        </p:txBody>
      </p:sp>
      <p:pic>
        <p:nvPicPr>
          <p:cNvPr id="4098" name="Picture 2"/>
          <p:cNvPicPr>
            <a:picLocks noChangeAspect="1" noChangeArrowheads="1"/>
          </p:cNvPicPr>
          <p:nvPr/>
        </p:nvPicPr>
        <p:blipFill>
          <a:blip r:embed="rId2" cstate="print"/>
          <a:srcRect/>
          <a:stretch>
            <a:fillRect/>
          </a:stretch>
        </p:blipFill>
        <p:spPr bwMode="auto">
          <a:xfrm>
            <a:off x="1295400" y="1295399"/>
            <a:ext cx="6505575" cy="3200401"/>
          </a:xfrm>
          <a:prstGeom prst="rect">
            <a:avLst/>
          </a:prstGeom>
          <a:noFill/>
          <a:ln w="9525">
            <a:noFill/>
            <a:miter lim="800000"/>
            <a:headEnd/>
            <a:tailEnd/>
          </a:ln>
          <a:effectLst/>
        </p:spPr>
      </p:pic>
      <p:sp>
        <p:nvSpPr>
          <p:cNvPr id="4" name="Rounded Rectangle 3"/>
          <p:cNvSpPr/>
          <p:nvPr/>
        </p:nvSpPr>
        <p:spPr>
          <a:xfrm>
            <a:off x="914400" y="4800600"/>
            <a:ext cx="7315200" cy="1371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The ideal complement of staff in an ACLS Ambulance is 2:2 (technical: support).  Such a combination was seen only in 29% of  ACLS ambulances</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24401" y="1524001"/>
            <a:ext cx="3886200" cy="236219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28600" y="1524000"/>
            <a:ext cx="4267200" cy="2362200"/>
          </a:xfrm>
          <a:prstGeom prst="rect">
            <a:avLst/>
          </a:prstGeom>
          <a:noFill/>
          <a:ln w="9525">
            <a:noFill/>
            <a:miter lim="800000"/>
            <a:headEnd/>
            <a:tailEnd/>
          </a:ln>
          <a:effectLst/>
        </p:spPr>
      </p:pic>
      <p:sp>
        <p:nvSpPr>
          <p:cNvPr id="5" name="Rounded Rectangle 4"/>
          <p:cNvSpPr/>
          <p:nvPr/>
        </p:nvSpPr>
        <p:spPr>
          <a:xfrm>
            <a:off x="304800" y="4038600"/>
            <a:ext cx="8153400" cy="1981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rabicPeriod"/>
            </a:pPr>
            <a:r>
              <a:rPr lang="en-US" dirty="0" smtClean="0"/>
              <a:t>67% of ambulances have the facility of restraints to ensure the safety of relatives &amp; staff</a:t>
            </a:r>
          </a:p>
          <a:p>
            <a:pPr marL="342900" indent="-342900">
              <a:buAutoNum type="arabicPeriod"/>
            </a:pPr>
            <a:endParaRPr lang="en-US" dirty="0" smtClean="0"/>
          </a:p>
          <a:p>
            <a:pPr marL="342900" indent="-342900">
              <a:buAutoNum type="arabicPeriod"/>
            </a:pPr>
            <a:r>
              <a:rPr lang="en-US" dirty="0" smtClean="0"/>
              <a:t>Only 43% of the ACLS ambulances  are GPS enabled</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b="1" dirty="0" smtClean="0"/>
              <a:t>RECOMMENDATIONS</a:t>
            </a:r>
            <a:endParaRPr lang="en-IN" dirty="0"/>
          </a:p>
        </p:txBody>
      </p:sp>
      <p:graphicFrame>
        <p:nvGraphicFramePr>
          <p:cNvPr id="4" name="Content Placeholder 3"/>
          <p:cNvGraphicFramePr>
            <a:graphicFrameLocks noGrp="1"/>
          </p:cNvGraphicFramePr>
          <p:nvPr>
            <p:ph idx="1"/>
          </p:nvPr>
        </p:nvGraphicFramePr>
        <p:xfrm>
          <a:off x="457200" y="1828800"/>
          <a:ext cx="8229600" cy="4745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838200"/>
          <a:ext cx="8229600" cy="5735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28600"/>
          </a:xfrm>
        </p:spPr>
        <p:txBody>
          <a:bodyPr>
            <a:normAutofit fontScale="90000"/>
          </a:bodyPr>
          <a:lstStyle/>
          <a:p>
            <a:r>
              <a:rPr lang="en-IN" dirty="0" smtClean="0"/>
              <a:t/>
            </a:r>
            <a:br>
              <a:rPr lang="en-IN" dirty="0" smtClean="0"/>
            </a:br>
            <a:r>
              <a:rPr lang="en-GB" b="1" dirty="0" smtClean="0"/>
              <a:t> </a:t>
            </a:r>
            <a:r>
              <a:rPr lang="en-GB" sz="4400" b="1" dirty="0" smtClean="0"/>
              <a:t>CONCLUSION</a:t>
            </a:r>
            <a:endParaRPr lang="en-IN" sz="4400" dirty="0"/>
          </a:p>
        </p:txBody>
      </p:sp>
      <p:sp>
        <p:nvSpPr>
          <p:cNvPr id="4" name="Content Placeholder 3"/>
          <p:cNvSpPr>
            <a:spLocks noGrp="1"/>
          </p:cNvSpPr>
          <p:nvPr>
            <p:ph idx="1"/>
          </p:nvPr>
        </p:nvSpPr>
        <p:spPr>
          <a:xfrm>
            <a:off x="457200" y="1524000"/>
            <a:ext cx="8229600" cy="5050536"/>
          </a:xfrm>
        </p:spPr>
        <p:txBody>
          <a:bodyPr>
            <a:normAutofit fontScale="85000" lnSpcReduction="20000"/>
          </a:bodyPr>
          <a:lstStyle/>
          <a:p>
            <a:r>
              <a:rPr lang="en-GB" dirty="0" smtClean="0"/>
              <a:t>It can be concluded that effective ambulance services can only be provided by </a:t>
            </a:r>
            <a:r>
              <a:rPr lang="en-GB" b="1" dirty="0" smtClean="0"/>
              <a:t>right personnel in the right place at the right time with the right equipment </a:t>
            </a:r>
            <a:r>
              <a:rPr lang="en-GB" dirty="0" smtClean="0"/>
              <a:t>(CHAIN OF SURVIVAL).</a:t>
            </a:r>
          </a:p>
          <a:p>
            <a:endParaRPr lang="en-IN" dirty="0" smtClean="0"/>
          </a:p>
          <a:p>
            <a:r>
              <a:rPr lang="en-GB" dirty="0" smtClean="0"/>
              <a:t>Study has revealed that currently the </a:t>
            </a:r>
            <a:r>
              <a:rPr lang="en-GB" b="1" dirty="0" smtClean="0"/>
              <a:t>ambulance services are highly fragmented in Bangalore. </a:t>
            </a:r>
          </a:p>
          <a:p>
            <a:endParaRPr lang="en-IN" dirty="0" smtClean="0"/>
          </a:p>
          <a:p>
            <a:r>
              <a:rPr lang="en-GB" dirty="0" smtClean="0"/>
              <a:t>Some ambulances had the best of equipments in place; while some had adequate manpower and IT Integration. But </a:t>
            </a:r>
            <a:r>
              <a:rPr lang="en-GB" b="1" dirty="0" smtClean="0"/>
              <a:t>none</a:t>
            </a:r>
            <a:r>
              <a:rPr lang="en-GB" dirty="0" smtClean="0"/>
              <a:t> of them was able to deliver </a:t>
            </a:r>
            <a:r>
              <a:rPr lang="en-GB" b="1" dirty="0" smtClean="0"/>
              <a:t>the best of ACLS Services</a:t>
            </a:r>
          </a:p>
          <a:p>
            <a:pPr>
              <a:buNone/>
            </a:pPr>
            <a:r>
              <a:rPr lang="en-GB" dirty="0" smtClean="0"/>
              <a:t> </a:t>
            </a:r>
          </a:p>
          <a:p>
            <a:r>
              <a:rPr lang="en-GB" dirty="0" smtClean="0"/>
              <a:t>Best of ambulance services can be delivered only when </a:t>
            </a:r>
            <a:r>
              <a:rPr lang="en-GB" b="1" dirty="0" smtClean="0"/>
              <a:t>real time information can be relayed to the professionally trained manpower for timely intervention, and deliver care and treatment with the best of equipments</a:t>
            </a:r>
            <a:endParaRPr lang="en-IN" b="1" dirty="0" smtClean="0"/>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1752" y="1676400"/>
            <a:ext cx="8503920" cy="2667000"/>
          </a:xfrm>
        </p:spPr>
        <p:txBody>
          <a:bodyPr>
            <a:normAutofit/>
          </a:bodyPr>
          <a:lstStyle/>
          <a:p>
            <a:pPr>
              <a:buNone/>
            </a:pPr>
            <a:r>
              <a:rPr lang="en-US" sz="3600" b="1" dirty="0" smtClean="0"/>
              <a:t>          First phase of Implementation</a:t>
            </a:r>
          </a:p>
          <a:p>
            <a:pPr>
              <a:buNone/>
            </a:pPr>
            <a:r>
              <a:rPr lang="en-US" sz="3600" b="1" dirty="0" smtClean="0"/>
              <a:t>  </a:t>
            </a:r>
          </a:p>
          <a:p>
            <a:pPr algn="ctr">
              <a:buNone/>
            </a:pPr>
            <a:r>
              <a:rPr lang="en-US" sz="3600" b="1" dirty="0" smtClean="0"/>
              <a:t>  Designing ACLS ambulance called           Mobile ICU</a:t>
            </a:r>
            <a:endParaRPr lang="en-IN" sz="3600" dirty="0" smtClean="0"/>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b="1" dirty="0" smtClean="0"/>
              <a:t>COMPONENTS </a:t>
            </a:r>
            <a:endParaRPr lang="en-IN" dirty="0"/>
          </a:p>
        </p:txBody>
      </p:sp>
      <p:graphicFrame>
        <p:nvGraphicFramePr>
          <p:cNvPr id="6" name="Content Placeholder 5"/>
          <p:cNvGraphicFramePr>
            <a:graphicFrameLocks noGrp="1"/>
          </p:cNvGraphicFramePr>
          <p:nvPr>
            <p:ph idx="1"/>
          </p:nvPr>
        </p:nvGraphicFramePr>
        <p:xfrm>
          <a:off x="457200" y="16764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657600" y="35814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IDEAL AMBULANCE</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lstStyle/>
          <a:p>
            <a:r>
              <a:rPr lang="en-US" b="1" dirty="0" smtClean="0"/>
              <a:t>FABRICATION</a:t>
            </a:r>
            <a:endParaRPr lang="en-IN" b="1" dirty="0"/>
          </a:p>
        </p:txBody>
      </p:sp>
      <p:sp>
        <p:nvSpPr>
          <p:cNvPr id="5" name="Content Placeholder 4"/>
          <p:cNvSpPr>
            <a:spLocks noGrp="1"/>
          </p:cNvSpPr>
          <p:nvPr>
            <p:ph idx="1"/>
          </p:nvPr>
        </p:nvSpPr>
        <p:spPr>
          <a:xfrm>
            <a:off x="457200" y="1447800"/>
            <a:ext cx="8229600" cy="5126736"/>
          </a:xfrm>
        </p:spPr>
        <p:txBody>
          <a:bodyPr>
            <a:normAutofit/>
          </a:bodyPr>
          <a:lstStyle/>
          <a:p>
            <a:r>
              <a:rPr lang="en-US" sz="2400" dirty="0" smtClean="0"/>
              <a:t>Minimum Patient Compartment</a:t>
            </a:r>
            <a:r>
              <a:rPr lang="en-US" sz="2400" baseline="30000" dirty="0" smtClean="0"/>
              <a:t>11</a:t>
            </a:r>
            <a:endParaRPr lang="en-IN" sz="2400" dirty="0" smtClean="0"/>
          </a:p>
          <a:p>
            <a:r>
              <a:rPr lang="en-US" sz="2400" dirty="0" smtClean="0"/>
              <a:t>Length:2700 mm</a:t>
            </a:r>
            <a:r>
              <a:rPr lang="en-IN" sz="2400" dirty="0" smtClean="0"/>
              <a:t>,</a:t>
            </a:r>
            <a:r>
              <a:rPr lang="en-US" sz="2400" dirty="0" smtClean="0"/>
              <a:t>Height:1500 mm</a:t>
            </a:r>
            <a:r>
              <a:rPr lang="en-IN" sz="2400" dirty="0" smtClean="0"/>
              <a:t>,</a:t>
            </a:r>
            <a:r>
              <a:rPr lang="en-US" sz="2400" dirty="0" smtClean="0"/>
              <a:t>Width:1500 mm</a:t>
            </a:r>
          </a:p>
          <a:p>
            <a:endParaRPr lang="en-IN" sz="2400" dirty="0" smtClean="0"/>
          </a:p>
          <a:p>
            <a:r>
              <a:rPr lang="en-US" sz="2400" dirty="0" smtClean="0"/>
              <a:t>Fiber reinforced plastic (FRP) internal paneling</a:t>
            </a:r>
            <a:endParaRPr lang="en-US" sz="2400" baseline="30000" dirty="0" smtClean="0"/>
          </a:p>
          <a:p>
            <a:r>
              <a:rPr lang="en-US" sz="2400" dirty="0" smtClean="0"/>
              <a:t>Anti Bacteria Paint</a:t>
            </a:r>
          </a:p>
          <a:p>
            <a:endParaRPr lang="en-US" sz="2400" baseline="30000" dirty="0" smtClean="0"/>
          </a:p>
          <a:p>
            <a:r>
              <a:rPr lang="en-US" sz="2400" dirty="0" smtClean="0"/>
              <a:t>Layout of the patient treatment space:</a:t>
            </a:r>
            <a:endParaRPr lang="en-IN" sz="2400" dirty="0" smtClean="0"/>
          </a:p>
          <a:p>
            <a:r>
              <a:rPr lang="en-US" sz="2400" dirty="0" smtClean="0"/>
              <a:t>Centrally positioned stretcher-(360° access)</a:t>
            </a:r>
          </a:p>
          <a:p>
            <a:endParaRPr lang="en-US" sz="2400" dirty="0" smtClean="0"/>
          </a:p>
          <a:p>
            <a:r>
              <a:rPr lang="en-US" sz="2400" dirty="0" smtClean="0"/>
              <a:t>Working Wall- to position everything ergonomically </a:t>
            </a:r>
            <a:endParaRPr lang="en-IN" sz="2400" dirty="0" smtClean="0"/>
          </a:p>
          <a:p>
            <a:r>
              <a:rPr lang="en-US" sz="2400" dirty="0" smtClean="0"/>
              <a:t> Standardization of equipment place</a:t>
            </a:r>
            <a:endParaRPr lang="en-IN" sz="2400" dirty="0" smtClean="0"/>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DISSERTATION\AMBULANCE heman\100_23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66800"/>
            <a:ext cx="8229600" cy="5507736"/>
          </a:xfrm>
        </p:spPr>
        <p:txBody>
          <a:bodyPr>
            <a:normAutofit/>
          </a:bodyPr>
          <a:lstStyle/>
          <a:p>
            <a:r>
              <a:rPr lang="en-US" dirty="0" smtClean="0"/>
              <a:t>Powerful siren</a:t>
            </a:r>
          </a:p>
          <a:p>
            <a:endParaRPr lang="en-US" dirty="0" smtClean="0"/>
          </a:p>
          <a:p>
            <a:pPr lvl="0"/>
            <a:r>
              <a:rPr lang="en-US" dirty="0" smtClean="0"/>
              <a:t>Integrated AC &amp; DC+240V AC Inverter</a:t>
            </a:r>
            <a:r>
              <a:rPr lang="en-IN" dirty="0" smtClean="0"/>
              <a:t> </a:t>
            </a:r>
            <a:r>
              <a:rPr lang="en-US" dirty="0" smtClean="0"/>
              <a:t>with additional backup battery</a:t>
            </a:r>
          </a:p>
          <a:p>
            <a:pPr lvl="0"/>
            <a:endParaRPr lang="en-IN" dirty="0" smtClean="0"/>
          </a:p>
          <a:p>
            <a:pPr lvl="0"/>
            <a:r>
              <a:rPr lang="en-US" dirty="0" smtClean="0"/>
              <a:t>Additional 135 Amps 12 V Alternator for running Air Condition and charging of Inverter batteries.</a:t>
            </a:r>
            <a:endParaRPr lang="en-IN" dirty="0" smtClean="0"/>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b="1" dirty="0" smtClean="0"/>
              <a:t>INTRODUCTION</a:t>
            </a:r>
            <a:endParaRPr lang="en-IN" b="1" dirty="0"/>
          </a:p>
        </p:txBody>
      </p:sp>
      <p:sp>
        <p:nvSpPr>
          <p:cNvPr id="5" name="Content Placeholder 4"/>
          <p:cNvSpPr>
            <a:spLocks noGrp="1"/>
          </p:cNvSpPr>
          <p:nvPr>
            <p:ph idx="1"/>
          </p:nvPr>
        </p:nvSpPr>
        <p:spPr>
          <a:xfrm>
            <a:off x="457200" y="2057400"/>
            <a:ext cx="8229600" cy="4328160"/>
          </a:xfrm>
        </p:spPr>
        <p:txBody>
          <a:bodyPr>
            <a:normAutofit/>
          </a:bodyPr>
          <a:lstStyle/>
          <a:p>
            <a:r>
              <a:rPr lang="en-US" sz="2800" dirty="0" smtClean="0"/>
              <a:t>Heart Disease is one of main reasons of mortality in India.</a:t>
            </a:r>
          </a:p>
          <a:p>
            <a:r>
              <a:rPr lang="en-US" sz="2800" dirty="0" smtClean="0"/>
              <a:t>Trauma related death occurs in India every 1.9 minutes</a:t>
            </a:r>
            <a:r>
              <a:rPr lang="en-US" sz="2800" baseline="30000" dirty="0" smtClean="0"/>
              <a:t>2</a:t>
            </a:r>
            <a:r>
              <a:rPr lang="en-US" sz="2800" dirty="0" smtClean="0"/>
              <a:t>. </a:t>
            </a:r>
          </a:p>
          <a:p>
            <a:r>
              <a:rPr lang="en-US" dirty="0" smtClean="0"/>
              <a:t>Bangalore has about 30,000 emergency cases per month, just 10% are serviced by ambulances.</a:t>
            </a:r>
            <a:endParaRPr lang="en-IN"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229600" cy="1066800"/>
          </a:xfrm>
        </p:spPr>
        <p:txBody>
          <a:bodyPr/>
          <a:lstStyle/>
          <a:p>
            <a:r>
              <a:rPr lang="en-US" b="1" dirty="0" smtClean="0"/>
              <a:t>EQUIPMENTS</a:t>
            </a:r>
            <a:endParaRPr lang="en-IN" b="1" dirty="0"/>
          </a:p>
        </p:txBody>
      </p:sp>
      <p:sp>
        <p:nvSpPr>
          <p:cNvPr id="5" name="Content Placeholder 4"/>
          <p:cNvSpPr>
            <a:spLocks noGrp="1"/>
          </p:cNvSpPr>
          <p:nvPr>
            <p:ph sz="half" idx="1"/>
          </p:nvPr>
        </p:nvSpPr>
        <p:spPr>
          <a:xfrm>
            <a:off x="152400" y="1524000"/>
            <a:ext cx="4572000" cy="5175187"/>
          </a:xfrm>
        </p:spPr>
        <p:txBody>
          <a:bodyPr>
            <a:normAutofit lnSpcReduction="10000"/>
          </a:bodyPr>
          <a:lstStyle/>
          <a:p>
            <a:pPr>
              <a:buNone/>
            </a:pPr>
            <a:r>
              <a:rPr lang="en-US" sz="1800" b="1" dirty="0" smtClean="0"/>
              <a:t>1.VENTILATION/AIRWAY EQUIPMENT</a:t>
            </a:r>
          </a:p>
          <a:p>
            <a:r>
              <a:rPr lang="en-US" sz="1800" dirty="0" smtClean="0"/>
              <a:t>Transport ventilator</a:t>
            </a:r>
          </a:p>
          <a:p>
            <a:r>
              <a:rPr lang="en-US" sz="1800" dirty="0" smtClean="0"/>
              <a:t>Portable suction Apparatus</a:t>
            </a:r>
          </a:p>
          <a:p>
            <a:r>
              <a:rPr lang="en-US" sz="1800" dirty="0" smtClean="0"/>
              <a:t>Portable and fixed Oxygen equipment</a:t>
            </a:r>
            <a:endParaRPr lang="en-IN" sz="1800" dirty="0" smtClean="0"/>
          </a:p>
          <a:p>
            <a:r>
              <a:rPr lang="en-US" sz="1800" dirty="0" smtClean="0"/>
              <a:t>AMBU Resuscitation bags(adult and pediatric)</a:t>
            </a:r>
          </a:p>
          <a:p>
            <a:r>
              <a:rPr lang="en-US" sz="1800" dirty="0" smtClean="0"/>
              <a:t>Pocket  mask with one way valve</a:t>
            </a:r>
          </a:p>
          <a:p>
            <a:r>
              <a:rPr lang="en-US" sz="1800" dirty="0" smtClean="0"/>
              <a:t>Intubation equipments</a:t>
            </a:r>
          </a:p>
          <a:p>
            <a:r>
              <a:rPr lang="en-US" sz="1800" dirty="0" smtClean="0"/>
              <a:t>Airways</a:t>
            </a:r>
          </a:p>
          <a:p>
            <a:pPr>
              <a:buNone/>
            </a:pPr>
            <a:r>
              <a:rPr lang="en-US" sz="1800" b="1" dirty="0" smtClean="0"/>
              <a:t>2. MONITORING /DEFIBRILLATION</a:t>
            </a:r>
          </a:p>
          <a:p>
            <a:r>
              <a:rPr lang="en-US" sz="1800" dirty="0" smtClean="0"/>
              <a:t>Multi Parameter Monitor </a:t>
            </a:r>
          </a:p>
          <a:p>
            <a:r>
              <a:rPr lang="en-US" sz="1800" dirty="0" smtClean="0"/>
              <a:t>Automatic external defibrillator</a:t>
            </a:r>
          </a:p>
          <a:p>
            <a:r>
              <a:rPr lang="en-US" sz="1800" dirty="0" smtClean="0"/>
              <a:t>Syringe Infusion Pump</a:t>
            </a:r>
            <a:endParaRPr lang="en-IN" sz="1800" dirty="0" smtClean="0"/>
          </a:p>
          <a:p>
            <a:r>
              <a:rPr lang="en-US" sz="1800" dirty="0" smtClean="0"/>
              <a:t>I.V. lines</a:t>
            </a:r>
          </a:p>
          <a:p>
            <a:pPr>
              <a:buNone/>
            </a:pPr>
            <a:endParaRPr lang="en-US" sz="1800" dirty="0" smtClean="0"/>
          </a:p>
          <a:p>
            <a:pPr>
              <a:buNone/>
            </a:pPr>
            <a:endParaRPr lang="en-US" sz="1800" dirty="0" smtClean="0"/>
          </a:p>
          <a:p>
            <a:pPr>
              <a:buNone/>
            </a:pPr>
            <a:endParaRPr lang="en-IN" sz="1800" dirty="0"/>
          </a:p>
        </p:txBody>
      </p:sp>
      <p:sp>
        <p:nvSpPr>
          <p:cNvPr id="6" name="Content Placeholder 5"/>
          <p:cNvSpPr>
            <a:spLocks noGrp="1"/>
          </p:cNvSpPr>
          <p:nvPr>
            <p:ph sz="half" idx="2"/>
          </p:nvPr>
        </p:nvSpPr>
        <p:spPr>
          <a:xfrm>
            <a:off x="4800600" y="1524000"/>
            <a:ext cx="4343400" cy="5175187"/>
          </a:xfrm>
        </p:spPr>
        <p:txBody>
          <a:bodyPr>
            <a:normAutofit lnSpcReduction="10000"/>
          </a:bodyPr>
          <a:lstStyle/>
          <a:p>
            <a:pPr>
              <a:buNone/>
            </a:pPr>
            <a:r>
              <a:rPr lang="en-IN" b="1" dirty="0" smtClean="0"/>
              <a:t>3.IMMOBILIZATION DEVICES:</a:t>
            </a:r>
          </a:p>
          <a:p>
            <a:r>
              <a:rPr lang="en-US" dirty="0" smtClean="0"/>
              <a:t>Head immobilization device</a:t>
            </a:r>
          </a:p>
          <a:p>
            <a:r>
              <a:rPr lang="en-US" dirty="0" smtClean="0"/>
              <a:t>Cervical collars</a:t>
            </a:r>
          </a:p>
          <a:p>
            <a:r>
              <a:rPr lang="en-US" dirty="0" smtClean="0"/>
              <a:t>Lower extremity traction devices</a:t>
            </a:r>
          </a:p>
          <a:p>
            <a:pPr>
              <a:buNone/>
            </a:pPr>
            <a:r>
              <a:rPr lang="en-US" b="1" dirty="0" smtClean="0"/>
              <a:t>4. STRECHERS AND SPLINTS</a:t>
            </a:r>
          </a:p>
          <a:p>
            <a:pPr lvl="0"/>
            <a:r>
              <a:rPr lang="en-US" dirty="0" smtClean="0"/>
              <a:t>Automatic Loading Stretcher</a:t>
            </a:r>
            <a:endParaRPr lang="en-IN" dirty="0" smtClean="0"/>
          </a:p>
          <a:p>
            <a:r>
              <a:rPr lang="en-US" dirty="0" smtClean="0"/>
              <a:t>Spine board</a:t>
            </a:r>
            <a:endParaRPr lang="en-IN" dirty="0" smtClean="0"/>
          </a:p>
          <a:p>
            <a:r>
              <a:rPr lang="en-US" dirty="0" smtClean="0"/>
              <a:t>Scoop stretcher</a:t>
            </a:r>
          </a:p>
          <a:p>
            <a:r>
              <a:rPr lang="en-US" dirty="0" smtClean="0"/>
              <a:t>Wheel chair stretcher</a:t>
            </a:r>
          </a:p>
          <a:p>
            <a:r>
              <a:rPr lang="en-US" dirty="0" smtClean="0"/>
              <a:t>Pneumatic splints</a:t>
            </a:r>
          </a:p>
          <a:p>
            <a:pPr>
              <a:buNone/>
            </a:pPr>
            <a:r>
              <a:rPr lang="en-US" b="1" dirty="0" smtClean="0"/>
              <a:t>5.COMMUNICATION</a:t>
            </a:r>
          </a:p>
          <a:p>
            <a:pPr>
              <a:buNone/>
            </a:pPr>
            <a:r>
              <a:rPr lang="en-US" b="1" dirty="0" smtClean="0"/>
              <a:t>6. MISCELLANEOUS:</a:t>
            </a:r>
          </a:p>
          <a:p>
            <a:pPr lvl="0"/>
            <a:r>
              <a:rPr lang="en-US" dirty="0" smtClean="0"/>
              <a:t>Sphygmomanometer</a:t>
            </a:r>
            <a:endParaRPr lang="en-IN" dirty="0" smtClean="0"/>
          </a:p>
          <a:p>
            <a:pPr lvl="0"/>
            <a:r>
              <a:rPr lang="en-US" dirty="0" smtClean="0"/>
              <a:t>Stethoscope</a:t>
            </a:r>
            <a:endParaRPr lang="en-IN" dirty="0" smtClean="0"/>
          </a:p>
          <a:p>
            <a:pPr lvl="0"/>
            <a:r>
              <a:rPr lang="en-US" dirty="0" smtClean="0"/>
              <a:t>Restraints</a:t>
            </a:r>
            <a:endParaRPr lang="en-IN"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066800"/>
          </a:xfrm>
        </p:spPr>
        <p:txBody>
          <a:bodyPr/>
          <a:lstStyle/>
          <a:p>
            <a:r>
              <a:rPr lang="en-US" b="1" dirty="0" smtClean="0"/>
              <a:t>MEDICINES</a:t>
            </a:r>
            <a:endParaRPr lang="en-IN" dirty="0"/>
          </a:p>
        </p:txBody>
      </p:sp>
      <p:sp>
        <p:nvSpPr>
          <p:cNvPr id="5" name="Content Placeholder 4"/>
          <p:cNvSpPr>
            <a:spLocks noGrp="1"/>
          </p:cNvSpPr>
          <p:nvPr>
            <p:ph sz="half" idx="1"/>
          </p:nvPr>
        </p:nvSpPr>
        <p:spPr>
          <a:xfrm>
            <a:off x="457200" y="1600200"/>
            <a:ext cx="4038600" cy="5175187"/>
          </a:xfrm>
        </p:spPr>
        <p:txBody>
          <a:bodyPr>
            <a:normAutofit fontScale="92500" lnSpcReduction="20000"/>
          </a:bodyPr>
          <a:lstStyle/>
          <a:p>
            <a:pPr lvl="0"/>
            <a:r>
              <a:rPr lang="en-US" dirty="0" smtClean="0"/>
              <a:t>Inj.Adrenaline</a:t>
            </a:r>
            <a:endParaRPr lang="en-IN" dirty="0" smtClean="0"/>
          </a:p>
          <a:p>
            <a:pPr lvl="0"/>
            <a:r>
              <a:rPr lang="en-US" dirty="0" smtClean="0"/>
              <a:t>Inj.Atropine</a:t>
            </a:r>
            <a:endParaRPr lang="en-IN" dirty="0" smtClean="0"/>
          </a:p>
          <a:p>
            <a:pPr lvl="0"/>
            <a:r>
              <a:rPr lang="en-US" dirty="0" smtClean="0"/>
              <a:t>Inj.Calcium carbonate</a:t>
            </a:r>
            <a:endParaRPr lang="en-IN" dirty="0" smtClean="0"/>
          </a:p>
          <a:p>
            <a:pPr lvl="0"/>
            <a:r>
              <a:rPr lang="en-US" dirty="0" smtClean="0"/>
              <a:t>Inj.Dopamine</a:t>
            </a:r>
            <a:endParaRPr lang="en-IN" dirty="0" smtClean="0"/>
          </a:p>
          <a:p>
            <a:pPr lvl="0"/>
            <a:r>
              <a:rPr lang="en-US" dirty="0" smtClean="0"/>
              <a:t>Inj.Dobutamine</a:t>
            </a:r>
            <a:endParaRPr lang="en-IN" dirty="0" smtClean="0"/>
          </a:p>
          <a:p>
            <a:pPr lvl="0"/>
            <a:r>
              <a:rPr lang="en-US" dirty="0" smtClean="0"/>
              <a:t>Inj.Noradrenaline</a:t>
            </a:r>
            <a:endParaRPr lang="en-IN" dirty="0" smtClean="0"/>
          </a:p>
          <a:p>
            <a:pPr lvl="0"/>
            <a:r>
              <a:rPr lang="en-US" dirty="0" smtClean="0"/>
              <a:t>Inj.Nitroglycerine</a:t>
            </a:r>
            <a:endParaRPr lang="en-IN" dirty="0" smtClean="0"/>
          </a:p>
          <a:p>
            <a:pPr lvl="0"/>
            <a:r>
              <a:rPr lang="en-US" dirty="0" smtClean="0"/>
              <a:t>Inj.Sodium carbonate</a:t>
            </a:r>
            <a:endParaRPr lang="en-IN" dirty="0" smtClean="0"/>
          </a:p>
          <a:p>
            <a:pPr lvl="0"/>
            <a:r>
              <a:rPr lang="en-US" dirty="0" smtClean="0"/>
              <a:t>Inj.Hydrocortisone</a:t>
            </a:r>
            <a:endParaRPr lang="en-IN" dirty="0" smtClean="0"/>
          </a:p>
          <a:p>
            <a:pPr lvl="0"/>
            <a:r>
              <a:rPr lang="en-US" dirty="0" smtClean="0"/>
              <a:t>Inhaler Beclomethasone</a:t>
            </a:r>
            <a:endParaRPr lang="en-IN" dirty="0" smtClean="0"/>
          </a:p>
          <a:p>
            <a:pPr lvl="0"/>
            <a:r>
              <a:rPr lang="en-US" dirty="0" smtClean="0"/>
              <a:t>Inhaler Salbutamol</a:t>
            </a:r>
            <a:endParaRPr lang="en-IN" dirty="0" smtClean="0"/>
          </a:p>
          <a:p>
            <a:pPr lvl="0"/>
            <a:r>
              <a:rPr lang="en-US" dirty="0" smtClean="0"/>
              <a:t>Inj.Furosemide</a:t>
            </a:r>
            <a:endParaRPr lang="en-IN" dirty="0" smtClean="0"/>
          </a:p>
          <a:p>
            <a:pPr lvl="0"/>
            <a:r>
              <a:rPr lang="en-US" dirty="0" smtClean="0"/>
              <a:t>Inj.Diazepam/Midazolam</a:t>
            </a:r>
            <a:endParaRPr lang="en-IN" dirty="0" smtClean="0"/>
          </a:p>
          <a:p>
            <a:pPr lvl="0"/>
            <a:r>
              <a:rPr lang="en-US" dirty="0" smtClean="0"/>
              <a:t>Inj.Deriphyllin</a:t>
            </a:r>
            <a:endParaRPr lang="en-IN" dirty="0" smtClean="0"/>
          </a:p>
          <a:p>
            <a:pPr lvl="0"/>
            <a:r>
              <a:rPr lang="en-US" dirty="0" smtClean="0"/>
              <a:t>Inj.Phenytoin sodium</a:t>
            </a:r>
            <a:endParaRPr lang="en-IN" dirty="0" smtClean="0"/>
          </a:p>
        </p:txBody>
      </p:sp>
      <p:sp>
        <p:nvSpPr>
          <p:cNvPr id="6" name="Content Placeholder 5"/>
          <p:cNvSpPr>
            <a:spLocks noGrp="1"/>
          </p:cNvSpPr>
          <p:nvPr>
            <p:ph sz="half" idx="2"/>
          </p:nvPr>
        </p:nvSpPr>
        <p:spPr>
          <a:xfrm>
            <a:off x="4419600" y="1524000"/>
            <a:ext cx="4038600" cy="4525963"/>
          </a:xfrm>
        </p:spPr>
        <p:txBody>
          <a:bodyPr>
            <a:normAutofit fontScale="92500" lnSpcReduction="20000"/>
          </a:bodyPr>
          <a:lstStyle/>
          <a:p>
            <a:pPr lvl="0"/>
            <a:r>
              <a:rPr lang="en-US" dirty="0" smtClean="0"/>
              <a:t>Inj.Avil</a:t>
            </a:r>
            <a:endParaRPr lang="en-IN" dirty="0" smtClean="0"/>
          </a:p>
          <a:p>
            <a:pPr lvl="0"/>
            <a:r>
              <a:rPr lang="en-US" dirty="0" smtClean="0"/>
              <a:t>Inj.Metrochlorpropamide</a:t>
            </a:r>
            <a:endParaRPr lang="en-IN" dirty="0" smtClean="0"/>
          </a:p>
          <a:p>
            <a:pPr lvl="0"/>
            <a:r>
              <a:rPr lang="en-US" dirty="0" smtClean="0"/>
              <a:t>Inj.ondansterone</a:t>
            </a:r>
            <a:endParaRPr lang="en-IN" dirty="0" smtClean="0"/>
          </a:p>
          <a:p>
            <a:pPr lvl="0"/>
            <a:r>
              <a:rPr lang="en-US" dirty="0" smtClean="0"/>
              <a:t>Inj.Kcl</a:t>
            </a:r>
            <a:endParaRPr lang="en-IN" dirty="0" smtClean="0"/>
          </a:p>
          <a:p>
            <a:pPr lvl="0"/>
            <a:r>
              <a:rPr lang="en-US" dirty="0" smtClean="0"/>
              <a:t>Inj.Lignocaine (2%)</a:t>
            </a:r>
            <a:endParaRPr lang="en-IN" dirty="0" smtClean="0"/>
          </a:p>
          <a:p>
            <a:pPr lvl="0"/>
            <a:r>
              <a:rPr lang="en-US" dirty="0" smtClean="0"/>
              <a:t>Inj.Amiadorone(50 mg/dl)</a:t>
            </a:r>
            <a:endParaRPr lang="en-IN" dirty="0" smtClean="0"/>
          </a:p>
          <a:p>
            <a:pPr lvl="0"/>
            <a:r>
              <a:rPr lang="en-US" dirty="0" smtClean="0"/>
              <a:t>Inj.Magnesium sulphate 25% 2 ml</a:t>
            </a:r>
            <a:endParaRPr lang="en-IN" dirty="0" smtClean="0"/>
          </a:p>
          <a:p>
            <a:pPr lvl="0"/>
            <a:r>
              <a:rPr lang="en-US" dirty="0" smtClean="0"/>
              <a:t>Inj. Mannitol 20%</a:t>
            </a:r>
            <a:endParaRPr lang="en-IN" dirty="0" smtClean="0"/>
          </a:p>
          <a:p>
            <a:pPr lvl="0"/>
            <a:r>
              <a:rPr lang="en-US" dirty="0" smtClean="0"/>
              <a:t>Inj.Morphine/Inj.Pethidine</a:t>
            </a:r>
            <a:endParaRPr lang="en-IN" dirty="0" smtClean="0"/>
          </a:p>
          <a:p>
            <a:pPr lvl="0"/>
            <a:r>
              <a:rPr lang="en-US" dirty="0" smtClean="0"/>
              <a:t>Inj.Noradrenaline</a:t>
            </a:r>
            <a:endParaRPr lang="en-IN" dirty="0" smtClean="0"/>
          </a:p>
          <a:p>
            <a:pPr lvl="0"/>
            <a:r>
              <a:rPr lang="en-US" dirty="0" smtClean="0"/>
              <a:t>Inj.Naloxone Hcl</a:t>
            </a:r>
            <a:endParaRPr lang="en-IN" dirty="0" smtClean="0"/>
          </a:p>
          <a:p>
            <a:pPr lvl="0"/>
            <a:r>
              <a:rPr lang="en-US" dirty="0" smtClean="0"/>
              <a:t>Inj.Fentanyl</a:t>
            </a:r>
            <a:endParaRPr lang="en-IN" dirty="0" smtClean="0"/>
          </a:p>
          <a:p>
            <a:pPr lvl="0"/>
            <a:r>
              <a:rPr lang="en-US" dirty="0" smtClean="0"/>
              <a:t>Bacteriostatic water for injection</a:t>
            </a:r>
            <a:endParaRPr lang="en-IN" dirty="0" smtClean="0"/>
          </a:p>
          <a:p>
            <a:pPr lvl="0"/>
            <a:r>
              <a:rPr lang="en-US" dirty="0" smtClean="0"/>
              <a:t>Inj.Sodium Valproate</a:t>
            </a:r>
            <a:endParaRPr lang="en-IN" dirty="0" smtClean="0"/>
          </a:p>
          <a:p>
            <a:pPr lvl="0"/>
            <a:r>
              <a:rPr lang="en-US" dirty="0" smtClean="0"/>
              <a:t>Inj.Voveran</a:t>
            </a:r>
            <a:endParaRPr lang="en-IN" dirty="0" smtClean="0"/>
          </a:p>
          <a:p>
            <a:r>
              <a:rPr lang="en-US" dirty="0" smtClean="0"/>
              <a:t>Inj.Paracetamol</a:t>
            </a:r>
            <a:endParaRPr lang="en-IN" dirty="0" smtClean="0"/>
          </a:p>
          <a:p>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b="1" dirty="0" smtClean="0"/>
              <a:t>EMERGENCY RESPONSE CENTRE</a:t>
            </a:r>
            <a:endParaRPr lang="en-IN" b="1" dirty="0"/>
          </a:p>
        </p:txBody>
      </p:sp>
      <p:sp>
        <p:nvSpPr>
          <p:cNvPr id="5" name="Content Placeholder 4"/>
          <p:cNvSpPr>
            <a:spLocks noGrp="1"/>
          </p:cNvSpPr>
          <p:nvPr>
            <p:ph idx="1"/>
          </p:nvPr>
        </p:nvSpPr>
        <p:spPr>
          <a:xfrm>
            <a:off x="457200" y="1447800"/>
            <a:ext cx="8229600" cy="5126736"/>
          </a:xfrm>
        </p:spPr>
        <p:txBody>
          <a:bodyPr>
            <a:normAutofit/>
          </a:bodyPr>
          <a:lstStyle/>
          <a:p>
            <a:r>
              <a:rPr lang="en-US" dirty="0" smtClean="0"/>
              <a:t>Emergency response centers/ Call centre supported by technology integration with</a:t>
            </a:r>
            <a:r>
              <a:rPr lang="en-IN" dirty="0" smtClean="0"/>
              <a:t> </a:t>
            </a:r>
            <a:r>
              <a:rPr lang="en-US" dirty="0" smtClean="0"/>
              <a:t>Automatic vehicle location and tracking system, GPS</a:t>
            </a:r>
          </a:p>
          <a:p>
            <a:r>
              <a:rPr lang="en-US" dirty="0" smtClean="0"/>
              <a:t>Better road navigation</a:t>
            </a:r>
          </a:p>
          <a:p>
            <a:r>
              <a:rPr lang="en-US" dirty="0" smtClean="0"/>
              <a:t>Quickly arrive to the scene of an accident</a:t>
            </a:r>
          </a:p>
          <a:p>
            <a:r>
              <a:rPr lang="en-US" dirty="0" smtClean="0"/>
              <a:t>Live tracking </a:t>
            </a:r>
          </a:p>
          <a:p>
            <a:r>
              <a:rPr lang="en-US" dirty="0" smtClean="0"/>
              <a:t>Provide the knowledge of the exact moment when a patient will arrive. </a:t>
            </a:r>
          </a:p>
          <a:p>
            <a:r>
              <a:rPr lang="en-US" dirty="0" smtClean="0"/>
              <a:t>Enable video links(via vide conferencing), discussion with hospital colleagues and specialists. </a:t>
            </a:r>
            <a:endParaRPr lang="en-IN" dirty="0" smtClean="0"/>
          </a:p>
          <a:p>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cstate="print"/>
          <a:srcRect/>
          <a:stretch>
            <a:fillRect/>
          </a:stretch>
        </p:blipFill>
        <p:spPr bwMode="auto">
          <a:xfrm>
            <a:off x="0" y="457200"/>
            <a:ext cx="9143999"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lstStyle/>
          <a:p>
            <a:r>
              <a:rPr lang="en-US" dirty="0" smtClean="0"/>
              <a:t>REFERENCES</a:t>
            </a:r>
            <a:endParaRPr lang="en-IN" dirty="0"/>
          </a:p>
        </p:txBody>
      </p:sp>
      <p:sp>
        <p:nvSpPr>
          <p:cNvPr id="5" name="Content Placeholder 4"/>
          <p:cNvSpPr>
            <a:spLocks noGrp="1"/>
          </p:cNvSpPr>
          <p:nvPr>
            <p:ph idx="1"/>
          </p:nvPr>
        </p:nvSpPr>
        <p:spPr>
          <a:xfrm>
            <a:off x="381000" y="1676400"/>
            <a:ext cx="8229600" cy="5029200"/>
          </a:xfrm>
        </p:spPr>
        <p:txBody>
          <a:bodyPr>
            <a:normAutofit fontScale="55000" lnSpcReduction="20000"/>
          </a:bodyPr>
          <a:lstStyle/>
          <a:p>
            <a:pPr>
              <a:buNone/>
            </a:pPr>
            <a:r>
              <a:rPr lang="en-US" sz="3300" dirty="0" smtClean="0"/>
              <a:t>1. Aasha Kapur Mehta, Andrew Shephard, Shashaka Bhide, Amita Shah. India. India Chronic Poverty Report: Towards solutions &amp; New Compacts in a dynamic content [thesis], Indian Institute of Public Admin, New Delhi, 2011.</a:t>
            </a:r>
            <a:endParaRPr lang="en-IN" sz="3300" dirty="0" smtClean="0"/>
          </a:p>
          <a:p>
            <a:pPr>
              <a:buNone/>
            </a:pPr>
            <a:r>
              <a:rPr lang="en-US" sz="3300" dirty="0" smtClean="0"/>
              <a:t>2. M. Neelam Kachhap. Trauma an untamed evil, Express healthcare, 6 Aug 2012</a:t>
            </a:r>
            <a:endParaRPr lang="en-IN" sz="3300" dirty="0" smtClean="0"/>
          </a:p>
          <a:p>
            <a:pPr>
              <a:buNone/>
            </a:pPr>
            <a:r>
              <a:rPr lang="en-US" sz="3300" dirty="0" smtClean="0"/>
              <a:t>3. Shaffi Mather. Entrepreneurship Making a Social Impact Microsoft Leadership Conclave 2011</a:t>
            </a:r>
            <a:endParaRPr lang="en-IN" sz="3300" dirty="0" smtClean="0"/>
          </a:p>
          <a:p>
            <a:pPr>
              <a:buNone/>
            </a:pPr>
            <a:r>
              <a:rPr lang="en-US" sz="3300" dirty="0" smtClean="0"/>
              <a:t>4. World Report on Road Traffic Injury Prevention, WHO/World Bank: 2004.</a:t>
            </a:r>
            <a:endParaRPr lang="en-IN" sz="3300" dirty="0" smtClean="0"/>
          </a:p>
          <a:p>
            <a:pPr>
              <a:buNone/>
            </a:pPr>
            <a:r>
              <a:rPr lang="en-US" sz="3300" dirty="0" smtClean="0"/>
              <a:t>5. “Study of Emergency Response Service – EMRI Model” by National Health Systems Resource Centre (NHSRC), Ministry of Health &amp; Family Welfare, Government of India; 2009</a:t>
            </a:r>
            <a:endParaRPr lang="en-IN" sz="3300" dirty="0" smtClean="0"/>
          </a:p>
          <a:p>
            <a:pPr>
              <a:buNone/>
            </a:pPr>
            <a:r>
              <a:rPr lang="en-US" sz="3300" dirty="0" smtClean="0"/>
              <a:t>6. Can IT improve Emergency Health services in India Sanjeet singh, R.S.Uppal (BBSB engineering college)?</a:t>
            </a:r>
            <a:endParaRPr lang="en-IN" sz="3300" dirty="0" smtClean="0"/>
          </a:p>
          <a:p>
            <a:pPr>
              <a:buNone/>
            </a:pPr>
            <a:r>
              <a:rPr lang="en-US" sz="3300" dirty="0" smtClean="0"/>
              <a:t>7.</a:t>
            </a:r>
            <a:r>
              <a:rPr lang="en-US" sz="3300" u="sng" dirty="0" smtClean="0"/>
              <a:t> </a:t>
            </a:r>
            <a:r>
              <a:rPr lang="en-US" sz="3300" dirty="0" smtClean="0"/>
              <a:t>National Patient Safety Agency and the Helen Hamlyn Research Centre: Designing future ambulance transport for patient</a:t>
            </a:r>
            <a:endParaRPr lang="en-IN" sz="3300" dirty="0" smtClean="0"/>
          </a:p>
          <a:p>
            <a:pPr>
              <a:buNone/>
            </a:pPr>
            <a:r>
              <a:rPr lang="en-US" sz="3300" dirty="0" smtClean="0"/>
              <a:t>8. Government of national capital territory of Delhi (health &amp; family welfare department) Registration of Ambulances; </a:t>
            </a:r>
            <a:r>
              <a:rPr lang="en-US" sz="3300" u="sng" dirty="0" smtClean="0">
                <a:hlinkClick r:id="rId2"/>
              </a:rPr>
              <a:t>http://www.delhi.gov.in/DoIT/Health/cat.pdf</a:t>
            </a:r>
            <a:endParaRPr lang="en-IN" sz="3300" dirty="0" smtClean="0"/>
          </a:p>
          <a:p>
            <a:pPr>
              <a:buNone/>
            </a:pPr>
            <a:r>
              <a:rPr lang="en-IN" sz="3300" dirty="0" smtClean="0"/>
              <a:t>9. Employees state insurance hospital: Bid System for “Fabrication and Modification of 02 nos. Of existing swaraj mazda ambulances”</a:t>
            </a:r>
          </a:p>
          <a:p>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PEN MEEEEE\templates\thank you\images.jpg"/>
          <p:cNvPicPr>
            <a:picLocks noChangeAspect="1" noChangeArrowheads="1"/>
          </p:cNvPicPr>
          <p:nvPr/>
        </p:nvPicPr>
        <p:blipFill>
          <a:blip r:embed="rId2" cstate="print"/>
          <a:srcRect/>
          <a:stretch>
            <a:fillRect/>
          </a:stretch>
        </p:blipFill>
        <p:spPr bwMode="auto">
          <a:xfrm>
            <a:off x="2667000" y="1447800"/>
            <a:ext cx="3810000" cy="3581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lstStyle/>
          <a:p>
            <a:r>
              <a:rPr lang="en-US" b="1" dirty="0" smtClean="0"/>
              <a:t>PROBLEM STATEMENT</a:t>
            </a:r>
            <a:endParaRPr lang="en-IN" b="1" dirty="0"/>
          </a:p>
        </p:txBody>
      </p:sp>
      <p:sp>
        <p:nvSpPr>
          <p:cNvPr id="4" name="Content Placeholder 3"/>
          <p:cNvSpPr>
            <a:spLocks noGrp="1"/>
          </p:cNvSpPr>
          <p:nvPr>
            <p:ph idx="1"/>
          </p:nvPr>
        </p:nvSpPr>
        <p:spPr>
          <a:xfrm>
            <a:off x="457200" y="1524000"/>
            <a:ext cx="8229600" cy="4937760"/>
          </a:xfrm>
        </p:spPr>
        <p:txBody>
          <a:bodyPr>
            <a:normAutofit fontScale="92500" lnSpcReduction="20000"/>
          </a:bodyPr>
          <a:lstStyle/>
          <a:p>
            <a:r>
              <a:rPr lang="en-US" sz="2600" dirty="0" smtClean="0"/>
              <a:t>Organized ambulance services are scanty in India and even if they exist, their existence is no more than merely patient transport vehicles. </a:t>
            </a:r>
          </a:p>
          <a:p>
            <a:endParaRPr lang="en-US" sz="2600" dirty="0" smtClean="0"/>
          </a:p>
          <a:p>
            <a:r>
              <a:rPr lang="en-US" sz="2600" dirty="0" smtClean="0"/>
              <a:t>Patient who receives prompt medical treatment from trained professionals and is transported within 15-20 minutes of an emergency has greatest likelihood of survival</a:t>
            </a:r>
            <a:r>
              <a:rPr lang="en-US" sz="2600" b="1" dirty="0" smtClean="0"/>
              <a:t>.</a:t>
            </a:r>
            <a:r>
              <a:rPr lang="en-US" sz="2200" b="1" dirty="0" smtClean="0"/>
              <a:t>(Golden period)</a:t>
            </a:r>
          </a:p>
          <a:p>
            <a:endParaRPr lang="en-US" sz="2600" baseline="30000" dirty="0" smtClean="0"/>
          </a:p>
          <a:p>
            <a:r>
              <a:rPr lang="en-US" sz="2600" dirty="0" smtClean="0"/>
              <a:t>30% of victims die due to delay in transportation or during transportation.</a:t>
            </a:r>
          </a:p>
          <a:p>
            <a:endParaRPr lang="en-US" sz="2600" b="1" dirty="0" smtClean="0"/>
          </a:p>
          <a:p>
            <a:r>
              <a:rPr lang="en-US" sz="2600" dirty="0" smtClean="0"/>
              <a:t>This happens because of non availability of ambulances, not well equipped ambulances ,lack of professionally trained personnel, lack of integration of ambulances with IT and emergency response centre.</a:t>
            </a:r>
            <a:endParaRPr lang="en-IN" sz="2600" dirty="0" smtClean="0"/>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am.patni\Desktop\20130524_100751.jpg"/>
          <p:cNvPicPr>
            <a:picLocks noGrp="1" noChangeAspect="1" noChangeArrowheads="1"/>
          </p:cNvPicPr>
          <p:nvPr>
            <p:ph idx="1"/>
          </p:nvPr>
        </p:nvPicPr>
        <p:blipFill>
          <a:blip r:embed="rId2" cstate="print"/>
          <a:srcRect/>
          <a:stretch>
            <a:fillRect/>
          </a:stretch>
        </p:blipFill>
        <p:spPr bwMode="auto">
          <a:xfrm rot="5400000">
            <a:off x="-1066800" y="1981200"/>
            <a:ext cx="5257800" cy="2819400"/>
          </a:xfrm>
          <a:prstGeom prst="rect">
            <a:avLst/>
          </a:prstGeom>
          <a:noFill/>
        </p:spPr>
      </p:pic>
      <p:pic>
        <p:nvPicPr>
          <p:cNvPr id="1030" name="Picture 6"/>
          <p:cNvPicPr>
            <a:picLocks noChangeAspect="1" noChangeArrowheads="1"/>
          </p:cNvPicPr>
          <p:nvPr/>
        </p:nvPicPr>
        <p:blipFill>
          <a:blip r:embed="rId3" cstate="print"/>
          <a:srcRect/>
          <a:stretch>
            <a:fillRect/>
          </a:stretch>
        </p:blipFill>
        <p:spPr bwMode="auto">
          <a:xfrm rot="10800000">
            <a:off x="3048000" y="762000"/>
            <a:ext cx="5867400" cy="4393589"/>
          </a:xfrm>
          <a:prstGeom prst="rect">
            <a:avLst/>
          </a:prstGeom>
          <a:noFill/>
          <a:ln w="9525">
            <a:noFill/>
            <a:miter lim="800000"/>
            <a:headEnd/>
            <a:tailEnd/>
          </a:ln>
        </p:spPr>
      </p:pic>
      <p:sp>
        <p:nvSpPr>
          <p:cNvPr id="9" name="TextBox 8"/>
          <p:cNvSpPr txBox="1"/>
          <p:nvPr/>
        </p:nvSpPr>
        <p:spPr>
          <a:xfrm>
            <a:off x="4495800" y="3352800"/>
            <a:ext cx="4343400" cy="707886"/>
          </a:xfrm>
          <a:prstGeom prst="rect">
            <a:avLst/>
          </a:prstGeom>
          <a:noFill/>
        </p:spPr>
        <p:txBody>
          <a:bodyPr wrap="square" rtlCol="0">
            <a:spAutoFit/>
          </a:bodyPr>
          <a:lstStyle/>
          <a:p>
            <a:r>
              <a:rPr lang="en-US" sz="2000" b="1" dirty="0" smtClean="0"/>
              <a:t>Published in Times of India (Bangalore times)</a:t>
            </a:r>
            <a:endParaRPr lang="en-IN" sz="2000" b="1" dirty="0"/>
          </a:p>
        </p:txBody>
      </p:sp>
      <p:sp>
        <p:nvSpPr>
          <p:cNvPr id="5" name="Rounded Rectangle 4"/>
          <p:cNvSpPr/>
          <p:nvPr/>
        </p:nvSpPr>
        <p:spPr>
          <a:xfrm>
            <a:off x="4495800" y="4038600"/>
            <a:ext cx="4495800" cy="2590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buFont typeface="Arial" pitchFamily="34" charset="0"/>
              <a:buChar char="•"/>
            </a:pPr>
            <a:r>
              <a:rPr lang="en-US" dirty="0" smtClean="0"/>
              <a:t> Many of the ambulance drivers were seen  misusing their rights and blaring sirens when not needed and making way </a:t>
            </a:r>
          </a:p>
          <a:p>
            <a:pPr algn="ctr">
              <a:buFont typeface="Arial" pitchFamily="34" charset="0"/>
              <a:buChar char="•"/>
            </a:pPr>
            <a:r>
              <a:rPr lang="en-US" dirty="0" smtClean="0"/>
              <a:t> 12 hours shift timings for ambulance drivers is a common practice, which may lead to sleep deprivation           resulting into ambulance crashes</a:t>
            </a:r>
            <a:endParaRPr lang="en-IN" dirty="0"/>
          </a:p>
        </p:txBody>
      </p:sp>
      <p:sp>
        <p:nvSpPr>
          <p:cNvPr id="6" name="Right Arrow 5"/>
          <p:cNvSpPr/>
          <p:nvPr/>
        </p:nvSpPr>
        <p:spPr>
          <a:xfrm>
            <a:off x="7239000" y="5867400"/>
            <a:ext cx="445008" cy="76200"/>
          </a:xfrm>
          <a:prstGeom prst="rightArrow">
            <a:avLst>
              <a:gd name="adj1" fmla="val 55632"/>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normAutofit fontScale="90000"/>
          </a:bodyPr>
          <a:lstStyle/>
          <a:p>
            <a:pPr lvl="0"/>
            <a:r>
              <a:rPr lang="en-IN" dirty="0" smtClean="0"/>
              <a:t/>
            </a:r>
            <a:br>
              <a:rPr lang="en-IN" dirty="0" smtClean="0"/>
            </a:br>
            <a:r>
              <a:rPr lang="en-US" b="1" dirty="0" smtClean="0"/>
              <a:t> RESEARCH QUESTION</a:t>
            </a:r>
            <a:endParaRPr lang="en-IN" b="1" dirty="0"/>
          </a:p>
        </p:txBody>
      </p:sp>
      <p:sp>
        <p:nvSpPr>
          <p:cNvPr id="4" name="Content Placeholder 3"/>
          <p:cNvSpPr>
            <a:spLocks noGrp="1"/>
          </p:cNvSpPr>
          <p:nvPr>
            <p:ph idx="1"/>
          </p:nvPr>
        </p:nvSpPr>
        <p:spPr>
          <a:xfrm>
            <a:off x="381000" y="1981200"/>
            <a:ext cx="8229600" cy="4325112"/>
          </a:xfrm>
        </p:spPr>
        <p:txBody>
          <a:bodyPr>
            <a:normAutofit lnSpcReduction="10000"/>
          </a:bodyPr>
          <a:lstStyle/>
          <a:p>
            <a:pPr lvl="0"/>
            <a:r>
              <a:rPr lang="en-US" dirty="0" smtClean="0"/>
              <a:t>What is the current scenario of ambulance services in Bangalore with special focus on the response time, catchment area and service utilization?</a:t>
            </a:r>
          </a:p>
          <a:p>
            <a:pPr lvl="0"/>
            <a:endParaRPr lang="en-IN" dirty="0" smtClean="0"/>
          </a:p>
          <a:p>
            <a:pPr lvl="0"/>
            <a:r>
              <a:rPr lang="en-US" dirty="0" smtClean="0"/>
              <a:t>Is there a difference between the perception of service providers and expectations of the users?</a:t>
            </a:r>
          </a:p>
          <a:p>
            <a:pPr lvl="0"/>
            <a:endParaRPr lang="en-IN" dirty="0" smtClean="0"/>
          </a:p>
          <a:p>
            <a:pPr lvl="0"/>
            <a:r>
              <a:rPr lang="en-US" dirty="0" smtClean="0"/>
              <a:t>Does a well equipped ambulance staffed with adequately trained manpower have an impact on delivery of effective medical care?</a:t>
            </a:r>
            <a:endParaRPr lang="en-IN" dirty="0" smtClean="0"/>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pPr lvl="0"/>
            <a:r>
              <a:rPr lang="en-IN" dirty="0" smtClean="0"/>
              <a:t/>
            </a:r>
            <a:br>
              <a:rPr lang="en-IN" dirty="0" smtClean="0"/>
            </a:br>
            <a:r>
              <a:rPr lang="en-US" b="1" dirty="0" smtClean="0"/>
              <a:t> GENERAL OBJECTIVE</a:t>
            </a:r>
            <a:r>
              <a:rPr lang="en-US" dirty="0" smtClean="0"/>
              <a:t> </a:t>
            </a:r>
            <a:endParaRPr lang="en-IN" dirty="0"/>
          </a:p>
        </p:txBody>
      </p:sp>
      <p:sp>
        <p:nvSpPr>
          <p:cNvPr id="4" name="Content Placeholder 3"/>
          <p:cNvSpPr>
            <a:spLocks noGrp="1"/>
          </p:cNvSpPr>
          <p:nvPr>
            <p:ph idx="1"/>
          </p:nvPr>
        </p:nvSpPr>
        <p:spPr>
          <a:xfrm>
            <a:off x="457200" y="2057400"/>
            <a:ext cx="8229600" cy="4099560"/>
          </a:xfrm>
        </p:spPr>
        <p:txBody>
          <a:bodyPr/>
          <a:lstStyle/>
          <a:p>
            <a:r>
              <a:rPr lang="en-US" dirty="0" smtClean="0"/>
              <a:t>To identify and analyze the existing scenario of ambulance services across hospitals in Bangalore and design an advance care ambulance model complementing high end trauma centre of an upcoming 300 bedded hospital in Bangalore.  </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pPr lvl="0"/>
            <a:r>
              <a:rPr lang="en-IN" dirty="0" smtClean="0"/>
              <a:t/>
            </a:r>
            <a:br>
              <a:rPr lang="en-IN" dirty="0" smtClean="0"/>
            </a:br>
            <a:r>
              <a:rPr lang="en-US" b="1" dirty="0" smtClean="0"/>
              <a:t> SPECIFIC OBJECTIVES</a:t>
            </a:r>
            <a:endParaRPr lang="en-IN" dirty="0"/>
          </a:p>
        </p:txBody>
      </p:sp>
      <p:sp>
        <p:nvSpPr>
          <p:cNvPr id="4" name="Content Placeholder 3"/>
          <p:cNvSpPr>
            <a:spLocks noGrp="1"/>
          </p:cNvSpPr>
          <p:nvPr>
            <p:ph idx="1"/>
          </p:nvPr>
        </p:nvSpPr>
        <p:spPr>
          <a:xfrm>
            <a:off x="381000" y="1676400"/>
            <a:ext cx="8229600" cy="4706112"/>
          </a:xfrm>
        </p:spPr>
        <p:txBody>
          <a:bodyPr>
            <a:normAutofit fontScale="77500" lnSpcReduction="20000"/>
          </a:bodyPr>
          <a:lstStyle/>
          <a:p>
            <a:pPr>
              <a:buNone/>
            </a:pPr>
            <a:endParaRPr lang="en-IN" dirty="0" smtClean="0"/>
          </a:p>
          <a:p>
            <a:pPr lvl="0"/>
            <a:r>
              <a:rPr lang="en-US" dirty="0" smtClean="0"/>
              <a:t>To understand and compare ambulance services provided by various health care providers in Bangalore</a:t>
            </a:r>
          </a:p>
          <a:p>
            <a:pPr lvl="0"/>
            <a:endParaRPr lang="en-IN" dirty="0" smtClean="0"/>
          </a:p>
          <a:p>
            <a:pPr lvl="0"/>
            <a:r>
              <a:rPr lang="en-US" dirty="0" smtClean="0"/>
              <a:t>To understand public perception towards the ambulance services</a:t>
            </a:r>
          </a:p>
          <a:p>
            <a:pPr lvl="0"/>
            <a:endParaRPr lang="en-IN" dirty="0" smtClean="0"/>
          </a:p>
          <a:p>
            <a:pPr lvl="0"/>
            <a:r>
              <a:rPr lang="en-US" dirty="0" smtClean="0"/>
              <a:t>To identify key components in an advanced life support ambulance in line with the expectations from the users to make  recommendations for an ideal ambulance based on this understanding</a:t>
            </a:r>
          </a:p>
          <a:p>
            <a:pPr lvl="0">
              <a:buNone/>
            </a:pPr>
            <a:endParaRPr lang="en-US" dirty="0" smtClean="0"/>
          </a:p>
          <a:p>
            <a:pPr lvl="0"/>
            <a:r>
              <a:rPr lang="en-US" dirty="0" smtClean="0"/>
              <a:t>To formulate a plan for building up an ideal ambulance services based supporting a high end trauma centre considering future requirements </a:t>
            </a:r>
            <a:endParaRPr lang="en-IN" dirty="0" smtClean="0"/>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GB" b="1" dirty="0" smtClean="0"/>
              <a:t>METHODS AND DATA</a:t>
            </a:r>
            <a:endParaRPr lang="en-IN" dirty="0"/>
          </a:p>
        </p:txBody>
      </p:sp>
      <p:graphicFrame>
        <p:nvGraphicFramePr>
          <p:cNvPr id="4" name="Content Placeholder 3"/>
          <p:cNvGraphicFramePr>
            <a:graphicFrameLocks noGrp="1"/>
          </p:cNvGraphicFramePr>
          <p:nvPr>
            <p:ph idx="1"/>
          </p:nvPr>
        </p:nvGraphicFramePr>
        <p:xfrm>
          <a:off x="533400" y="1600199"/>
          <a:ext cx="8229600" cy="4876802"/>
        </p:xfrm>
        <a:graphic>
          <a:graphicData uri="http://schemas.openxmlformats.org/drawingml/2006/table">
            <a:tbl>
              <a:tblPr firstRow="1" bandRow="1">
                <a:tableStyleId>{5C22544A-7EE6-4342-B048-85BDC9FD1C3A}</a:tableStyleId>
              </a:tblPr>
              <a:tblGrid>
                <a:gridCol w="3505200"/>
                <a:gridCol w="4724400"/>
              </a:tblGrid>
              <a:tr h="406778">
                <a:tc>
                  <a:txBody>
                    <a:bodyPr/>
                    <a:lstStyle/>
                    <a:p>
                      <a:r>
                        <a:rPr lang="en-US" dirty="0" smtClean="0"/>
                        <a:t>STUDY DESIGN </a:t>
                      </a:r>
                      <a:endParaRPr lang="en-IN" dirty="0"/>
                    </a:p>
                  </a:txBody>
                  <a:tcPr/>
                </a:tc>
                <a:tc>
                  <a:txBody>
                    <a:bodyPr/>
                    <a:lstStyle/>
                    <a:p>
                      <a:r>
                        <a:rPr lang="en-US" dirty="0" smtClean="0"/>
                        <a:t>Cross-sectional Analytical</a:t>
                      </a:r>
                      <a:endParaRPr lang="en-IN" dirty="0"/>
                    </a:p>
                  </a:txBody>
                  <a:tcPr/>
                </a:tc>
              </a:tr>
              <a:tr h="552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STUDY AREA</a:t>
                      </a:r>
                    </a:p>
                  </a:txBody>
                  <a:tcPr/>
                </a:tc>
                <a:tc>
                  <a:txBody>
                    <a:bodyPr/>
                    <a:lstStyle/>
                    <a:p>
                      <a:r>
                        <a:rPr lang="en-US" dirty="0" smtClean="0"/>
                        <a:t> Bangalore</a:t>
                      </a:r>
                      <a:endParaRPr lang="en-IN" dirty="0"/>
                    </a:p>
                  </a:txBody>
                  <a:tcPr/>
                </a:tc>
              </a:tr>
              <a:tr h="702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SAMPLE SIZE </a:t>
                      </a:r>
                      <a:endParaRPr lang="en-IN" dirty="0" smtClean="0"/>
                    </a:p>
                    <a:p>
                      <a:endParaRPr lang="en-IN" dirty="0"/>
                    </a:p>
                  </a:txBody>
                  <a:tcPr/>
                </a:tc>
                <a:tc>
                  <a:txBody>
                    <a:bodyPr/>
                    <a:lstStyle/>
                    <a:p>
                      <a:pPr lvl="0"/>
                      <a:r>
                        <a:rPr lang="en-US" dirty="0" smtClean="0"/>
                        <a:t>12 Hospitals (Ambulance managers)</a:t>
                      </a:r>
                      <a:endParaRPr lang="en-IN" dirty="0" smtClean="0"/>
                    </a:p>
                    <a:p>
                      <a:pPr>
                        <a:buNone/>
                      </a:pPr>
                      <a:r>
                        <a:rPr lang="en-US" dirty="0" smtClean="0"/>
                        <a:t> 48 Patients / Attendants  </a:t>
                      </a:r>
                    </a:p>
                  </a:txBody>
                  <a:tcPr/>
                </a:tc>
              </a:tr>
              <a:tr h="406778">
                <a:tc>
                  <a:txBody>
                    <a:bodyPr/>
                    <a:lstStyle/>
                    <a:p>
                      <a:r>
                        <a:rPr lang="en-US" dirty="0" smtClean="0"/>
                        <a:t>STUDY</a:t>
                      </a:r>
                      <a:r>
                        <a:rPr lang="en-US" baseline="0" dirty="0" smtClean="0"/>
                        <a:t> DURATION</a:t>
                      </a:r>
                      <a:endParaRPr lang="en-IN" dirty="0"/>
                    </a:p>
                  </a:txBody>
                  <a:tcPr/>
                </a:tc>
                <a:tc>
                  <a:txBody>
                    <a:bodyPr/>
                    <a:lstStyle/>
                    <a:p>
                      <a:r>
                        <a:rPr lang="en-US" dirty="0" smtClean="0"/>
                        <a:t>April</a:t>
                      </a:r>
                      <a:r>
                        <a:rPr lang="en-US" baseline="0" dirty="0" smtClean="0"/>
                        <a:t> 12-May 17,2013</a:t>
                      </a:r>
                      <a:endParaRPr lang="en-IN" dirty="0"/>
                    </a:p>
                  </a:txBody>
                  <a:tcPr/>
                </a:tc>
              </a:tr>
              <a:tr h="702109">
                <a:tc>
                  <a:txBody>
                    <a:bodyPr/>
                    <a:lstStyle/>
                    <a:p>
                      <a:r>
                        <a:rPr lang="en-US" dirty="0" smtClean="0"/>
                        <a:t>DATA COLLECTION TOOL</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a typeface="Times New Roman"/>
                        </a:rPr>
                        <a:t>Questionnaire (Managers &amp; Patients)</a:t>
                      </a:r>
                    </a:p>
                    <a:p>
                      <a:endParaRPr lang="en-IN" dirty="0"/>
                    </a:p>
                  </a:txBody>
                  <a:tcPr/>
                </a:tc>
              </a:tr>
              <a:tr h="702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METHOD OF SAMPLING</a:t>
                      </a:r>
                      <a:endParaRPr lang="en-IN" dirty="0" smtClean="0"/>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Convenient Sampling</a:t>
                      </a:r>
                      <a:endParaRPr lang="en-IN" dirty="0" smtClean="0"/>
                    </a:p>
                    <a:p>
                      <a:endParaRPr lang="en-IN" dirty="0"/>
                    </a:p>
                  </a:txBody>
                  <a:tcPr/>
                </a:tc>
              </a:tr>
              <a:tr h="702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PRIMARY DATA</a:t>
                      </a:r>
                    </a:p>
                    <a:p>
                      <a:endParaRPr lang="en-IN" dirty="0"/>
                    </a:p>
                  </a:txBody>
                  <a:tcPr/>
                </a:tc>
                <a:tc>
                  <a:txBody>
                    <a:bodyPr/>
                    <a:lstStyle/>
                    <a:p>
                      <a:r>
                        <a:rPr lang="en-US" dirty="0" smtClean="0"/>
                        <a:t>Interviewing ambulance managers and patient /attendant</a:t>
                      </a:r>
                      <a:endParaRPr lang="en-IN" dirty="0"/>
                    </a:p>
                  </a:txBody>
                  <a:tcPr/>
                </a:tc>
              </a:tr>
              <a:tr h="702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SECONDARY DATA</a:t>
                      </a:r>
                      <a:endParaRPr lang="en-IN" dirty="0" smtClean="0"/>
                    </a:p>
                    <a:p>
                      <a:endParaRPr lang="en-IN" dirty="0"/>
                    </a:p>
                  </a:txBody>
                  <a:tcPr/>
                </a:tc>
                <a:tc>
                  <a:txBody>
                    <a:bodyPr/>
                    <a:lstStyle/>
                    <a:p>
                      <a:r>
                        <a:rPr lang="en-US" dirty="0" smtClean="0"/>
                        <a:t>Reports, journals, studies on ambulance</a:t>
                      </a:r>
                      <a:endParaRPr lang="en-IN"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3042</TotalTime>
  <Words>1782</Words>
  <Application>Microsoft Office PowerPoint</Application>
  <PresentationFormat>On-screen Show (4:3)</PresentationFormat>
  <Paragraphs>241</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Urban</vt:lpstr>
      <vt:lpstr>STUDY ON AMBULANCE SERVICES ACROSS HOSPITALS IN BANGALORE</vt:lpstr>
      <vt:lpstr>SAKRA WORLD HOSPITAL,BANGALORE</vt:lpstr>
      <vt:lpstr>INTRODUCTION</vt:lpstr>
      <vt:lpstr>PROBLEM STATEMENT</vt:lpstr>
      <vt:lpstr>Slide 5</vt:lpstr>
      <vt:lpstr>  RESEARCH QUESTION</vt:lpstr>
      <vt:lpstr>  GENERAL OBJECTIVE </vt:lpstr>
      <vt:lpstr>  SPECIFIC OBJECTIVES</vt:lpstr>
      <vt:lpstr>METHODS AND DATA</vt:lpstr>
      <vt:lpstr>ANALYSIS</vt:lpstr>
      <vt:lpstr>Manager V/S Patient perspective (Average response time) </vt:lpstr>
      <vt:lpstr>Slide 12</vt:lpstr>
      <vt:lpstr>Slide 13</vt:lpstr>
      <vt:lpstr>Slide 14</vt:lpstr>
      <vt:lpstr>Slide 15</vt:lpstr>
      <vt:lpstr>Slide 16</vt:lpstr>
      <vt:lpstr>TYPE OF EQUIPMENTS</vt:lpstr>
      <vt:lpstr>Slide 18</vt:lpstr>
      <vt:lpstr>Slide 19</vt:lpstr>
      <vt:lpstr>TEAM SIZE (TECHNICAL:SUPPORT) FOR ACLS AMBULANCE</vt:lpstr>
      <vt:lpstr>Slide 21</vt:lpstr>
      <vt:lpstr>RECOMMENDATIONS</vt:lpstr>
      <vt:lpstr>Slide 23</vt:lpstr>
      <vt:lpstr>  CONCLUSION</vt:lpstr>
      <vt:lpstr>Slide 25</vt:lpstr>
      <vt:lpstr>COMPONENTS </vt:lpstr>
      <vt:lpstr>FABRICATION</vt:lpstr>
      <vt:lpstr>Slide 28</vt:lpstr>
      <vt:lpstr>Slide 29</vt:lpstr>
      <vt:lpstr>EQUIPMENTS</vt:lpstr>
      <vt:lpstr>MEDICINES</vt:lpstr>
      <vt:lpstr>EMERGENCY RESPONSE CENTRE</vt:lpstr>
      <vt:lpstr>Slide 33</vt:lpstr>
      <vt:lpstr>REFERENCES</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Ankita Soni</dc:creator>
  <cp:lastModifiedBy>sonam.patni</cp:lastModifiedBy>
  <cp:revision>288</cp:revision>
  <dcterms:created xsi:type="dcterms:W3CDTF">2006-08-16T00:00:00Z</dcterms:created>
  <dcterms:modified xsi:type="dcterms:W3CDTF">2013-05-28T11:30:16Z</dcterms:modified>
</cp:coreProperties>
</file>