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2" r:id="rId3"/>
    <p:sldId id="257" r:id="rId4"/>
    <p:sldId id="258" r:id="rId5"/>
    <p:sldId id="280"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5/2/2013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5/2/2013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5/2/2013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5/2/2013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5/2/2013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5/2/2013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828800"/>
            <a:ext cx="5943600" cy="1371600"/>
          </a:xfrm>
        </p:spPr>
        <p:txBody>
          <a:bodyPr>
            <a:noAutofit/>
          </a:bodyPr>
          <a:lstStyle/>
          <a:p>
            <a:r>
              <a:rPr lang="en-US" sz="3200" dirty="0" smtClean="0"/>
              <a:t>Jaypee Hospital, Noida</a:t>
            </a:r>
            <a:br>
              <a:rPr lang="en-US" sz="3200" dirty="0" smtClean="0"/>
            </a:br>
            <a:r>
              <a:rPr lang="en-US" sz="3200" dirty="0" smtClean="0"/>
              <a:t>Dissertation Report</a:t>
            </a:r>
            <a:endParaRPr lang="en-US" sz="3200" dirty="0"/>
          </a:p>
        </p:txBody>
      </p:sp>
      <p:sp>
        <p:nvSpPr>
          <p:cNvPr id="3" name="Subtitle 2"/>
          <p:cNvSpPr>
            <a:spLocks noGrp="1"/>
          </p:cNvSpPr>
          <p:nvPr>
            <p:ph type="subTitle" idx="1"/>
          </p:nvPr>
        </p:nvSpPr>
        <p:spPr>
          <a:xfrm>
            <a:off x="5791200" y="5029200"/>
            <a:ext cx="3124200" cy="1600200"/>
          </a:xfrm>
        </p:spPr>
        <p:txBody>
          <a:bodyPr>
            <a:normAutofit/>
          </a:bodyPr>
          <a:lstStyle/>
          <a:p>
            <a:pPr algn="l"/>
            <a:r>
              <a:rPr lang="en-US" sz="2000" dirty="0" smtClean="0"/>
              <a:t>Kanishak Gautam</a:t>
            </a:r>
          </a:p>
          <a:p>
            <a:pPr algn="l"/>
            <a:r>
              <a:rPr lang="en-US" sz="2000" dirty="0" smtClean="0"/>
              <a:t>Batch – D</a:t>
            </a:r>
          </a:p>
          <a:p>
            <a:pPr algn="l"/>
            <a:r>
              <a:rPr lang="en-US" sz="2000" dirty="0" smtClean="0"/>
              <a:t>February - April</a:t>
            </a:r>
          </a:p>
          <a:p>
            <a:pPr algn="l"/>
            <a:r>
              <a:rPr lang="en-US" sz="2000" dirty="0" smtClean="0"/>
              <a:t>2011 - 2013</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Methodology</a:t>
            </a:r>
          </a:p>
        </p:txBody>
      </p:sp>
      <p:sp>
        <p:nvSpPr>
          <p:cNvPr id="3" name="Content Placeholder 2"/>
          <p:cNvSpPr>
            <a:spLocks noGrp="1"/>
          </p:cNvSpPr>
          <p:nvPr>
            <p:ph sz="quarter" idx="1"/>
          </p:nvPr>
        </p:nvSpPr>
        <p:spPr>
          <a:xfrm>
            <a:off x="457200" y="1600200"/>
            <a:ext cx="8229600" cy="4800600"/>
          </a:xfrm>
        </p:spPr>
        <p:txBody>
          <a:bodyPr>
            <a:normAutofit/>
          </a:bodyPr>
          <a:lstStyle/>
          <a:p>
            <a:pPr lvl="1">
              <a:buFont typeface="Arial" pitchFamily="34" charset="0"/>
              <a:buChar char="•"/>
            </a:pPr>
            <a:r>
              <a:rPr lang="en-US" sz="2400" b="1" i="1" dirty="0" smtClean="0">
                <a:latin typeface="Times New Roman" pitchFamily="18" charset="0"/>
                <a:cs typeface="Times New Roman" pitchFamily="18" charset="0"/>
              </a:rPr>
              <a:t>Study Design</a:t>
            </a:r>
            <a:r>
              <a:rPr lang="en-US" sz="2400" dirty="0" smtClean="0">
                <a:latin typeface="Times New Roman" pitchFamily="18" charset="0"/>
                <a:cs typeface="Times New Roman" pitchFamily="18" charset="0"/>
              </a:rPr>
              <a:t>: Descriptive Study</a:t>
            </a:r>
          </a:p>
          <a:p>
            <a:pPr lvl="1"/>
            <a:endParaRPr lang="en-US" sz="2400" dirty="0" smtClean="0">
              <a:latin typeface="Times New Roman" pitchFamily="18" charset="0"/>
              <a:cs typeface="Times New Roman" pitchFamily="18" charset="0"/>
            </a:endParaRPr>
          </a:p>
          <a:p>
            <a:pPr lvl="1">
              <a:buFont typeface="Arial" pitchFamily="34" charset="0"/>
              <a:buChar char="•"/>
            </a:pPr>
            <a:r>
              <a:rPr lang="en-US" sz="2400" b="1" i="1" dirty="0" smtClean="0">
                <a:latin typeface="Times New Roman" pitchFamily="18" charset="0"/>
                <a:cs typeface="Times New Roman" pitchFamily="18" charset="0"/>
              </a:rPr>
              <a:t>Study Population</a:t>
            </a:r>
            <a:r>
              <a:rPr lang="en-US"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Hospital staff, Clinicians, Pathology Laboratory Equipment Vendors</a:t>
            </a:r>
          </a:p>
          <a:p>
            <a:pPr lvl="1">
              <a:buFont typeface="Arial" pitchFamily="34" charset="0"/>
              <a:buChar char="•"/>
            </a:pPr>
            <a:endParaRPr lang="en-US" sz="2400" dirty="0" smtClean="0">
              <a:latin typeface="Times New Roman" pitchFamily="18" charset="0"/>
              <a:cs typeface="Times New Roman" pitchFamily="18" charset="0"/>
            </a:endParaRPr>
          </a:p>
          <a:p>
            <a:pPr lvl="1">
              <a:buFont typeface="Arial" pitchFamily="34" charset="0"/>
              <a:buChar char="•"/>
            </a:pPr>
            <a:r>
              <a:rPr lang="en-US" sz="2400" b="1" i="1" dirty="0" smtClean="0">
                <a:latin typeface="Times New Roman" pitchFamily="18" charset="0"/>
                <a:cs typeface="Times New Roman" pitchFamily="18" charset="0"/>
              </a:rPr>
              <a:t>Sample &amp; Sample Design</a:t>
            </a:r>
            <a:r>
              <a:rPr lang="en-US" sz="2400" dirty="0" smtClean="0">
                <a:latin typeface="Times New Roman" pitchFamily="18" charset="0"/>
                <a:cs typeface="Times New Roman" pitchFamily="18" charset="0"/>
              </a:rPr>
              <a:t>: 4 Vendors, Convenience Sampling </a:t>
            </a:r>
          </a:p>
          <a:p>
            <a:pPr lvl="1">
              <a:buFont typeface="Arial" pitchFamily="34" charset="0"/>
              <a:buChar char="•"/>
            </a:pPr>
            <a:endParaRPr lang="en-US" sz="2400" dirty="0" smtClean="0">
              <a:latin typeface="Times New Roman" pitchFamily="18" charset="0"/>
              <a:cs typeface="Times New Roman" pitchFamily="18" charset="0"/>
            </a:endParaRPr>
          </a:p>
          <a:p>
            <a:pPr lvl="1">
              <a:buFont typeface="Arial" pitchFamily="34" charset="0"/>
              <a:buChar char="•"/>
            </a:pPr>
            <a:r>
              <a:rPr lang="en-US" sz="2400" b="1" i="1" dirty="0" smtClean="0">
                <a:latin typeface="Times New Roman" pitchFamily="18" charset="0"/>
                <a:cs typeface="Times New Roman" pitchFamily="18" charset="0"/>
              </a:rPr>
              <a:t>Data Collection tools &amp; techniques</a:t>
            </a:r>
            <a:r>
              <a:rPr lang="en-US" sz="2400" dirty="0" smtClean="0">
                <a:latin typeface="Times New Roman" pitchFamily="18" charset="0"/>
                <a:cs typeface="Times New Roman" pitchFamily="18" charset="0"/>
              </a:rPr>
              <a:t>: Checklist, In-depth Interviews of clinicians, Vendors and Laboratory   staff</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Scope of Services</a:t>
            </a:r>
          </a:p>
        </p:txBody>
      </p:sp>
      <p:sp>
        <p:nvSpPr>
          <p:cNvPr id="3" name="Content Placeholder 2"/>
          <p:cNvSpPr>
            <a:spLocks noGrp="1"/>
          </p:cNvSpPr>
          <p:nvPr>
            <p:ph sz="quarter" idx="1"/>
          </p:nvPr>
        </p:nvSpPr>
        <p:spPr/>
        <p:txBody>
          <a:bodyPr/>
          <a:lstStyle/>
          <a:p>
            <a:endParaRPr lang="en-US" dirty="0"/>
          </a:p>
        </p:txBody>
      </p:sp>
      <p:pic>
        <p:nvPicPr>
          <p:cNvPr id="1028" name="Picture 4"/>
          <p:cNvPicPr>
            <a:picLocks noChangeAspect="1" noChangeArrowheads="1"/>
          </p:cNvPicPr>
          <p:nvPr/>
        </p:nvPicPr>
        <p:blipFill>
          <a:blip r:embed="rId2" cstate="print"/>
          <a:srcRect/>
          <a:stretch>
            <a:fillRect/>
          </a:stretch>
        </p:blipFill>
        <p:spPr bwMode="auto">
          <a:xfrm>
            <a:off x="457200" y="1600200"/>
            <a:ext cx="8305800"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Scope of Pathology Services</a:t>
            </a:r>
          </a:p>
        </p:txBody>
      </p:sp>
      <p:sp>
        <p:nvSpPr>
          <p:cNvPr id="3" name="Content Placeholder 2"/>
          <p:cNvSpPr>
            <a:spLocks noGrp="1"/>
          </p:cNvSpPr>
          <p:nvPr>
            <p:ph sz="quarter" idx="1"/>
          </p:nvPr>
        </p:nvSpPr>
        <p:spPr/>
        <p:txBody>
          <a:bodyPr/>
          <a:lstStyle/>
          <a:p>
            <a:pPr lvl="0"/>
            <a:endParaRPr lang="en-IN" sz="2400" dirty="0" smtClean="0">
              <a:latin typeface="Times New Roman" pitchFamily="18" charset="0"/>
              <a:cs typeface="Times New Roman" pitchFamily="18" charset="0"/>
            </a:endParaRPr>
          </a:p>
          <a:p>
            <a:pPr lvl="0"/>
            <a:r>
              <a:rPr lang="en-IN" sz="2400" dirty="0" smtClean="0">
                <a:latin typeface="Times New Roman" pitchFamily="18" charset="0"/>
                <a:cs typeface="Times New Roman" pitchFamily="18" charset="0"/>
              </a:rPr>
              <a:t>Biochemistry</a:t>
            </a:r>
          </a:p>
          <a:p>
            <a:pPr lvl="0"/>
            <a:endParaRPr lang="en-US" sz="2400" dirty="0" smtClean="0">
              <a:latin typeface="Times New Roman" pitchFamily="18" charset="0"/>
              <a:cs typeface="Times New Roman" pitchFamily="18" charset="0"/>
            </a:endParaRPr>
          </a:p>
          <a:p>
            <a:pPr lvl="0"/>
            <a:r>
              <a:rPr lang="en-IN" sz="2400" dirty="0" smtClean="0">
                <a:latin typeface="Times New Roman" pitchFamily="18" charset="0"/>
                <a:cs typeface="Times New Roman" pitchFamily="18" charset="0"/>
              </a:rPr>
              <a:t>Histopathology</a:t>
            </a:r>
          </a:p>
          <a:p>
            <a:pPr lvl="0"/>
            <a:endParaRPr lang="en-US" sz="2400" dirty="0" smtClean="0">
              <a:latin typeface="Times New Roman" pitchFamily="18" charset="0"/>
              <a:cs typeface="Times New Roman" pitchFamily="18" charset="0"/>
            </a:endParaRPr>
          </a:p>
          <a:p>
            <a:pPr lvl="0"/>
            <a:r>
              <a:rPr lang="en-IN" sz="2400" dirty="0" smtClean="0">
                <a:latin typeface="Times New Roman" pitchFamily="18" charset="0"/>
                <a:cs typeface="Times New Roman" pitchFamily="18" charset="0"/>
              </a:rPr>
              <a:t>Haematology</a:t>
            </a:r>
          </a:p>
          <a:p>
            <a:pPr lvl="0"/>
            <a:endParaRPr lang="en-US" sz="2400" dirty="0" smtClean="0">
              <a:latin typeface="Times New Roman" pitchFamily="18" charset="0"/>
              <a:cs typeface="Times New Roman" pitchFamily="18" charset="0"/>
            </a:endParaRPr>
          </a:p>
          <a:p>
            <a:pPr lvl="0"/>
            <a:r>
              <a:rPr lang="en-IN" sz="2400" dirty="0" smtClean="0">
                <a:latin typeface="Times New Roman" pitchFamily="18" charset="0"/>
                <a:cs typeface="Times New Roman" pitchFamily="18" charset="0"/>
              </a:rPr>
              <a:t>Microbiology</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Times New Roman" pitchFamily="18" charset="0"/>
                <a:ea typeface="+mn-ea"/>
                <a:cs typeface="Times New Roman" pitchFamily="18" charset="0"/>
              </a:rPr>
              <a:t>Resource Requirement &amp; Capital Cost</a:t>
            </a:r>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04800" y="1600200"/>
            <a:ext cx="845820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Resource Requirement &amp; Capital Cost</a:t>
            </a:r>
            <a:endParaRPr lang="en-US" sz="3200" dirty="0">
              <a:latin typeface="Times New Roman" pitchFamily="18" charset="0"/>
              <a:ea typeface="+mn-ea"/>
              <a:cs typeface="Times New Roman" pitchFamily="18" charset="0"/>
            </a:endParaRPr>
          </a:p>
        </p:txBody>
      </p:sp>
      <p:sp>
        <p:nvSpPr>
          <p:cNvPr id="3" name="Content Placeholder 2"/>
          <p:cNvSpPr>
            <a:spLocks noGrp="1"/>
          </p:cNvSpPr>
          <p:nvPr>
            <p:ph sz="quarter"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304800" y="1524000"/>
            <a:ext cx="8610600" cy="4905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Resource Requirement &amp; Capital Cost</a:t>
            </a:r>
            <a:endParaRPr lang="en-US" sz="3200" dirty="0">
              <a:latin typeface="Times New Roman" pitchFamily="18" charset="0"/>
              <a:ea typeface="+mn-ea"/>
              <a:cs typeface="Times New Roman" pitchFamily="18" charset="0"/>
            </a:endParaRPr>
          </a:p>
        </p:txBody>
      </p:sp>
      <p:sp>
        <p:nvSpPr>
          <p:cNvPr id="3" name="Content Placeholder 2"/>
          <p:cNvSpPr>
            <a:spLocks noGrp="1"/>
          </p:cNvSpPr>
          <p:nvPr>
            <p:ph sz="quarter" idx="1"/>
          </p:nvPr>
        </p:nvSpPr>
        <p:spPr/>
        <p:txBody>
          <a:bodyPr/>
          <a:lstStyle/>
          <a:p>
            <a:endParaRPr lang="en-US" dirty="0" smtClean="0"/>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Capital Cost Rental Reagent Agreement: 91.62 </a:t>
            </a:r>
            <a:r>
              <a:rPr lang="en-US" sz="2400" dirty="0" err="1" smtClean="0">
                <a:latin typeface="Times New Roman" pitchFamily="18" charset="0"/>
                <a:cs typeface="Times New Roman" pitchFamily="18" charset="0"/>
              </a:rPr>
              <a:t>Lakhs</a:t>
            </a:r>
            <a:endParaRPr lang="en-US" sz="2400" dirty="0" smtClean="0">
              <a:latin typeface="Times New Roman" pitchFamily="18" charset="0"/>
              <a:cs typeface="Times New Roman" pitchFamily="18" charset="0"/>
            </a:endParaRPr>
          </a:p>
          <a:p>
            <a:endParaRPr lang="en-US" dirty="0" smtClean="0"/>
          </a:p>
          <a:p>
            <a:endParaRPr lang="en-US" dirty="0" smtClean="0"/>
          </a:p>
          <a:p>
            <a:endParaRPr lang="en-US" dirty="0" smtClean="0"/>
          </a:p>
          <a:p>
            <a:r>
              <a:rPr lang="en-US" sz="2400" dirty="0" smtClean="0">
                <a:latin typeface="Times New Roman" pitchFamily="18" charset="0"/>
                <a:cs typeface="Times New Roman" pitchFamily="18" charset="0"/>
              </a:rPr>
              <a:t>Capital Cost All out Purchase: 214.12 </a:t>
            </a:r>
            <a:r>
              <a:rPr lang="en-US" sz="2400" dirty="0" err="1" smtClean="0">
                <a:latin typeface="Times New Roman" pitchFamily="18" charset="0"/>
                <a:cs typeface="Times New Roman" pitchFamily="18" charset="0"/>
              </a:rPr>
              <a:t>Lakhs</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Manpower Cost</a:t>
            </a:r>
          </a:p>
        </p:txBody>
      </p:sp>
      <p:sp>
        <p:nvSpPr>
          <p:cNvPr id="3" name="Content Placeholder 2"/>
          <p:cNvSpPr>
            <a:spLocks noGrp="1"/>
          </p:cNvSpPr>
          <p:nvPr>
            <p:ph sz="quarter" idx="1"/>
          </p:nvPr>
        </p:nvSpPr>
        <p:spPr/>
        <p:txBody>
          <a:bodyPr/>
          <a:lstStyle/>
          <a:p>
            <a:endParaRPr lang="en-US" dirty="0"/>
          </a:p>
        </p:txBody>
      </p:sp>
      <p:pic>
        <p:nvPicPr>
          <p:cNvPr id="4097" name="Picture 1"/>
          <p:cNvPicPr>
            <a:picLocks noChangeAspect="1" noChangeArrowheads="1"/>
          </p:cNvPicPr>
          <p:nvPr/>
        </p:nvPicPr>
        <p:blipFill>
          <a:blip r:embed="rId2" cstate="print"/>
          <a:srcRect/>
          <a:stretch>
            <a:fillRect/>
          </a:stretch>
        </p:blipFill>
        <p:spPr bwMode="auto">
          <a:xfrm>
            <a:off x="228600" y="1371600"/>
            <a:ext cx="87630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Reagent Cost (RRA)</a:t>
            </a:r>
          </a:p>
        </p:txBody>
      </p:sp>
      <p:sp>
        <p:nvSpPr>
          <p:cNvPr id="3" name="Content Placeholder 2"/>
          <p:cNvSpPr>
            <a:spLocks noGrp="1"/>
          </p:cNvSpPr>
          <p:nvPr>
            <p:ph sz="quarter" idx="1"/>
          </p:nvPr>
        </p:nvSpPr>
        <p:spPr/>
        <p:txBody>
          <a:bodyPr/>
          <a:lstStyle/>
          <a:p>
            <a:endParaRPr lang="en-US"/>
          </a:p>
        </p:txBody>
      </p:sp>
      <p:pic>
        <p:nvPicPr>
          <p:cNvPr id="27650" name="Picture 2"/>
          <p:cNvPicPr>
            <a:picLocks noChangeAspect="1" noChangeArrowheads="1"/>
          </p:cNvPicPr>
          <p:nvPr/>
        </p:nvPicPr>
        <p:blipFill>
          <a:blip r:embed="rId2" cstate="print"/>
          <a:srcRect/>
          <a:stretch>
            <a:fillRect/>
          </a:stretch>
        </p:blipFill>
        <p:spPr bwMode="auto">
          <a:xfrm>
            <a:off x="228600" y="1524000"/>
            <a:ext cx="8686800"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Reagent Cost (Capital Purchase)</a:t>
            </a:r>
          </a:p>
        </p:txBody>
      </p:sp>
      <p:sp>
        <p:nvSpPr>
          <p:cNvPr id="3" name="Content Placeholder 2"/>
          <p:cNvSpPr>
            <a:spLocks noGrp="1"/>
          </p:cNvSpPr>
          <p:nvPr>
            <p:ph sz="quarter" idx="1"/>
          </p:nvPr>
        </p:nvSpPr>
        <p:spPr/>
        <p:txBody>
          <a:bodyPr/>
          <a:lstStyle/>
          <a:p>
            <a:endParaRPr lang="en-US"/>
          </a:p>
        </p:txBody>
      </p:sp>
      <p:pic>
        <p:nvPicPr>
          <p:cNvPr id="28674" name="Picture 2"/>
          <p:cNvPicPr>
            <a:picLocks noChangeAspect="1" noChangeArrowheads="1"/>
          </p:cNvPicPr>
          <p:nvPr/>
        </p:nvPicPr>
        <p:blipFill>
          <a:blip r:embed="rId2" cstate="print"/>
          <a:srcRect/>
          <a:stretch>
            <a:fillRect/>
          </a:stretch>
        </p:blipFill>
        <p:spPr bwMode="auto">
          <a:xfrm>
            <a:off x="152400" y="1600201"/>
            <a:ext cx="8763000"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Utility Cost</a:t>
            </a:r>
          </a:p>
        </p:txBody>
      </p:sp>
      <p:sp>
        <p:nvSpPr>
          <p:cNvPr id="3" name="Content Placeholder 2"/>
          <p:cNvSpPr>
            <a:spLocks noGrp="1"/>
          </p:cNvSpPr>
          <p:nvPr>
            <p:ph sz="quarter" idx="1"/>
          </p:nvPr>
        </p:nvSpPr>
        <p:spPr/>
        <p:txBody>
          <a:bodyPr>
            <a:normAutofit/>
          </a:bodyPr>
          <a:lstStyle/>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Cost of Electricity:</a:t>
            </a:r>
          </a:p>
          <a:p>
            <a:pPr>
              <a:buNone/>
            </a:pPr>
            <a:endParaRPr lang="en-US"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Wattage x Hours Used /1000 x price per unit = Cost of Electricity</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Total Cost of Electricity = 13.34 </a:t>
            </a:r>
            <a:r>
              <a:rPr lang="en-US" sz="2400" dirty="0" err="1" smtClean="0">
                <a:latin typeface="Times New Roman" pitchFamily="18" charset="0"/>
                <a:cs typeface="Times New Roman" pitchFamily="18" charset="0"/>
              </a:rPr>
              <a:t>Lakhs</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Jaypee hospital</a:t>
            </a:r>
            <a:endParaRPr lang="en-IN" dirty="0"/>
          </a:p>
        </p:txBody>
      </p:sp>
      <p:sp>
        <p:nvSpPr>
          <p:cNvPr id="3" name="Content Placeholder 2"/>
          <p:cNvSpPr>
            <a:spLocks noGrp="1"/>
          </p:cNvSpPr>
          <p:nvPr>
            <p:ph sz="quarter" idx="1"/>
          </p:nvPr>
        </p:nvSpPr>
        <p:spPr/>
        <p:txBody>
          <a:bodyPr>
            <a:normAutofit/>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1100 Bedded planned</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Greenfield Project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550 Beds – Phase I</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Starting Quarter 3 - 2013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Total Cost - RRA</a:t>
            </a:r>
          </a:p>
        </p:txBody>
      </p:sp>
      <p:sp>
        <p:nvSpPr>
          <p:cNvPr id="3" name="Content Placeholder 2"/>
          <p:cNvSpPr>
            <a:spLocks noGrp="1"/>
          </p:cNvSpPr>
          <p:nvPr>
            <p:ph sz="quarter" idx="1"/>
          </p:nvPr>
        </p:nvSpPr>
        <p:spPr/>
        <p:txBody>
          <a:bodyPr/>
          <a:lstStyle/>
          <a:p>
            <a:endParaRPr lang="en-US"/>
          </a:p>
        </p:txBody>
      </p:sp>
      <p:pic>
        <p:nvPicPr>
          <p:cNvPr id="29698" name="Picture 2"/>
          <p:cNvPicPr>
            <a:picLocks noChangeAspect="1" noChangeArrowheads="1"/>
          </p:cNvPicPr>
          <p:nvPr/>
        </p:nvPicPr>
        <p:blipFill>
          <a:blip r:embed="rId2" cstate="print"/>
          <a:srcRect/>
          <a:stretch>
            <a:fillRect/>
          </a:stretch>
        </p:blipFill>
        <p:spPr bwMode="auto">
          <a:xfrm>
            <a:off x="152400" y="1371600"/>
            <a:ext cx="8686801" cy="548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Total Cost – Capital Purchase</a:t>
            </a:r>
          </a:p>
        </p:txBody>
      </p:sp>
      <p:sp>
        <p:nvSpPr>
          <p:cNvPr id="3" name="Content Placeholder 2"/>
          <p:cNvSpPr>
            <a:spLocks noGrp="1"/>
          </p:cNvSpPr>
          <p:nvPr>
            <p:ph sz="quarter" idx="1"/>
          </p:nvPr>
        </p:nvSpPr>
        <p:spPr/>
        <p:txBody>
          <a:bodyPr/>
          <a:lstStyle/>
          <a:p>
            <a:endParaRPr lang="en-US"/>
          </a:p>
        </p:txBody>
      </p:sp>
      <p:pic>
        <p:nvPicPr>
          <p:cNvPr id="30722" name="Picture 2"/>
          <p:cNvPicPr>
            <a:picLocks noChangeAspect="1" noChangeArrowheads="1"/>
          </p:cNvPicPr>
          <p:nvPr/>
        </p:nvPicPr>
        <p:blipFill>
          <a:blip r:embed="rId2" cstate="print"/>
          <a:srcRect/>
          <a:stretch>
            <a:fillRect/>
          </a:stretch>
        </p:blipFill>
        <p:spPr bwMode="auto">
          <a:xfrm>
            <a:off x="152400" y="1523999"/>
            <a:ext cx="8610600" cy="53340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Projected Sales Mix</a:t>
            </a:r>
          </a:p>
        </p:txBody>
      </p:sp>
      <p:pic>
        <p:nvPicPr>
          <p:cNvPr id="4" name="Content Placeholder 3"/>
          <p:cNvPicPr>
            <a:picLocks noGrp="1"/>
          </p:cNvPicPr>
          <p:nvPr>
            <p:ph sz="quarter" idx="1"/>
          </p:nvPr>
        </p:nvPicPr>
        <p:blipFill>
          <a:blip r:embed="rId2" cstate="print"/>
          <a:stretch>
            <a:fillRect/>
          </a:stretch>
        </p:blipFill>
        <p:spPr bwMode="auto">
          <a:xfrm>
            <a:off x="0" y="1524001"/>
            <a:ext cx="87630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Breakeven Point – Capital Purchase</a:t>
            </a:r>
          </a:p>
        </p:txBody>
      </p:sp>
      <p:sp>
        <p:nvSpPr>
          <p:cNvPr id="3" name="Content Placeholder 2"/>
          <p:cNvSpPr>
            <a:spLocks noGrp="1"/>
          </p:cNvSpPr>
          <p:nvPr>
            <p:ph sz="quarter" idx="1"/>
          </p:nvPr>
        </p:nvSpPr>
        <p:spPr>
          <a:xfrm>
            <a:off x="457200" y="1600200"/>
            <a:ext cx="8229600" cy="4876800"/>
          </a:xfrm>
        </p:spPr>
        <p:txBody>
          <a:bodyPr>
            <a:normAutofit/>
          </a:bodyPr>
          <a:lstStyle/>
          <a:p>
            <a:r>
              <a:rPr lang="en-IN" sz="2400" dirty="0" smtClean="0">
                <a:latin typeface="Times New Roman" pitchFamily="18" charset="0"/>
                <a:cs typeface="Times New Roman" pitchFamily="18" charset="0"/>
              </a:rPr>
              <a:t>Total Fixed Cost: Rs. 22746000</a:t>
            </a:r>
          </a:p>
          <a:p>
            <a:endParaRPr lang="en-US"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Total Variable Cost: Rs. 12779000</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Total Sales @ 100% Capacity: Rs. 34100000</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PV Ratio = 63%</a:t>
            </a:r>
          </a:p>
          <a:p>
            <a:endParaRPr lang="en-US"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BEP = Rs. 36379091.04</a:t>
            </a:r>
          </a:p>
          <a:p>
            <a:endParaRPr lang="en-US"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Payback Period: 1.7 years (approx)</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Breakeven Point – RRA</a:t>
            </a:r>
          </a:p>
        </p:txBody>
      </p:sp>
      <p:sp>
        <p:nvSpPr>
          <p:cNvPr id="3" name="Content Placeholder 2"/>
          <p:cNvSpPr>
            <a:spLocks noGrp="1"/>
          </p:cNvSpPr>
          <p:nvPr>
            <p:ph sz="quarter" idx="1"/>
          </p:nvPr>
        </p:nvSpPr>
        <p:spPr>
          <a:xfrm>
            <a:off x="457200" y="1600200"/>
            <a:ext cx="8229600" cy="4953000"/>
          </a:xfrm>
        </p:spPr>
        <p:txBody>
          <a:bodyPr/>
          <a:lstStyle/>
          <a:p>
            <a:r>
              <a:rPr lang="en-IN" sz="2400" dirty="0" smtClean="0">
                <a:latin typeface="Times New Roman" pitchFamily="18" charset="0"/>
                <a:cs typeface="Times New Roman" pitchFamily="18" charset="0"/>
              </a:rPr>
              <a:t>Total Fixed Cost: Rs. 10496000</a:t>
            </a:r>
          </a:p>
          <a:p>
            <a:endParaRPr lang="en-US"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Total Variable Cost: Rs. 17789000</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Total Sales @ 100% Capacity: Rs. 34100000</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PV Ratio = 48%</a:t>
            </a:r>
          </a:p>
          <a:p>
            <a:endParaRPr lang="en-US"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BEP = Rs. 21943081</a:t>
            </a:r>
          </a:p>
          <a:p>
            <a:endParaRPr lang="en-US" sz="2400" dirty="0" smtClean="0">
              <a:latin typeface="Times New Roman" pitchFamily="18" charset="0"/>
              <a:cs typeface="Times New Roman" pitchFamily="18" charset="0"/>
            </a:endParaRPr>
          </a:p>
          <a:p>
            <a:pPr lvl="0"/>
            <a:r>
              <a:rPr lang="en-IN" sz="2400" dirty="0" smtClean="0">
                <a:latin typeface="Times New Roman" pitchFamily="18" charset="0"/>
                <a:cs typeface="Times New Roman" pitchFamily="18" charset="0"/>
              </a:rPr>
              <a:t>Payback Period: 1.07 years (approx)</a:t>
            </a:r>
            <a:endParaRPr lang="en-US" sz="2400" dirty="0" smtClean="0">
              <a:latin typeface="Times New Roman" pitchFamily="18" charset="0"/>
              <a:cs typeface="Times New Roman" pitchFamily="18" charset="0"/>
            </a:endParaRP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ea typeface="+mn-ea"/>
                <a:cs typeface="Times New Roman" pitchFamily="18" charset="0"/>
              </a:rPr>
              <a:t>Rental Reagent Agreement</a:t>
            </a:r>
          </a:p>
        </p:txBody>
      </p:sp>
      <p:sp>
        <p:nvSpPr>
          <p:cNvPr id="3" name="Content Placeholder 2"/>
          <p:cNvSpPr>
            <a:spLocks noGrp="1"/>
          </p:cNvSpPr>
          <p:nvPr>
            <p:ph sz="quarter" idx="1"/>
          </p:nvPr>
        </p:nvSpPr>
        <p:spPr/>
        <p:txBody>
          <a:bodyPr/>
          <a:lstStyle/>
          <a:p>
            <a:pPr marL="342900" lvl="1" indent="-342900">
              <a:buFont typeface="Arial" pitchFamily="34" charset="0"/>
              <a:buChar char="•"/>
            </a:pPr>
            <a:endParaRPr lang="en-IN" sz="2400" dirty="0" smtClean="0">
              <a:latin typeface="Times New Roman" pitchFamily="18" charset="0"/>
              <a:cs typeface="Times New Roman" pitchFamily="18" charset="0"/>
            </a:endParaRPr>
          </a:p>
          <a:p>
            <a:pPr marL="342900" lvl="1" indent="-342900">
              <a:buFont typeface="Arial" pitchFamily="34" charset="0"/>
              <a:buChar char="•"/>
            </a:pPr>
            <a:r>
              <a:rPr lang="en-IN" sz="2400" dirty="0" smtClean="0">
                <a:latin typeface="Times New Roman" pitchFamily="18" charset="0"/>
                <a:cs typeface="Times New Roman" pitchFamily="18" charset="0"/>
              </a:rPr>
              <a:t>Saves  capital cost</a:t>
            </a:r>
          </a:p>
          <a:p>
            <a:pPr marL="342900" lvl="1" indent="-342900">
              <a:buFont typeface="Arial" pitchFamily="34" charset="0"/>
              <a:buChar char="•"/>
            </a:pPr>
            <a:endParaRPr lang="en-US" sz="2400" dirty="0" smtClean="0">
              <a:latin typeface="Times New Roman" pitchFamily="18" charset="0"/>
              <a:cs typeface="Times New Roman" pitchFamily="18" charset="0"/>
            </a:endParaRPr>
          </a:p>
          <a:p>
            <a:pPr marL="342900" lvl="1" indent="-342900">
              <a:buFont typeface="Arial" pitchFamily="34" charset="0"/>
              <a:buChar char="•"/>
            </a:pPr>
            <a:r>
              <a:rPr lang="en-IN" sz="2400" dirty="0" smtClean="0">
                <a:latin typeface="Times New Roman" pitchFamily="18" charset="0"/>
                <a:cs typeface="Times New Roman" pitchFamily="18" charset="0"/>
              </a:rPr>
              <a:t>Will place the Hospital in a position where profit could be made far more early rather than for capital purchase</a:t>
            </a:r>
          </a:p>
          <a:p>
            <a:pPr marL="342900" lvl="1" indent="-342900">
              <a:buFont typeface="Arial" pitchFamily="34" charset="0"/>
              <a:buChar char="•"/>
            </a:pPr>
            <a:endParaRPr lang="en-US" sz="2400" dirty="0" smtClean="0">
              <a:latin typeface="Times New Roman" pitchFamily="18" charset="0"/>
              <a:cs typeface="Times New Roman" pitchFamily="18" charset="0"/>
            </a:endParaRPr>
          </a:p>
          <a:p>
            <a:pPr marL="342900" lvl="1" indent="-342900">
              <a:buFont typeface="Arial" pitchFamily="34" charset="0"/>
              <a:buChar char="•"/>
            </a:pPr>
            <a:r>
              <a:rPr lang="en-IN" sz="2400" dirty="0" smtClean="0">
                <a:latin typeface="Times New Roman" pitchFamily="18" charset="0"/>
                <a:cs typeface="Times New Roman" pitchFamily="18" charset="0"/>
              </a:rPr>
              <a:t>A lesser amount of sales would help achieve the Breakeven which makes it easier for the organization to conduct business in the early phases.</a:t>
            </a: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7543800" cy="2743200"/>
          </a:xfrm>
        </p:spPr>
        <p:txBody>
          <a:bodyPr>
            <a:noAutofit/>
          </a:bodyPr>
          <a:lstStyle/>
          <a:p>
            <a:pPr algn="ctr"/>
            <a:r>
              <a:rPr lang="en-US" sz="4800" b="1" i="1" u="sng" dirty="0" smtClean="0"/>
              <a:t>Thank You…!!!</a:t>
            </a:r>
            <a:br>
              <a:rPr lang="en-US" sz="4800" b="1" i="1" u="sng" dirty="0" smtClean="0"/>
            </a:br>
            <a:r>
              <a:rPr lang="en-US" sz="1800" b="1" i="1" u="sng" dirty="0" smtClean="0"/>
              <a:t>Acknowledgements:</a:t>
            </a:r>
            <a:br>
              <a:rPr lang="en-US" sz="1800" b="1" i="1" u="sng" dirty="0" smtClean="0"/>
            </a:br>
            <a:r>
              <a:rPr lang="en-US" sz="1800" b="1" i="1" u="sng" dirty="0" smtClean="0"/>
              <a:t>Dr. Rajesh </a:t>
            </a:r>
            <a:r>
              <a:rPr lang="en-US" sz="1800" b="1" i="1" u="sng" dirty="0" err="1" smtClean="0"/>
              <a:t>Bhalla</a:t>
            </a:r>
            <a:r>
              <a:rPr lang="en-US" sz="1800" b="1" i="1" dirty="0" smtClean="0"/>
              <a:t> (Dean Academics)</a:t>
            </a:r>
            <a:r>
              <a:rPr lang="en-US" sz="1800" b="1" i="1" u="sng" dirty="0" smtClean="0"/>
              <a:t/>
            </a:r>
            <a:br>
              <a:rPr lang="en-US" sz="1800" b="1" i="1" u="sng" dirty="0" smtClean="0"/>
            </a:br>
            <a:r>
              <a:rPr lang="en-US" sz="1800" b="1" i="1" u="sng" dirty="0" smtClean="0"/>
              <a:t>Mrs. </a:t>
            </a:r>
            <a:r>
              <a:rPr lang="en-US" sz="1800" b="1" i="1" u="sng" dirty="0" err="1" smtClean="0"/>
              <a:t>Meenakshi</a:t>
            </a:r>
            <a:r>
              <a:rPr lang="en-US" sz="1800" b="1" i="1" u="sng" dirty="0" smtClean="0"/>
              <a:t> Gautam</a:t>
            </a:r>
            <a:r>
              <a:rPr lang="en-US" sz="1800" b="1" i="1" dirty="0" smtClean="0"/>
              <a:t> (Assistant Professor – Mentor)</a:t>
            </a:r>
            <a:r>
              <a:rPr lang="en-US" sz="1800" b="1" i="1" u="sng" dirty="0" smtClean="0"/>
              <a:t/>
            </a:r>
            <a:br>
              <a:rPr lang="en-US" sz="1800" b="1" i="1" u="sng" dirty="0" smtClean="0"/>
            </a:br>
            <a:r>
              <a:rPr lang="en-US" sz="1800" b="1" i="1" u="sng" dirty="0" smtClean="0"/>
              <a:t>Mr. </a:t>
            </a:r>
            <a:r>
              <a:rPr lang="en-US" sz="1800" b="1" i="1" u="sng" dirty="0" err="1" smtClean="0"/>
              <a:t>Gaurav</a:t>
            </a:r>
            <a:r>
              <a:rPr lang="en-US" sz="1800" b="1" i="1" u="sng" dirty="0" smtClean="0"/>
              <a:t> </a:t>
            </a:r>
            <a:r>
              <a:rPr lang="en-US" sz="1800" b="1" i="1" u="sng" dirty="0" err="1" smtClean="0"/>
              <a:t>Anand</a:t>
            </a:r>
            <a:r>
              <a:rPr lang="en-US" sz="1800" b="1" i="1" dirty="0" smtClean="0"/>
              <a:t> (Mentor – Jaypee Hospital, NOIDA)</a:t>
            </a:r>
            <a:r>
              <a:rPr lang="en-US" sz="1800" b="1" i="1" u="sng" dirty="0" smtClean="0"/>
              <a:t/>
            </a:r>
            <a:br>
              <a:rPr lang="en-US" sz="1800" b="1" i="1" u="sng" dirty="0" smtClean="0"/>
            </a:br>
            <a:r>
              <a:rPr lang="en-US" sz="1800" b="1" i="1" u="sng" dirty="0" smtClean="0"/>
              <a:t>Dr. </a:t>
            </a:r>
            <a:r>
              <a:rPr lang="en-US" sz="1800" b="1" i="1" u="sng" dirty="0" err="1" smtClean="0"/>
              <a:t>Vikram</a:t>
            </a:r>
            <a:r>
              <a:rPr lang="en-US" sz="1800" b="1" i="1" u="sng" dirty="0" smtClean="0"/>
              <a:t> S. </a:t>
            </a:r>
            <a:r>
              <a:rPr lang="en-US" sz="1800" b="1" i="1" u="sng" dirty="0" err="1" smtClean="0"/>
              <a:t>Raghuvanshi</a:t>
            </a:r>
            <a:r>
              <a:rPr lang="en-US" sz="1800" b="1" i="1" dirty="0" smtClean="0"/>
              <a:t> (C.E.O – Jaypee Healthcare)</a:t>
            </a:r>
            <a:endParaRPr lang="en-IN"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Project</a:t>
            </a:r>
          </a:p>
        </p:txBody>
      </p:sp>
      <p:sp>
        <p:nvSpPr>
          <p:cNvPr id="3" name="Content Placeholder 2"/>
          <p:cNvSpPr>
            <a:spLocks noGrp="1"/>
          </p:cNvSpPr>
          <p:nvPr>
            <p:ph sz="quarter" idx="1"/>
          </p:nvPr>
        </p:nvSpPr>
        <p:spPr/>
        <p:txBody>
          <a:bodyPr/>
          <a:lstStyle/>
          <a:p>
            <a:pPr algn="ctr">
              <a:buNone/>
            </a:pPr>
            <a:endParaRPr lang="en-IN" dirty="0" smtClean="0"/>
          </a:p>
          <a:p>
            <a:pPr algn="ctr">
              <a:buNone/>
            </a:pPr>
            <a:endParaRPr lang="en-IN" dirty="0" smtClean="0"/>
          </a:p>
          <a:p>
            <a:pPr algn="ctr">
              <a:buNone/>
            </a:pPr>
            <a:r>
              <a:rPr lang="en-IN" sz="2400" dirty="0" smtClean="0">
                <a:latin typeface="Times New Roman" pitchFamily="18" charset="0"/>
                <a:cs typeface="Times New Roman" pitchFamily="18" charset="0"/>
              </a:rPr>
              <a:t>“To carry out a detailed study on setting-up of Pathology Services in a 100 Bedded Hospital and also proposing the best model for equipment acquisition”</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Rationale</a:t>
            </a:r>
          </a:p>
        </p:txBody>
      </p:sp>
      <p:sp>
        <p:nvSpPr>
          <p:cNvPr id="3" name="Content Placeholder 2"/>
          <p:cNvSpPr>
            <a:spLocks noGrp="1"/>
          </p:cNvSpPr>
          <p:nvPr>
            <p:ph sz="quarter" idx="1"/>
          </p:nvPr>
        </p:nvSpPr>
        <p:spPr/>
        <p:txBody>
          <a:bodyPr/>
          <a:lstStyle/>
          <a:p>
            <a:pPr algn="ctr">
              <a:buNone/>
            </a:pPr>
            <a:r>
              <a:rPr lang="en-IN" sz="2400" dirty="0" smtClean="0">
                <a:latin typeface="Times New Roman" pitchFamily="18" charset="0"/>
                <a:cs typeface="Times New Roman" pitchFamily="18" charset="0"/>
              </a:rPr>
              <a:t>    </a:t>
            </a:r>
          </a:p>
          <a:p>
            <a:pPr algn="ctr">
              <a:buNone/>
            </a:pPr>
            <a:r>
              <a:rPr lang="en-IN" sz="2400" dirty="0" smtClean="0">
                <a:latin typeface="Times New Roman" pitchFamily="18" charset="0"/>
                <a:cs typeface="Times New Roman" pitchFamily="18" charset="0"/>
              </a:rPr>
              <a:t>“The initial cost of purchase of equipment is very high and involves a huge capital investment. Options now days are available with Hospitals to by pass this high initial cost and set up pathology laboratories to provide good and timely diagnostic services. One of the methods of bypassing this cost is installing the equipment through a rental reagent model rather than purchasing it.”</a:t>
            </a: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Limitations of the Study</a:t>
            </a:r>
            <a:endParaRPr lang="en-IN" sz="3600" dirty="0" smtClean="0">
              <a:latin typeface="Times New Roman" pitchFamily="18" charset="0"/>
              <a:ea typeface="+mn-ea"/>
              <a:cs typeface="Times New Roman" pitchFamily="18" charset="0"/>
            </a:endParaRPr>
          </a:p>
        </p:txBody>
      </p:sp>
      <p:sp>
        <p:nvSpPr>
          <p:cNvPr id="3" name="Content Placeholder 2"/>
          <p:cNvSpPr>
            <a:spLocks noGrp="1"/>
          </p:cNvSpPr>
          <p:nvPr>
            <p:ph sz="quarter" idx="1"/>
          </p:nvPr>
        </p:nvSpPr>
        <p:spPr/>
        <p:txBody>
          <a:bodyPr>
            <a:normAutofit/>
          </a:bodyPr>
          <a:lstStyle/>
          <a:p>
            <a:r>
              <a:rPr lang="en-US" sz="2400" dirty="0" smtClean="0">
                <a:latin typeface="Times New Roman" pitchFamily="18" charset="0"/>
                <a:cs typeface="Times New Roman" pitchFamily="18" charset="0"/>
              </a:rPr>
              <a:t>Conducted in a non operational unit</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Assumptions regarding Operational costs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Depreciation not taken into account</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Cost of consumables not accounted for</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Assumed that Pathology services would be working at a 100% capacity </a:t>
            </a:r>
            <a:endParaRPr lang="en-IN"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Contents</a:t>
            </a:r>
          </a:p>
        </p:txBody>
      </p:sp>
      <p:sp>
        <p:nvSpPr>
          <p:cNvPr id="3" name="Content Placeholder 2"/>
          <p:cNvSpPr>
            <a:spLocks noGrp="1"/>
          </p:cNvSpPr>
          <p:nvPr>
            <p:ph sz="quarter" idx="1"/>
          </p:nvPr>
        </p:nvSpPr>
        <p:spPr/>
        <p:txBody>
          <a:bodyPr>
            <a:norm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Objectives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Methodology</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Study findings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Discussions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Recommendations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Objectives</a:t>
            </a:r>
          </a:p>
        </p:txBody>
      </p:sp>
      <p:sp>
        <p:nvSpPr>
          <p:cNvPr id="3" name="Content Placeholder 2"/>
          <p:cNvSpPr>
            <a:spLocks noGrp="1"/>
          </p:cNvSpPr>
          <p:nvPr>
            <p:ph sz="quarter" idx="1"/>
          </p:nvPr>
        </p:nvSpPr>
        <p:spPr/>
        <p:txBody>
          <a:bodyPr/>
          <a:lstStyle/>
          <a:p>
            <a:endParaRPr lang="en-US" sz="2400" dirty="0" smtClean="0">
              <a:latin typeface="Times New Roman" pitchFamily="18" charset="0"/>
              <a:cs typeface="Times New Roman" pitchFamily="18" charset="0"/>
            </a:endParaRPr>
          </a:p>
          <a:p>
            <a:pPr>
              <a:buNone/>
            </a:pPr>
            <a:r>
              <a:rPr lang="en-US" sz="2400" b="1" i="1" dirty="0" smtClean="0">
                <a:latin typeface="Times New Roman" pitchFamily="18" charset="0"/>
                <a:cs typeface="Times New Roman" pitchFamily="18" charset="0"/>
              </a:rPr>
              <a:t>General Objective</a:t>
            </a:r>
            <a:r>
              <a:rPr lang="en-US" sz="2400" dirty="0" smtClean="0">
                <a:latin typeface="Times New Roman" pitchFamily="18" charset="0"/>
                <a:cs typeface="Times New Roman" pitchFamily="18" charset="0"/>
              </a:rPr>
              <a:t>:</a:t>
            </a:r>
          </a:p>
          <a:p>
            <a:pPr algn="just">
              <a:buNone/>
            </a:pPr>
            <a:r>
              <a:rPr lang="en-US" dirty="0" smtClean="0"/>
              <a:t>   </a:t>
            </a:r>
          </a:p>
          <a:p>
            <a:pPr algn="just">
              <a:buNone/>
            </a:pPr>
            <a:r>
              <a:rPr lang="en-US"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To carry out a detailed study on setting-up of Pathology Services in a 100 Bedded Hospital and also proposing the best model for equipment acquisition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Objectives</a:t>
            </a:r>
          </a:p>
        </p:txBody>
      </p:sp>
      <p:sp>
        <p:nvSpPr>
          <p:cNvPr id="3" name="Content Placeholder 2"/>
          <p:cNvSpPr>
            <a:spLocks noGrp="1"/>
          </p:cNvSpPr>
          <p:nvPr>
            <p:ph sz="quarter" idx="1"/>
          </p:nvPr>
        </p:nvSpPr>
        <p:spPr/>
        <p:txBody>
          <a:bodyPr/>
          <a:lstStyle/>
          <a:p>
            <a:pPr>
              <a:buNone/>
            </a:pPr>
            <a:r>
              <a:rPr lang="en-US" b="1" i="1" dirty="0" smtClean="0">
                <a:latin typeface="Times New Roman" pitchFamily="18" charset="0"/>
                <a:cs typeface="Times New Roman" pitchFamily="18" charset="0"/>
              </a:rPr>
              <a:t>Specific Objectives</a:t>
            </a:r>
            <a:r>
              <a:rPr lang="en-US" dirty="0" smtClean="0"/>
              <a:t>:</a:t>
            </a:r>
          </a:p>
          <a:p>
            <a:pPr>
              <a:buNone/>
            </a:pPr>
            <a:endParaRPr lang="en-US" dirty="0" smtClean="0"/>
          </a:p>
          <a:p>
            <a:pPr lvl="1"/>
            <a:r>
              <a:rPr lang="en-IN" sz="2400" dirty="0" smtClean="0">
                <a:latin typeface="Times New Roman" pitchFamily="18" charset="0"/>
                <a:cs typeface="Times New Roman" pitchFamily="18" charset="0"/>
              </a:rPr>
              <a:t>To define the scope of services of the Hospital</a:t>
            </a:r>
          </a:p>
          <a:p>
            <a:pPr lvl="1"/>
            <a:endParaRPr lang="en-US" sz="2400" dirty="0" smtClean="0">
              <a:latin typeface="Times New Roman" pitchFamily="18" charset="0"/>
              <a:cs typeface="Times New Roman" pitchFamily="18" charset="0"/>
            </a:endParaRPr>
          </a:p>
          <a:p>
            <a:pPr lvl="1"/>
            <a:r>
              <a:rPr lang="en-IN" sz="2400" dirty="0" smtClean="0">
                <a:latin typeface="Times New Roman" pitchFamily="18" charset="0"/>
                <a:cs typeface="Times New Roman" pitchFamily="18" charset="0"/>
              </a:rPr>
              <a:t>To define the scope of Pathology Services</a:t>
            </a:r>
          </a:p>
          <a:p>
            <a:pPr lvl="1"/>
            <a:endParaRPr lang="en-US" sz="2400" dirty="0" smtClean="0">
              <a:latin typeface="Times New Roman" pitchFamily="18" charset="0"/>
              <a:cs typeface="Times New Roman" pitchFamily="18" charset="0"/>
            </a:endParaRPr>
          </a:p>
          <a:p>
            <a:pPr lvl="1"/>
            <a:r>
              <a:rPr lang="en-IN" sz="2400" dirty="0" smtClean="0">
                <a:latin typeface="Times New Roman" pitchFamily="18" charset="0"/>
                <a:cs typeface="Times New Roman" pitchFamily="18" charset="0"/>
              </a:rPr>
              <a:t>To map the resources requirement for the department and to calculate the Capital cost involved in setting up the Pathology Services</a:t>
            </a:r>
          </a:p>
          <a:p>
            <a:pPr lvl="1"/>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ea typeface="+mn-ea"/>
                <a:cs typeface="Times New Roman" pitchFamily="18" charset="0"/>
              </a:rPr>
              <a:t>Objectives</a:t>
            </a:r>
          </a:p>
        </p:txBody>
      </p:sp>
      <p:sp>
        <p:nvSpPr>
          <p:cNvPr id="3" name="Content Placeholder 2"/>
          <p:cNvSpPr>
            <a:spLocks noGrp="1"/>
          </p:cNvSpPr>
          <p:nvPr>
            <p:ph sz="quarter" idx="1"/>
          </p:nvPr>
        </p:nvSpPr>
        <p:spPr/>
        <p:txBody>
          <a:bodyPr>
            <a:normAutofit/>
          </a:bodyPr>
          <a:lstStyle/>
          <a:p>
            <a:pPr marL="179388" lvl="1" indent="0">
              <a:buNone/>
            </a:pPr>
            <a:r>
              <a:rPr lang="en-US" sz="2400" b="1" i="1" dirty="0" smtClean="0">
                <a:latin typeface="Times New Roman" pitchFamily="18" charset="0"/>
                <a:cs typeface="Times New Roman" pitchFamily="18" charset="0"/>
              </a:rPr>
              <a:t>Specific Objectives</a:t>
            </a:r>
            <a:r>
              <a:rPr lang="en-US" sz="2400" dirty="0" smtClean="0"/>
              <a:t>:</a:t>
            </a:r>
          </a:p>
          <a:p>
            <a:pPr lvl="1">
              <a:buNone/>
            </a:pPr>
            <a:endParaRPr lang="en-US" sz="2400" b="1" i="1" dirty="0" smtClean="0">
              <a:latin typeface="Times New Roman" pitchFamily="18" charset="0"/>
              <a:cs typeface="Times New Roman" pitchFamily="18" charset="0"/>
            </a:endParaRPr>
          </a:p>
          <a:p>
            <a:pPr lvl="1"/>
            <a:r>
              <a:rPr lang="en-IN" sz="2400" dirty="0" smtClean="0">
                <a:latin typeface="Times New Roman" pitchFamily="18" charset="0"/>
                <a:cs typeface="Times New Roman" pitchFamily="18" charset="0"/>
              </a:rPr>
              <a:t>To calculate the Break Even Point for the lab with Rental Reagent agreement and all out purchase model</a:t>
            </a:r>
          </a:p>
          <a:p>
            <a:pPr lvl="1"/>
            <a:endParaRPr lang="en-IN" sz="2400" dirty="0" smtClean="0">
              <a:latin typeface="Times New Roman" pitchFamily="18" charset="0"/>
              <a:cs typeface="Times New Roman" pitchFamily="18" charset="0"/>
            </a:endParaRPr>
          </a:p>
          <a:p>
            <a:pPr lvl="1"/>
            <a:r>
              <a:rPr lang="en-IN" sz="2400" dirty="0" smtClean="0">
                <a:latin typeface="Times New Roman" pitchFamily="18" charset="0"/>
                <a:cs typeface="Times New Roman" pitchFamily="18" charset="0"/>
              </a:rPr>
              <a:t>To study the advantages and disadvantages of rental reagent agreement and purchase of equipments</a:t>
            </a:r>
          </a:p>
          <a:p>
            <a:pPr lvl="1"/>
            <a:endParaRPr lang="en-IN" sz="2400" dirty="0" smtClean="0">
              <a:latin typeface="Times New Roman" pitchFamily="18" charset="0"/>
              <a:cs typeface="Times New Roman" pitchFamily="18" charset="0"/>
            </a:endParaRPr>
          </a:p>
          <a:p>
            <a:pPr lvl="1"/>
            <a:r>
              <a:rPr lang="en-IN" sz="2400" dirty="0" smtClean="0">
                <a:latin typeface="Times New Roman" pitchFamily="18" charset="0"/>
                <a:cs typeface="Times New Roman" pitchFamily="18" charset="0"/>
              </a:rPr>
              <a:t>To recommend the model for acquiring equipments for the hospital</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267</TotalTime>
  <Words>577</Words>
  <Application>Microsoft Office PowerPoint</Application>
  <PresentationFormat>On-screen Show (4:3)</PresentationFormat>
  <Paragraphs>138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Jaypee Hospital, Noida Dissertation Report</vt:lpstr>
      <vt:lpstr>Jaypee hospital</vt:lpstr>
      <vt:lpstr>Project</vt:lpstr>
      <vt:lpstr>Rationale</vt:lpstr>
      <vt:lpstr>Limitations of the Study</vt:lpstr>
      <vt:lpstr>Contents</vt:lpstr>
      <vt:lpstr>Objectives</vt:lpstr>
      <vt:lpstr>Objectives</vt:lpstr>
      <vt:lpstr>Objectives</vt:lpstr>
      <vt:lpstr>Methodology</vt:lpstr>
      <vt:lpstr>Scope of Services</vt:lpstr>
      <vt:lpstr>Scope of Pathology Services</vt:lpstr>
      <vt:lpstr>Resource Requirement &amp; Capital Cost</vt:lpstr>
      <vt:lpstr>Resource Requirement &amp; Capital Cost</vt:lpstr>
      <vt:lpstr>Resource Requirement &amp; Capital Cost</vt:lpstr>
      <vt:lpstr>Manpower Cost</vt:lpstr>
      <vt:lpstr>Reagent Cost (RRA)</vt:lpstr>
      <vt:lpstr>Reagent Cost (Capital Purchase)</vt:lpstr>
      <vt:lpstr>Utility Cost</vt:lpstr>
      <vt:lpstr>Total Cost - RRA</vt:lpstr>
      <vt:lpstr>Total Cost – Capital Purchase</vt:lpstr>
      <vt:lpstr>Projected Sales Mix</vt:lpstr>
      <vt:lpstr>Breakeven Point – Capital Purchase</vt:lpstr>
      <vt:lpstr>Breakeven Point – RRA</vt:lpstr>
      <vt:lpstr>Rental Reagent Agreement</vt:lpstr>
      <vt:lpstr>Thank You…!!! Acknowledgements: Dr. Rajesh Bhalla (Dean Academics) Mrs. Meenakshi Gautam (Assistant Professor – Mentor) Mr. Gaurav Anand (Mentor – Jaypee Hospital, NOIDA) Dr. Vikram S. Raghuvanshi (C.E.O – Jaypee Healthcare)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carry out a detailed study on setting-up of Pathology Services in a 100 Bedded Hospital and also proposing the best model for equipment acquisition</dc:title>
  <dc:creator>Kanishak Gautam</dc:creator>
  <cp:lastModifiedBy>sushet</cp:lastModifiedBy>
  <cp:revision>30</cp:revision>
  <dcterms:created xsi:type="dcterms:W3CDTF">2006-08-16T00:00:00Z</dcterms:created>
  <dcterms:modified xsi:type="dcterms:W3CDTF">2013-05-02T04:56:41Z</dcterms:modified>
</cp:coreProperties>
</file>