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6"/>
  </p:notesMasterIdLst>
  <p:sldIdLst>
    <p:sldId id="270" r:id="rId2"/>
    <p:sldId id="259" r:id="rId3"/>
    <p:sldId id="318" r:id="rId4"/>
    <p:sldId id="261" r:id="rId5"/>
    <p:sldId id="262" r:id="rId6"/>
    <p:sldId id="263" r:id="rId7"/>
    <p:sldId id="264" r:id="rId8"/>
    <p:sldId id="271" r:id="rId9"/>
    <p:sldId id="272" r:id="rId10"/>
    <p:sldId id="273" r:id="rId11"/>
    <p:sldId id="274" r:id="rId12"/>
    <p:sldId id="275" r:id="rId13"/>
    <p:sldId id="277" r:id="rId14"/>
    <p:sldId id="278" r:id="rId15"/>
    <p:sldId id="279" r:id="rId16"/>
    <p:sldId id="280" r:id="rId17"/>
    <p:sldId id="281" r:id="rId18"/>
    <p:sldId id="283" r:id="rId19"/>
    <p:sldId id="282" r:id="rId20"/>
    <p:sldId id="284" r:id="rId21"/>
    <p:sldId id="285" r:id="rId22"/>
    <p:sldId id="291" r:id="rId23"/>
    <p:sldId id="292" r:id="rId24"/>
    <p:sldId id="293" r:id="rId25"/>
    <p:sldId id="294"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6" r:id="rId45"/>
    <p:sldId id="314" r:id="rId46"/>
    <p:sldId id="315" r:id="rId47"/>
    <p:sldId id="317" r:id="rId48"/>
    <p:sldId id="265" r:id="rId49"/>
    <p:sldId id="323" r:id="rId50"/>
    <p:sldId id="266" r:id="rId51"/>
    <p:sldId id="324" r:id="rId52"/>
    <p:sldId id="267" r:id="rId53"/>
    <p:sldId id="268" r:id="rId54"/>
    <p:sldId id="325" r:id="rId55"/>
    <p:sldId id="326" r:id="rId56"/>
    <p:sldId id="327" r:id="rId57"/>
    <p:sldId id="328" r:id="rId58"/>
    <p:sldId id="329" r:id="rId59"/>
    <p:sldId id="330" r:id="rId60"/>
    <p:sldId id="331" r:id="rId61"/>
    <p:sldId id="332" r:id="rId62"/>
    <p:sldId id="333" r:id="rId63"/>
    <p:sldId id="334" r:id="rId64"/>
    <p:sldId id="32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50" d="100"/>
          <a:sy n="50" d="100"/>
        </p:scale>
        <p:origin x="-108" y="-3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F5335-DB1E-45A7-9396-FAAF149D6E58}" type="datetimeFigureOut">
              <a:rPr lang="en-US" smtClean="0"/>
              <a:pPr/>
              <a:t>06-May-13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D94AF-71D1-45A6-A7BF-E4F627CF4D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7D94AF-71D1-45A6-A7BF-E4F627CF4D56}"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7D94AF-71D1-45A6-A7BF-E4F627CF4D56}"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E55511F-EF8D-4FB5-AE01-4CBB473A3AF6}" type="datetimeFigureOut">
              <a:rPr lang="en-US" smtClean="0"/>
              <a:pPr/>
              <a:t>06-May-13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74BA88C-2147-410A-A8E8-1D7D1EF4F5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55511F-EF8D-4FB5-AE01-4CBB473A3AF6}" type="datetimeFigureOut">
              <a:rPr lang="en-US" smtClean="0"/>
              <a:pPr/>
              <a:t>06-May-13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A88C-2147-410A-A8E8-1D7D1EF4F5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55511F-EF8D-4FB5-AE01-4CBB473A3AF6}" type="datetimeFigureOut">
              <a:rPr lang="en-US" smtClean="0"/>
              <a:pPr/>
              <a:t>06-May-13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A88C-2147-410A-A8E8-1D7D1EF4F5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E55511F-EF8D-4FB5-AE01-4CBB473A3AF6}" type="datetimeFigureOut">
              <a:rPr lang="en-US" smtClean="0"/>
              <a:pPr/>
              <a:t>06-May-13</a:t>
            </a:fld>
            <a:endParaRPr lang="en-US"/>
          </a:p>
        </p:txBody>
      </p:sp>
      <p:sp>
        <p:nvSpPr>
          <p:cNvPr id="9" name="Slide Number Placeholder 8"/>
          <p:cNvSpPr>
            <a:spLocks noGrp="1"/>
          </p:cNvSpPr>
          <p:nvPr>
            <p:ph type="sldNum" sz="quarter" idx="15"/>
          </p:nvPr>
        </p:nvSpPr>
        <p:spPr/>
        <p:txBody>
          <a:bodyPr rtlCol="0"/>
          <a:lstStyle/>
          <a:p>
            <a:fld id="{F74BA88C-2147-410A-A8E8-1D7D1EF4F57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E55511F-EF8D-4FB5-AE01-4CBB473A3AF6}" type="datetimeFigureOut">
              <a:rPr lang="en-US" smtClean="0"/>
              <a:pPr/>
              <a:t>06-May-13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74BA88C-2147-410A-A8E8-1D7D1EF4F57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E55511F-EF8D-4FB5-AE01-4CBB473A3AF6}" type="datetimeFigureOut">
              <a:rPr lang="en-US" smtClean="0"/>
              <a:pPr/>
              <a:t>06-May-13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BA88C-2147-410A-A8E8-1D7D1EF4F57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E55511F-EF8D-4FB5-AE01-4CBB473A3AF6}" type="datetimeFigureOut">
              <a:rPr lang="en-US" smtClean="0"/>
              <a:pPr/>
              <a:t>06-May-13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BA88C-2147-410A-A8E8-1D7D1EF4F57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E55511F-EF8D-4FB5-AE01-4CBB473A3AF6}" type="datetimeFigureOut">
              <a:rPr lang="en-US" smtClean="0"/>
              <a:pPr/>
              <a:t>06-May-13</a:t>
            </a:fld>
            <a:endParaRPr lang="en-US"/>
          </a:p>
        </p:txBody>
      </p:sp>
      <p:sp>
        <p:nvSpPr>
          <p:cNvPr id="7" name="Slide Number Placeholder 6"/>
          <p:cNvSpPr>
            <a:spLocks noGrp="1"/>
          </p:cNvSpPr>
          <p:nvPr>
            <p:ph type="sldNum" sz="quarter" idx="11"/>
          </p:nvPr>
        </p:nvSpPr>
        <p:spPr/>
        <p:txBody>
          <a:bodyPr rtlCol="0"/>
          <a:lstStyle/>
          <a:p>
            <a:fld id="{F74BA88C-2147-410A-A8E8-1D7D1EF4F57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5511F-EF8D-4FB5-AE01-4CBB473A3AF6}" type="datetimeFigureOut">
              <a:rPr lang="en-US" smtClean="0"/>
              <a:pPr/>
              <a:t>06-May-13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BA88C-2147-410A-A8E8-1D7D1EF4F5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E55511F-EF8D-4FB5-AE01-4CBB473A3AF6}" type="datetimeFigureOut">
              <a:rPr lang="en-US" smtClean="0"/>
              <a:pPr/>
              <a:t>06-May-13</a:t>
            </a:fld>
            <a:endParaRPr lang="en-US"/>
          </a:p>
        </p:txBody>
      </p:sp>
      <p:sp>
        <p:nvSpPr>
          <p:cNvPr id="22" name="Slide Number Placeholder 21"/>
          <p:cNvSpPr>
            <a:spLocks noGrp="1"/>
          </p:cNvSpPr>
          <p:nvPr>
            <p:ph type="sldNum" sz="quarter" idx="15"/>
          </p:nvPr>
        </p:nvSpPr>
        <p:spPr/>
        <p:txBody>
          <a:bodyPr rtlCol="0"/>
          <a:lstStyle/>
          <a:p>
            <a:fld id="{F74BA88C-2147-410A-A8E8-1D7D1EF4F57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E55511F-EF8D-4FB5-AE01-4CBB473A3AF6}" type="datetimeFigureOut">
              <a:rPr lang="en-US" smtClean="0"/>
              <a:pPr/>
              <a:t>06-May-13</a:t>
            </a:fld>
            <a:endParaRPr lang="en-US"/>
          </a:p>
        </p:txBody>
      </p:sp>
      <p:sp>
        <p:nvSpPr>
          <p:cNvPr id="18" name="Slide Number Placeholder 17"/>
          <p:cNvSpPr>
            <a:spLocks noGrp="1"/>
          </p:cNvSpPr>
          <p:nvPr>
            <p:ph type="sldNum" sz="quarter" idx="11"/>
          </p:nvPr>
        </p:nvSpPr>
        <p:spPr/>
        <p:txBody>
          <a:bodyPr rtlCol="0"/>
          <a:lstStyle/>
          <a:p>
            <a:fld id="{F74BA88C-2147-410A-A8E8-1D7D1EF4F57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55511F-EF8D-4FB5-AE01-4CBB473A3AF6}" type="datetimeFigureOut">
              <a:rPr lang="en-US" smtClean="0"/>
              <a:pPr/>
              <a:t>06-May-13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74BA88C-2147-410A-A8E8-1D7D1EF4F5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chor="b">
            <a:noAutofit/>
          </a:bodyPr>
          <a:lstStyle/>
          <a:p>
            <a:pPr lvl="0" algn="ctr">
              <a:lnSpc>
                <a:spcPct val="150000"/>
              </a:lnSpc>
              <a:spcBef>
                <a:spcPct val="20000"/>
              </a:spcBef>
              <a:defRPr/>
            </a:pPr>
            <a:r>
              <a:rPr lang="en-US" sz="2800" b="1" dirty="0" smtClean="0">
                <a:latin typeface="Times New Roman" pitchFamily="18" charset="0"/>
                <a:cs typeface="Times New Roman" pitchFamily="18" charset="0"/>
              </a:rPr>
              <a:t>Dissertation </a:t>
            </a:r>
            <a:br>
              <a:rPr lang="en-US" sz="2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At</a:t>
            </a:r>
            <a:br>
              <a:rPr lang="en-US" sz="1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Referral Hospital </a:t>
            </a:r>
            <a:r>
              <a:rPr lang="en-US" sz="2800" b="1" dirty="0" err="1" smtClean="0">
                <a:latin typeface="Times New Roman" pitchFamily="18" charset="0"/>
                <a:cs typeface="Times New Roman" pitchFamily="18" charset="0"/>
              </a:rPr>
              <a:t>Nathnagar</a:t>
            </a:r>
            <a:r>
              <a:rPr lang="en-US" sz="2800" b="1" dirty="0" smtClean="0">
                <a:latin typeface="Times New Roman" pitchFamily="18" charset="0"/>
                <a:cs typeface="Times New Roman" pitchFamily="18" charset="0"/>
              </a:rPr>
              <a:t> in Bhagalpur District in Bihar</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IN" sz="3600" b="1" dirty="0" smtClean="0">
                <a:latin typeface="Times New Roman" pitchFamily="18" charset="0"/>
                <a:cs typeface="Times New Roman" pitchFamily="18" charset="0"/>
              </a:rPr>
              <a:t> </a:t>
            </a:r>
            <a:r>
              <a:rPr lang="en-IN" sz="2800" b="1" dirty="0" smtClean="0">
                <a:latin typeface="Times New Roman" pitchFamily="18" charset="0"/>
                <a:cs typeface="Times New Roman" pitchFamily="18" charset="0"/>
              </a:rPr>
              <a:t>“</a:t>
            </a:r>
            <a:r>
              <a:rPr lang="en-IN" sz="2800" b="1" u="sng" dirty="0" smtClean="0">
                <a:latin typeface="Times New Roman" pitchFamily="18" charset="0"/>
                <a:cs typeface="Times New Roman" pitchFamily="18" charset="0"/>
              </a:rPr>
              <a:t>Gap Analysis of The </a:t>
            </a:r>
            <a:r>
              <a:rPr lang="en-IN" sz="2800" b="1" u="sng" dirty="0" smtClean="0">
                <a:latin typeface="Times New Roman" pitchFamily="18" charset="0"/>
                <a:cs typeface="Times New Roman" pitchFamily="18" charset="0"/>
              </a:rPr>
              <a:t>Referral Hospital </a:t>
            </a:r>
            <a:r>
              <a:rPr lang="en-IN" sz="2800" b="1" u="sng" dirty="0" err="1" smtClean="0">
                <a:latin typeface="Times New Roman" pitchFamily="18" charset="0"/>
                <a:cs typeface="Times New Roman" pitchFamily="18" charset="0"/>
              </a:rPr>
              <a:t>Nathnagar</a:t>
            </a:r>
            <a:r>
              <a:rPr lang="en-IN" sz="2800" b="1" u="sng" dirty="0" smtClean="0">
                <a:latin typeface="Times New Roman" pitchFamily="18" charset="0"/>
                <a:cs typeface="Times New Roman" pitchFamily="18" charset="0"/>
              </a:rPr>
              <a:t> as </a:t>
            </a:r>
            <a:r>
              <a:rPr lang="en-IN" sz="2800" b="1" u="sng" dirty="0" smtClean="0">
                <a:latin typeface="Times New Roman" pitchFamily="18" charset="0"/>
                <a:cs typeface="Times New Roman" pitchFamily="18" charset="0"/>
              </a:rPr>
              <a:t>per </a:t>
            </a:r>
            <a:r>
              <a:rPr lang="en-IN" sz="2800" b="1" u="sng" dirty="0" smtClean="0">
                <a:latin typeface="Times New Roman" pitchFamily="18" charset="0"/>
                <a:cs typeface="Times New Roman" pitchFamily="18" charset="0"/>
              </a:rPr>
              <a:t>Indian Public Health </a:t>
            </a:r>
            <a:r>
              <a:rPr lang="en-IN" sz="2800" b="1" u="sng" dirty="0" smtClean="0">
                <a:latin typeface="Times New Roman" pitchFamily="18" charset="0"/>
                <a:cs typeface="Times New Roman" pitchFamily="18" charset="0"/>
              </a:rPr>
              <a:t>Standards </a:t>
            </a:r>
            <a:r>
              <a:rPr lang="en-IN" sz="2800" b="1" dirty="0" smtClean="0">
                <a:latin typeface="Times New Roman" pitchFamily="18" charset="0"/>
                <a:cs typeface="Times New Roman" pitchFamily="18" charset="0"/>
              </a:rPr>
              <a:t>”</a:t>
            </a:r>
            <a:r>
              <a:rPr lang="en-US" sz="6000" b="1" dirty="0" smtClean="0">
                <a:latin typeface="Times New Roman" pitchFamily="18" charset="0"/>
                <a:cs typeface="Times New Roman" pitchFamily="18" charset="0"/>
              </a:rPr>
              <a:t/>
            </a:r>
            <a:br>
              <a:rPr lang="en-US" sz="6000" b="1" dirty="0" smtClean="0">
                <a:latin typeface="Times New Roman" pitchFamily="18" charset="0"/>
                <a:cs typeface="Times New Roman" pitchFamily="18" charset="0"/>
              </a:rPr>
            </a:br>
            <a:r>
              <a:rPr lang="en-US" sz="6000" b="1" dirty="0" smtClean="0">
                <a:latin typeface="Times New Roman" pitchFamily="18" charset="0"/>
                <a:cs typeface="Times New Roman" pitchFamily="18" charset="0"/>
              </a:rPr>
              <a:t>                               </a:t>
            </a:r>
            <a:r>
              <a:rPr lang="en-US" sz="1600" b="1" u="sng" dirty="0" smtClean="0">
                <a:latin typeface="Times New Roman" pitchFamily="18" charset="0"/>
                <a:cs typeface="Times New Roman" pitchFamily="18" charset="0"/>
              </a:rPr>
              <a:t>Presented By</a:t>
            </a:r>
            <a:r>
              <a:rPr lang="en-US" sz="1600" b="1" dirty="0" smtClean="0">
                <a:latin typeface="Times New Roman" pitchFamily="18" charset="0"/>
                <a:cs typeface="Times New Roman" pitchFamily="18" charset="0"/>
              </a:rPr>
              <a:t>:</a:t>
            </a:r>
            <a:br>
              <a:rPr lang="en-US" sz="1600" b="1"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Narendra</a:t>
            </a:r>
            <a:r>
              <a:rPr lang="en-US" sz="1600" b="1" dirty="0" smtClean="0">
                <a:latin typeface="Times New Roman" pitchFamily="18" charset="0"/>
                <a:cs typeface="Times New Roman" pitchFamily="18" charset="0"/>
              </a:rPr>
              <a:t> Naga</a:t>
            </a:r>
            <a:br>
              <a:rPr lang="en-US" sz="1600" b="1"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                                                                                                                   PG/11/056</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85800"/>
          </a:xfrm>
        </p:spPr>
        <p:txBody>
          <a:bodyPr>
            <a:normAutofit/>
          </a:bodyPr>
          <a:lstStyle/>
          <a:p>
            <a:pPr algn="ctr"/>
            <a:r>
              <a:rPr lang="en-US" sz="2400" dirty="0" smtClean="0"/>
              <a:t>OPD Registration Counter..</a:t>
            </a:r>
            <a:endParaRPr lang="en-US" sz="2400" dirty="0"/>
          </a:p>
        </p:txBody>
      </p:sp>
      <p:pic>
        <p:nvPicPr>
          <p:cNvPr id="5" name="Content Placeholder 4" descr="C:\Users\naren\Documents\Not Responding Files\Desktop\Hospital Pictures\Photo-0504.jpg"/>
          <p:cNvPicPr>
            <a:picLocks noGrp="1"/>
          </p:cNvPicPr>
          <p:nvPr>
            <p:ph sz="quarter" idx="1"/>
          </p:nvPr>
        </p:nvPicPr>
        <p:blipFill>
          <a:blip r:embed="rId2" cstate="print"/>
          <a:srcRect/>
          <a:stretch>
            <a:fillRect/>
          </a:stretch>
        </p:blipFill>
        <p:spPr bwMode="auto">
          <a:xfrm>
            <a:off x="457200" y="685800"/>
            <a:ext cx="4114800" cy="3200400"/>
          </a:xfrm>
          <a:prstGeom prst="rect">
            <a:avLst/>
          </a:prstGeom>
          <a:noFill/>
          <a:ln w="9525">
            <a:noFill/>
            <a:miter lim="800000"/>
            <a:headEnd/>
            <a:tailEnd/>
          </a:ln>
        </p:spPr>
      </p:pic>
      <p:pic>
        <p:nvPicPr>
          <p:cNvPr id="6" name="Picture 5" descr="C:\Users\naren\Documents\Not Responding Files\Desktop\Hospital Pictures\Photo-0506.jpg"/>
          <p:cNvPicPr/>
          <p:nvPr/>
        </p:nvPicPr>
        <p:blipFill>
          <a:blip r:embed="rId3" cstate="print"/>
          <a:srcRect/>
          <a:stretch>
            <a:fillRect/>
          </a:stretch>
        </p:blipFill>
        <p:spPr bwMode="auto">
          <a:xfrm>
            <a:off x="4572000" y="609600"/>
            <a:ext cx="4191000" cy="3276600"/>
          </a:xfrm>
          <a:prstGeom prst="rect">
            <a:avLst/>
          </a:prstGeom>
          <a:noFill/>
          <a:ln w="9525">
            <a:noFill/>
            <a:miter lim="800000"/>
            <a:headEnd/>
            <a:tailEnd/>
          </a:ln>
        </p:spPr>
      </p:pic>
      <p:pic>
        <p:nvPicPr>
          <p:cNvPr id="7" name="Picture 6" descr="C:\Users\naren\Documents\Not Responding Files\Desktop\Hospital Pictures\Photo-0510.jpg"/>
          <p:cNvPicPr/>
          <p:nvPr/>
        </p:nvPicPr>
        <p:blipFill>
          <a:blip r:embed="rId4" cstate="print"/>
          <a:srcRect/>
          <a:stretch>
            <a:fillRect/>
          </a:stretch>
        </p:blipFill>
        <p:spPr bwMode="auto">
          <a:xfrm>
            <a:off x="457200" y="3810001"/>
            <a:ext cx="8229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b="1" dirty="0" smtClean="0">
                <a:latin typeface="Times New Roman" pitchFamily="18" charset="0"/>
                <a:cs typeface="Times New Roman" pitchFamily="18" charset="0"/>
              </a:rPr>
              <a:t>C.) </a:t>
            </a:r>
            <a:r>
              <a:rPr lang="en-IN" sz="2200" b="1" dirty="0" smtClean="0">
                <a:latin typeface="Times New Roman" pitchFamily="18" charset="0"/>
                <a:cs typeface="Times New Roman" pitchFamily="18" charset="0"/>
              </a:rPr>
              <a:t>GAP</a:t>
            </a:r>
            <a:r>
              <a:rPr lang="en-IN" b="1" dirty="0" smtClean="0">
                <a:latin typeface="Times New Roman" pitchFamily="18" charset="0"/>
                <a:cs typeface="Times New Roman" pitchFamily="18" charset="0"/>
              </a:rPr>
              <a:t> </a:t>
            </a:r>
            <a:r>
              <a:rPr lang="en-IN" sz="2700" b="1" dirty="0" smtClean="0">
                <a:latin typeface="Times New Roman" pitchFamily="18" charset="0"/>
                <a:cs typeface="Times New Roman" pitchFamily="18" charset="0"/>
              </a:rPr>
              <a:t>ANALYSIS</a:t>
            </a:r>
            <a:r>
              <a:rPr lang="en-IN"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sz="quarter" idx="1"/>
          </p:nvPr>
        </p:nvGraphicFramePr>
        <p:xfrm>
          <a:off x="228600" y="762000"/>
          <a:ext cx="8534400" cy="5893403"/>
        </p:xfrm>
        <a:graphic>
          <a:graphicData uri="http://schemas.openxmlformats.org/drawingml/2006/table">
            <a:tbl>
              <a:tblPr firstRow="1" bandRow="1">
                <a:tableStyleId>{BC89EF96-8CEA-46FF-86C4-4CE0E7609802}</a:tableStyleId>
              </a:tblPr>
              <a:tblGrid>
                <a:gridCol w="4267200"/>
                <a:gridCol w="4267200"/>
              </a:tblGrid>
              <a:tr h="469073">
                <a:tc>
                  <a:txBody>
                    <a:bodyPr/>
                    <a:lstStyle/>
                    <a:p>
                      <a:pPr marL="0" marR="0" algn="just">
                        <a:lnSpc>
                          <a:spcPct val="150000"/>
                        </a:lnSpc>
                        <a:spcBef>
                          <a:spcPts val="0"/>
                        </a:spcBef>
                        <a:spcAft>
                          <a:spcPts val="0"/>
                        </a:spcAft>
                      </a:pPr>
                      <a:r>
                        <a:rPr lang="en-US" sz="2000" dirty="0"/>
                        <a:t>Gap ID No.</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2000" b="0" dirty="0"/>
                        <a:t>OP002</a:t>
                      </a:r>
                      <a:endParaRPr lang="en-US" sz="1800" b="0" dirty="0">
                        <a:latin typeface="Calibri"/>
                        <a:ea typeface="Times New Roman"/>
                        <a:cs typeface="Times New Roman"/>
                      </a:endParaRPr>
                    </a:p>
                  </a:txBody>
                  <a:tcPr marL="68580" marR="68580" marT="0" marB="0"/>
                </a:tc>
              </a:tr>
              <a:tr h="445538">
                <a:tc gridSpan="2">
                  <a:txBody>
                    <a:bodyPr/>
                    <a:lstStyle/>
                    <a:p>
                      <a:pPr marL="0" marR="0" algn="just">
                        <a:lnSpc>
                          <a:spcPct val="150000"/>
                        </a:lnSpc>
                        <a:spcBef>
                          <a:spcPts val="0"/>
                        </a:spcBef>
                        <a:spcAft>
                          <a:spcPts val="0"/>
                        </a:spcAft>
                      </a:pPr>
                      <a:r>
                        <a:rPr lang="en-US" sz="2000" b="1" dirty="0"/>
                        <a:t>Gap Statement</a:t>
                      </a:r>
                      <a:r>
                        <a:rPr lang="en-US" sz="2000" dirty="0"/>
                        <a:t>: Space for patient waiting area is a narrow corridor.</a:t>
                      </a:r>
                      <a:endParaRPr lang="en-US" sz="1800" dirty="0">
                        <a:latin typeface="Calibri"/>
                        <a:ea typeface="Times New Roman"/>
                        <a:cs typeface="Times New Roman"/>
                      </a:endParaRPr>
                    </a:p>
                  </a:txBody>
                  <a:tcPr marL="68580" marR="68580" marT="0" marB="0"/>
                </a:tc>
                <a:tc hMerge="1">
                  <a:txBody>
                    <a:bodyPr/>
                    <a:lstStyle/>
                    <a:p>
                      <a:endParaRPr lang="en-US"/>
                    </a:p>
                  </a:txBody>
                  <a:tcPr/>
                </a:tc>
              </a:tr>
              <a:tr h="3033692">
                <a:tc gridSpan="2">
                  <a:txBody>
                    <a:bodyPr/>
                    <a:lstStyle/>
                    <a:p>
                      <a:pPr marL="0" marR="0" algn="just">
                        <a:lnSpc>
                          <a:spcPct val="150000"/>
                        </a:lnSpc>
                        <a:spcBef>
                          <a:spcPts val="0"/>
                        </a:spcBef>
                        <a:spcAft>
                          <a:spcPts val="0"/>
                        </a:spcAft>
                      </a:pPr>
                      <a:r>
                        <a:rPr lang="en-US" sz="1800" b="1" dirty="0"/>
                        <a:t>Rationale/Explanation:</a:t>
                      </a:r>
                      <a:endParaRPr lang="en-US" sz="1600" b="1" dirty="0"/>
                    </a:p>
                    <a:p>
                      <a:pPr marL="342900" marR="0" lvl="0" indent="-342900" algn="just">
                        <a:lnSpc>
                          <a:spcPct val="150000"/>
                        </a:lnSpc>
                        <a:spcBef>
                          <a:spcPts val="0"/>
                        </a:spcBef>
                        <a:spcAft>
                          <a:spcPts val="0"/>
                        </a:spcAft>
                        <a:buFont typeface="Symbol"/>
                        <a:buChar char=""/>
                      </a:pPr>
                      <a:r>
                        <a:rPr lang="en-US" sz="1800" dirty="0"/>
                        <a:t>There is no designated waiting area for the patients.</a:t>
                      </a:r>
                      <a:endParaRPr lang="en-US" sz="1600" dirty="0"/>
                    </a:p>
                    <a:p>
                      <a:pPr marL="342900" marR="0" lvl="0" indent="-342900" algn="just">
                        <a:lnSpc>
                          <a:spcPct val="150000"/>
                        </a:lnSpc>
                        <a:spcBef>
                          <a:spcPts val="0"/>
                        </a:spcBef>
                        <a:spcAft>
                          <a:spcPts val="0"/>
                        </a:spcAft>
                        <a:buFont typeface="Symbol"/>
                        <a:buChar char=""/>
                      </a:pPr>
                      <a:r>
                        <a:rPr lang="en-US" sz="1800" dirty="0"/>
                        <a:t>The patients wait outside the consulting chamber in the corridor.</a:t>
                      </a:r>
                      <a:endParaRPr lang="en-US" sz="1600" dirty="0"/>
                    </a:p>
                    <a:p>
                      <a:pPr marL="342900" marR="0" lvl="0" indent="-342900" algn="just">
                        <a:lnSpc>
                          <a:spcPct val="150000"/>
                        </a:lnSpc>
                        <a:spcBef>
                          <a:spcPts val="0"/>
                        </a:spcBef>
                        <a:spcAft>
                          <a:spcPts val="0"/>
                        </a:spcAft>
                        <a:buFont typeface="Symbol"/>
                        <a:buChar char=""/>
                      </a:pPr>
                      <a:r>
                        <a:rPr lang="en-US" sz="1800" dirty="0"/>
                        <a:t>There is no sufficient space for waiting of the patients.</a:t>
                      </a:r>
                      <a:endParaRPr lang="en-US" sz="1600" dirty="0"/>
                    </a:p>
                    <a:p>
                      <a:pPr marL="342900" marR="0" lvl="0" indent="-342900" algn="just">
                        <a:lnSpc>
                          <a:spcPct val="150000"/>
                        </a:lnSpc>
                        <a:spcBef>
                          <a:spcPts val="0"/>
                        </a:spcBef>
                        <a:spcAft>
                          <a:spcPts val="0"/>
                        </a:spcAft>
                        <a:buFont typeface="Symbol"/>
                        <a:buChar char=""/>
                      </a:pPr>
                      <a:r>
                        <a:rPr lang="en-US" sz="1800" dirty="0"/>
                        <a:t>No supporting facilities (like wheelchair, ramps, handrails &amp; trolleys) for disabled patients.</a:t>
                      </a:r>
                      <a:endParaRPr lang="en-US" sz="1600" dirty="0"/>
                    </a:p>
                    <a:p>
                      <a:pPr marL="342900" marR="0" lvl="0" indent="-342900" algn="just">
                        <a:lnSpc>
                          <a:spcPct val="150000"/>
                        </a:lnSpc>
                        <a:spcBef>
                          <a:spcPts val="0"/>
                        </a:spcBef>
                        <a:spcAft>
                          <a:spcPts val="0"/>
                        </a:spcAft>
                        <a:buFont typeface="Symbol"/>
                        <a:buChar char=""/>
                      </a:pPr>
                      <a:r>
                        <a:rPr lang="en-US" sz="1800" dirty="0"/>
                        <a:t>Rights of the patients/ Patients Charter are not displayed</a:t>
                      </a:r>
                      <a:r>
                        <a:rPr lang="en-US" sz="2000" dirty="0"/>
                        <a:t>.</a:t>
                      </a:r>
                      <a:endParaRPr lang="en-US" sz="1800" dirty="0">
                        <a:latin typeface="Calibri"/>
                        <a:ea typeface="Calibri"/>
                        <a:cs typeface="Times New Roman"/>
                      </a:endParaRPr>
                    </a:p>
                  </a:txBody>
                  <a:tcPr marL="68580" marR="68580" marT="0" marB="0"/>
                </a:tc>
                <a:tc hMerge="1">
                  <a:txBody>
                    <a:bodyPr/>
                    <a:lstStyle/>
                    <a:p>
                      <a:endParaRPr lang="en-US"/>
                    </a:p>
                  </a:txBody>
                  <a:tcPr/>
                </a:tc>
              </a:tr>
              <a:tr h="938148">
                <a:tc>
                  <a:txBody>
                    <a:bodyPr/>
                    <a:lstStyle/>
                    <a:p>
                      <a:pPr marL="0" marR="0" algn="just">
                        <a:lnSpc>
                          <a:spcPct val="150000"/>
                        </a:lnSpc>
                        <a:spcBef>
                          <a:spcPts val="0"/>
                        </a:spcBef>
                        <a:spcAft>
                          <a:spcPts val="0"/>
                        </a:spcAft>
                      </a:pPr>
                      <a:r>
                        <a:rPr lang="en-US" sz="2000" b="1" dirty="0"/>
                        <a:t>Gap Classification</a:t>
                      </a:r>
                      <a:endParaRPr lang="en-US" sz="1800" b="1" dirty="0"/>
                    </a:p>
                    <a:p>
                      <a:pPr marL="0" marR="0" algn="just">
                        <a:lnSpc>
                          <a:spcPct val="150000"/>
                        </a:lnSpc>
                        <a:spcBef>
                          <a:spcPts val="0"/>
                        </a:spcBef>
                        <a:spcAft>
                          <a:spcPts val="0"/>
                        </a:spcAft>
                      </a:pPr>
                      <a:r>
                        <a:rPr lang="en-US" sz="2000" dirty="0"/>
                        <a:t>Structure</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2000" dirty="0"/>
                        <a:t>*</a:t>
                      </a:r>
                      <a:r>
                        <a:rPr lang="en-US" sz="2000" b="1" dirty="0"/>
                        <a:t>Gap Severity Rating</a:t>
                      </a:r>
                      <a:endParaRPr lang="en-US" sz="1800" b="1" dirty="0"/>
                    </a:p>
                    <a:p>
                      <a:pPr marL="0" marR="0" algn="just">
                        <a:lnSpc>
                          <a:spcPct val="150000"/>
                        </a:lnSpc>
                        <a:spcBef>
                          <a:spcPts val="0"/>
                        </a:spcBef>
                        <a:spcAft>
                          <a:spcPts val="0"/>
                        </a:spcAft>
                      </a:pPr>
                      <a:r>
                        <a:rPr lang="en-US" sz="2000" dirty="0" smtClean="0"/>
                        <a:t>Medium</a:t>
                      </a:r>
                      <a:endParaRPr lang="en-US" sz="2000" dirty="0" smtClean="0">
                        <a:latin typeface="Times New Roman"/>
                        <a:ea typeface="Calibri"/>
                        <a:cs typeface="Times New Roman"/>
                      </a:endParaRPr>
                    </a:p>
                  </a:txBody>
                  <a:tcPr marL="68580" marR="68580" marT="0" marB="0"/>
                </a:tc>
              </a:tr>
              <a:tr h="497645">
                <a:tc>
                  <a:txBody>
                    <a:bodyPr/>
                    <a:lstStyle/>
                    <a:p>
                      <a:pPr marL="0" marR="0" algn="just">
                        <a:lnSpc>
                          <a:spcPct val="150000"/>
                        </a:lnSpc>
                        <a:spcBef>
                          <a:spcPts val="0"/>
                        </a:spcBef>
                        <a:spcAft>
                          <a:spcPts val="0"/>
                        </a:spcAft>
                      </a:pPr>
                      <a:r>
                        <a:rPr lang="en-US" sz="1800" b="1" dirty="0"/>
                        <a:t>Gap Reference </a:t>
                      </a:r>
                      <a:endParaRPr lang="en-US" sz="16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dirty="0"/>
                        <a:t>IPHS (4.1.4 &amp; 4.1.5, 4.1.6)</a:t>
                      </a:r>
                      <a:endParaRPr lang="en-US" sz="1600" dirty="0">
                        <a:latin typeface="Calibri"/>
                        <a:ea typeface="Times New Roman"/>
                        <a:cs typeface="Times New Roman"/>
                      </a:endParaRPr>
                    </a:p>
                  </a:txBody>
                  <a:tcPr marL="68580" marR="68580" marT="0" marB="0"/>
                </a:tc>
              </a:tr>
              <a:tr h="497645">
                <a:tc>
                  <a:txBody>
                    <a:bodyPr/>
                    <a:lstStyle/>
                    <a:p>
                      <a:pPr marL="0" marR="0" algn="just">
                        <a:lnSpc>
                          <a:spcPct val="150000"/>
                        </a:lnSpc>
                        <a:spcBef>
                          <a:spcPts val="0"/>
                        </a:spcBef>
                        <a:spcAft>
                          <a:spcPts val="0"/>
                        </a:spcAft>
                      </a:pPr>
                      <a:r>
                        <a:rPr lang="en-US" sz="1800" b="1" dirty="0"/>
                        <a:t>Supporting Annexure</a:t>
                      </a:r>
                      <a:endParaRPr lang="en-US" sz="16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dirty="0"/>
                        <a:t>Photograph</a:t>
                      </a:r>
                      <a:endParaRPr lang="en-US" sz="16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ctr"/>
            <a:r>
              <a:rPr lang="en-US" sz="2400" dirty="0" smtClean="0">
                <a:latin typeface="Times New Roman" pitchFamily="18" charset="0"/>
                <a:cs typeface="Times New Roman" pitchFamily="18" charset="0"/>
              </a:rPr>
              <a:t>Patient’s waiting area..</a:t>
            </a:r>
            <a:endParaRPr lang="en-US" sz="2400" dirty="0">
              <a:latin typeface="Times New Roman" pitchFamily="18" charset="0"/>
              <a:cs typeface="Times New Roman" pitchFamily="18" charset="0"/>
            </a:endParaRPr>
          </a:p>
        </p:txBody>
      </p:sp>
      <p:pic>
        <p:nvPicPr>
          <p:cNvPr id="4" name="Content Placeholder 3" descr="C:\Users\naren\Documents\Not Responding Files\Desktop\Hospital Pictures\Photo-0467.jpg"/>
          <p:cNvPicPr>
            <a:picLocks noGrp="1"/>
          </p:cNvPicPr>
          <p:nvPr>
            <p:ph sz="quarter" idx="1"/>
          </p:nvPr>
        </p:nvPicPr>
        <p:blipFill>
          <a:blip r:embed="rId2" cstate="print"/>
          <a:srcRect/>
          <a:stretch>
            <a:fillRect/>
          </a:stretch>
        </p:blipFill>
        <p:spPr bwMode="auto">
          <a:xfrm>
            <a:off x="4572000" y="838200"/>
            <a:ext cx="3985953" cy="2589415"/>
          </a:xfrm>
          <a:prstGeom prst="rect">
            <a:avLst/>
          </a:prstGeom>
          <a:noFill/>
          <a:ln w="9525">
            <a:noFill/>
            <a:miter lim="800000"/>
            <a:headEnd/>
            <a:tailEnd/>
          </a:ln>
        </p:spPr>
      </p:pic>
      <p:pic>
        <p:nvPicPr>
          <p:cNvPr id="5" name="Picture 4" descr="C:\Users\naren\Documents\Not Responding Files\Desktop\Hospital Pictures\Photo-0468.jpg"/>
          <p:cNvPicPr/>
          <p:nvPr/>
        </p:nvPicPr>
        <p:blipFill>
          <a:blip r:embed="rId3" cstate="print"/>
          <a:srcRect/>
          <a:stretch>
            <a:fillRect/>
          </a:stretch>
        </p:blipFill>
        <p:spPr bwMode="auto">
          <a:xfrm>
            <a:off x="457200" y="838200"/>
            <a:ext cx="4114800" cy="2735283"/>
          </a:xfrm>
          <a:prstGeom prst="rect">
            <a:avLst/>
          </a:prstGeom>
          <a:noFill/>
          <a:ln w="9525">
            <a:noFill/>
            <a:miter lim="800000"/>
            <a:headEnd/>
            <a:tailEnd/>
          </a:ln>
        </p:spPr>
      </p:pic>
      <p:pic>
        <p:nvPicPr>
          <p:cNvPr id="6" name="Picture 5" descr="C:\Users\naren\Documents\Not Responding Files\Desktop\Hospital Pictures\Photo-0470.jpg"/>
          <p:cNvPicPr/>
          <p:nvPr/>
        </p:nvPicPr>
        <p:blipFill>
          <a:blip r:embed="rId4" cstate="print"/>
          <a:srcRect/>
          <a:stretch>
            <a:fillRect/>
          </a:stretch>
        </p:blipFill>
        <p:spPr bwMode="auto">
          <a:xfrm>
            <a:off x="457200" y="3429001"/>
            <a:ext cx="8077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590800"/>
          </a:xfrm>
        </p:spPr>
        <p:txBody>
          <a:bodyPr>
            <a:normAutofit/>
          </a:bodyPr>
          <a:lstStyle/>
          <a:p>
            <a:r>
              <a:rPr lang="en-US" b="1" dirty="0" smtClean="0"/>
              <a:t>1.2) </a:t>
            </a:r>
            <a:r>
              <a:rPr lang="en-US" sz="3200" b="1" u="sng" dirty="0" smtClean="0"/>
              <a:t>OP Consultation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sz="2700" b="1" dirty="0" smtClean="0">
                <a:latin typeface="Times New Roman" pitchFamily="18" charset="0"/>
                <a:cs typeface="Times New Roman" pitchFamily="18" charset="0"/>
              </a:rPr>
              <a:t>A.) For Process Flow:</a:t>
            </a:r>
            <a:r>
              <a:rPr lang="en-US" dirty="0" smtClean="0"/>
              <a:t/>
            </a:r>
            <a:br>
              <a:rPr lang="en-US" dirty="0" smtClean="0"/>
            </a:br>
            <a:endParaRPr lang="en-US" dirty="0"/>
          </a:p>
        </p:txBody>
      </p:sp>
      <p:graphicFrame>
        <p:nvGraphicFramePr>
          <p:cNvPr id="4" name="Content Placeholder 3"/>
          <p:cNvGraphicFramePr>
            <a:graphicFrameLocks noGrp="1"/>
          </p:cNvGraphicFramePr>
          <p:nvPr>
            <p:ph sz="quarter" idx="1"/>
          </p:nvPr>
        </p:nvGraphicFramePr>
        <p:xfrm>
          <a:off x="228600" y="609600"/>
          <a:ext cx="8915400" cy="6248401"/>
        </p:xfrm>
        <a:graphic>
          <a:graphicData uri="http://schemas.openxmlformats.org/drawingml/2006/table">
            <a:tbl>
              <a:tblPr firstRow="1" bandRow="1">
                <a:tableStyleId>{BC89EF96-8CEA-46FF-86C4-4CE0E7609802}</a:tableStyleId>
              </a:tblPr>
              <a:tblGrid>
                <a:gridCol w="1651000"/>
                <a:gridCol w="2311400"/>
                <a:gridCol w="495300"/>
                <a:gridCol w="1084305"/>
                <a:gridCol w="3373395"/>
              </a:tblGrid>
              <a:tr h="578045">
                <a:tc>
                  <a:txBody>
                    <a:bodyPr/>
                    <a:lstStyle/>
                    <a:p>
                      <a:pPr marL="0" marR="0" algn="just">
                        <a:lnSpc>
                          <a:spcPct val="150000"/>
                        </a:lnSpc>
                        <a:spcBef>
                          <a:spcPts val="0"/>
                        </a:spcBef>
                        <a:spcAft>
                          <a:spcPts val="0"/>
                        </a:spcAft>
                      </a:pPr>
                      <a:r>
                        <a:rPr lang="en-US" sz="1400" b="1" dirty="0"/>
                        <a:t>Process Group</a:t>
                      </a:r>
                      <a:endParaRPr lang="en-US" sz="12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400" b="0" dirty="0"/>
                        <a:t>OPD</a:t>
                      </a:r>
                      <a:endParaRPr lang="en-US" sz="1200" b="0"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US" sz="1400" b="1" dirty="0"/>
                        <a:t>Sub-Process</a:t>
                      </a:r>
                      <a:endParaRPr lang="en-US" sz="1200" b="1" dirty="0">
                        <a:latin typeface="Calibri"/>
                        <a:ea typeface="Times New Roman"/>
                        <a:cs typeface="Times New Roman"/>
                      </a:endParaRPr>
                    </a:p>
                  </a:txBody>
                  <a:tcPr marL="68580" marR="68580" marT="0" marB="0"/>
                </a:tc>
                <a:tc hMerge="1">
                  <a:txBody>
                    <a:bodyPr/>
                    <a:lstStyle/>
                    <a:p>
                      <a:pPr marL="0" marR="0" algn="just">
                        <a:lnSpc>
                          <a:spcPct val="150000"/>
                        </a:lnSpc>
                        <a:spcBef>
                          <a:spcPts val="0"/>
                        </a:spcBef>
                        <a:spcAft>
                          <a:spcPts val="0"/>
                        </a:spcAft>
                      </a:pP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400" b="0" dirty="0"/>
                        <a:t>Consultation</a:t>
                      </a:r>
                      <a:endParaRPr lang="en-US" sz="1200" b="0" dirty="0">
                        <a:latin typeface="Calibri"/>
                        <a:ea typeface="Times New Roman"/>
                        <a:cs typeface="Times New Roman"/>
                      </a:endParaRPr>
                    </a:p>
                  </a:txBody>
                  <a:tcPr marL="68580" marR="68580" marT="0" marB="0"/>
                </a:tc>
              </a:tr>
              <a:tr h="662944">
                <a:tc>
                  <a:txBody>
                    <a:bodyPr/>
                    <a:lstStyle/>
                    <a:p>
                      <a:pPr marL="0" marR="0" algn="just">
                        <a:lnSpc>
                          <a:spcPct val="150000"/>
                        </a:lnSpc>
                        <a:spcBef>
                          <a:spcPts val="0"/>
                        </a:spcBef>
                        <a:spcAft>
                          <a:spcPts val="0"/>
                        </a:spcAft>
                      </a:pPr>
                      <a:r>
                        <a:rPr lang="en-US" sz="1400" b="1" dirty="0"/>
                        <a:t>Process Location</a:t>
                      </a:r>
                      <a:endParaRPr lang="en-US" sz="12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400" b="0" dirty="0"/>
                        <a:t>Consultation Chamber</a:t>
                      </a:r>
                      <a:endParaRPr lang="en-US" sz="1200" b="0"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US" sz="1400" b="1" dirty="0"/>
                        <a:t>Process Owner</a:t>
                      </a:r>
                      <a:endParaRPr lang="en-US" sz="1200" b="1" dirty="0">
                        <a:latin typeface="Calibri"/>
                        <a:ea typeface="Times New Roman"/>
                        <a:cs typeface="Times New Roman"/>
                      </a:endParaRPr>
                    </a:p>
                  </a:txBody>
                  <a:tcPr marL="68580" marR="68580" marT="0" marB="0"/>
                </a:tc>
                <a:tc hMerge="1">
                  <a:txBody>
                    <a:bodyPr/>
                    <a:lstStyle/>
                    <a:p>
                      <a:pPr marL="0" marR="0" algn="just">
                        <a:lnSpc>
                          <a:spcPct val="150000"/>
                        </a:lnSpc>
                        <a:spcBef>
                          <a:spcPts val="0"/>
                        </a:spcBef>
                        <a:spcAft>
                          <a:spcPts val="0"/>
                        </a:spcAft>
                      </a:pP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400" dirty="0"/>
                        <a:t>Medical Officer</a:t>
                      </a:r>
                      <a:endParaRPr lang="en-US" sz="1200" b="1" dirty="0">
                        <a:latin typeface="Calibri"/>
                        <a:ea typeface="Times New Roman"/>
                        <a:cs typeface="Times New Roman"/>
                      </a:endParaRPr>
                    </a:p>
                  </a:txBody>
                  <a:tcPr marL="68580" marR="68580" marT="0" marB="0"/>
                </a:tc>
              </a:tr>
              <a:tr h="2013919">
                <a:tc>
                  <a:txBody>
                    <a:bodyPr/>
                    <a:lstStyle/>
                    <a:p>
                      <a:pPr marL="0" marR="0" algn="just">
                        <a:lnSpc>
                          <a:spcPct val="150000"/>
                        </a:lnSpc>
                        <a:spcBef>
                          <a:spcPts val="0"/>
                        </a:spcBef>
                        <a:spcAft>
                          <a:spcPts val="0"/>
                        </a:spcAft>
                      </a:pPr>
                      <a:r>
                        <a:rPr lang="en-US" sz="1400" b="1" dirty="0"/>
                        <a:t>Input(s)</a:t>
                      </a:r>
                      <a:endParaRPr lang="en-US" sz="12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400" b="0" dirty="0"/>
                        <a:t>Patients with OPD Registration Slip</a:t>
                      </a:r>
                      <a:endParaRPr lang="en-US" sz="1200" b="0"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US" sz="1400" b="1" dirty="0"/>
                        <a:t>Output(s)</a:t>
                      </a:r>
                      <a:endParaRPr lang="en-US" sz="1200" b="1" dirty="0">
                        <a:latin typeface="Calibri"/>
                        <a:ea typeface="Times New Roman"/>
                        <a:cs typeface="Times New Roman"/>
                      </a:endParaRPr>
                    </a:p>
                  </a:txBody>
                  <a:tcPr marL="68580" marR="68580" marT="0" marB="0"/>
                </a:tc>
                <a:tc hMerge="1">
                  <a:txBody>
                    <a:bodyPr/>
                    <a:lstStyle/>
                    <a:p>
                      <a:pPr marL="0" marR="0" algn="just">
                        <a:lnSpc>
                          <a:spcPct val="150000"/>
                        </a:lnSpc>
                        <a:spcBef>
                          <a:spcPts val="0"/>
                        </a:spcBef>
                        <a:spcAft>
                          <a:spcPts val="0"/>
                        </a:spcAft>
                      </a:pPr>
                      <a:endParaRPr lang="en-US" sz="1100">
                        <a:latin typeface="Calibri"/>
                        <a:ea typeface="Times New Roman"/>
                        <a:cs typeface="Times New Roman"/>
                      </a:endParaRPr>
                    </a:p>
                  </a:txBody>
                  <a:tcPr marL="68580" marR="68580" marT="0" marB="0"/>
                </a:tc>
                <a:tc>
                  <a:txBody>
                    <a:bodyPr/>
                    <a:lstStyle/>
                    <a:p>
                      <a:pPr marL="342900" marR="0" lvl="0" indent="-342900" algn="just">
                        <a:lnSpc>
                          <a:spcPct val="150000"/>
                        </a:lnSpc>
                        <a:spcBef>
                          <a:spcPts val="0"/>
                        </a:spcBef>
                        <a:spcAft>
                          <a:spcPts val="0"/>
                        </a:spcAft>
                        <a:buFont typeface="+mj-lt"/>
                        <a:buAutoNum type="alphaLcParenBoth"/>
                      </a:pPr>
                      <a:r>
                        <a:rPr lang="en-US" sz="1400" dirty="0" smtClean="0"/>
                        <a:t>&gt;300/day </a:t>
                      </a:r>
                      <a:r>
                        <a:rPr lang="en-US" sz="1400" dirty="0"/>
                        <a:t>of OPD consultations.</a:t>
                      </a:r>
                      <a:endParaRPr lang="en-US" sz="1200" dirty="0"/>
                    </a:p>
                    <a:p>
                      <a:pPr marL="342900" marR="0" lvl="0" indent="-342900" algn="just">
                        <a:lnSpc>
                          <a:spcPct val="150000"/>
                        </a:lnSpc>
                        <a:spcBef>
                          <a:spcPts val="0"/>
                        </a:spcBef>
                        <a:spcAft>
                          <a:spcPts val="0"/>
                        </a:spcAft>
                        <a:buFont typeface="+mj-lt"/>
                        <a:buAutoNum type="alphaLcParenBoth"/>
                      </a:pPr>
                      <a:r>
                        <a:rPr lang="en-US" sz="1400" dirty="0"/>
                        <a:t>15/day of investigation prescribed</a:t>
                      </a:r>
                      <a:r>
                        <a:rPr lang="en-US" sz="1400" dirty="0" smtClean="0"/>
                        <a:t>.</a:t>
                      </a:r>
                      <a:endParaRPr lang="en-US" sz="1200" dirty="0"/>
                    </a:p>
                    <a:p>
                      <a:pPr marL="342900" marR="0" lvl="0" indent="-342900" algn="just">
                        <a:lnSpc>
                          <a:spcPct val="150000"/>
                        </a:lnSpc>
                        <a:spcBef>
                          <a:spcPts val="0"/>
                        </a:spcBef>
                        <a:spcAft>
                          <a:spcPts val="0"/>
                        </a:spcAft>
                        <a:buFont typeface="+mj-lt"/>
                        <a:buAutoNum type="alphaLcParenBoth"/>
                      </a:pPr>
                      <a:r>
                        <a:rPr lang="en-US" sz="1400" dirty="0"/>
                        <a:t>250 of patients advised for follow up.</a:t>
                      </a:r>
                      <a:endParaRPr lang="en-US" sz="1200" dirty="0"/>
                    </a:p>
                    <a:p>
                      <a:pPr marL="342900" marR="0" lvl="0" indent="-342900" algn="just">
                        <a:lnSpc>
                          <a:spcPct val="150000"/>
                        </a:lnSpc>
                        <a:spcBef>
                          <a:spcPts val="0"/>
                        </a:spcBef>
                        <a:spcAft>
                          <a:spcPts val="0"/>
                        </a:spcAft>
                        <a:buFont typeface="+mj-lt"/>
                        <a:buAutoNum type="alphaLcParenBoth"/>
                      </a:pPr>
                      <a:r>
                        <a:rPr lang="en-US" sz="1400" dirty="0"/>
                        <a:t>10 of patients referred</a:t>
                      </a:r>
                      <a:r>
                        <a:rPr lang="en-US" sz="1400" dirty="0" smtClean="0"/>
                        <a:t>.</a:t>
                      </a:r>
                      <a:endParaRPr lang="en-US" sz="1200" dirty="0"/>
                    </a:p>
                  </a:txBody>
                  <a:tcPr marL="68580" marR="68580" marT="0" marB="0"/>
                </a:tc>
              </a:tr>
              <a:tr h="2415448">
                <a:tc gridSpan="5">
                  <a:txBody>
                    <a:bodyPr/>
                    <a:lstStyle/>
                    <a:p>
                      <a:pPr marL="0" marR="0" algn="just">
                        <a:lnSpc>
                          <a:spcPct val="150000"/>
                        </a:lnSpc>
                        <a:spcBef>
                          <a:spcPts val="0"/>
                        </a:spcBef>
                        <a:spcAft>
                          <a:spcPts val="0"/>
                        </a:spcAft>
                      </a:pPr>
                      <a:r>
                        <a:rPr lang="en-US" sz="1400" b="1" dirty="0"/>
                        <a:t>Process Flow/Process Description:</a:t>
                      </a:r>
                      <a:endParaRPr lang="en-US" sz="1200" b="1" dirty="0"/>
                    </a:p>
                    <a:p>
                      <a:pPr marL="342900" marR="0" lvl="0" indent="-342900" algn="just">
                        <a:lnSpc>
                          <a:spcPct val="150000"/>
                        </a:lnSpc>
                        <a:spcBef>
                          <a:spcPts val="0"/>
                        </a:spcBef>
                        <a:spcAft>
                          <a:spcPts val="0"/>
                        </a:spcAft>
                        <a:buFont typeface="Symbol"/>
                        <a:buChar char=""/>
                      </a:pPr>
                      <a:r>
                        <a:rPr lang="en-US" sz="1400" dirty="0"/>
                        <a:t>Medical Officer examines the patients as per their turn.</a:t>
                      </a:r>
                      <a:endParaRPr lang="en-US" sz="1200" dirty="0"/>
                    </a:p>
                    <a:p>
                      <a:pPr marL="342900" marR="0" lvl="0" indent="-342900" algn="just">
                        <a:lnSpc>
                          <a:spcPct val="150000"/>
                        </a:lnSpc>
                        <a:spcBef>
                          <a:spcPts val="0"/>
                        </a:spcBef>
                        <a:spcAft>
                          <a:spcPts val="0"/>
                        </a:spcAft>
                        <a:buFont typeface="Symbol"/>
                        <a:buChar char=""/>
                      </a:pPr>
                      <a:r>
                        <a:rPr lang="en-US" sz="1400" dirty="0"/>
                        <a:t>Assess vitals and prescribe medication/investigations/admission/refer to higher centers on OPD Registration form.</a:t>
                      </a:r>
                      <a:endParaRPr lang="en-US" sz="1200" dirty="0"/>
                    </a:p>
                    <a:p>
                      <a:pPr marL="342900" marR="0" lvl="0" indent="-342900" algn="just">
                        <a:lnSpc>
                          <a:spcPct val="150000"/>
                        </a:lnSpc>
                        <a:spcBef>
                          <a:spcPts val="0"/>
                        </a:spcBef>
                        <a:spcAft>
                          <a:spcPts val="0"/>
                        </a:spcAft>
                        <a:buFont typeface="Symbol"/>
                        <a:buChar char=""/>
                      </a:pPr>
                      <a:r>
                        <a:rPr lang="en-US" sz="1400" dirty="0"/>
                        <a:t>Medical Officer maintains the register and writes the patient’s serial number, registration number, patient’s name, age, sex, address and treatment. MO gives the information about dose, time and site of medication and also educate on diet if required.</a:t>
                      </a:r>
                      <a:endParaRPr lang="en-US" sz="1200" b="1"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8045">
                <a:tc gridSpan="3">
                  <a:txBody>
                    <a:bodyPr/>
                    <a:lstStyle/>
                    <a:p>
                      <a:pPr marL="0" marR="0" algn="just">
                        <a:lnSpc>
                          <a:spcPct val="150000"/>
                        </a:lnSpc>
                        <a:spcBef>
                          <a:spcPts val="0"/>
                        </a:spcBef>
                        <a:spcAft>
                          <a:spcPts val="0"/>
                        </a:spcAft>
                      </a:pPr>
                      <a:r>
                        <a:rPr lang="en-US" sz="1400" b="1" dirty="0"/>
                        <a:t>Patient Records</a:t>
                      </a:r>
                      <a:endParaRPr lang="en-US" sz="1200" b="1" dirty="0">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just">
                        <a:lnSpc>
                          <a:spcPct val="150000"/>
                        </a:lnSpc>
                        <a:spcBef>
                          <a:spcPts val="0"/>
                        </a:spcBef>
                        <a:spcAft>
                          <a:spcPts val="0"/>
                        </a:spcAft>
                      </a:pPr>
                      <a:r>
                        <a:rPr lang="en-US" sz="1400" dirty="0"/>
                        <a:t>OPD Register.</a:t>
                      </a:r>
                      <a:endParaRPr lang="en-US" sz="1200" b="1" dirty="0">
                        <a:latin typeface="Calibri"/>
                        <a:ea typeface="Times New Roman"/>
                        <a:cs typeface="Times New Roman"/>
                      </a:endParaRPr>
                    </a:p>
                  </a:txBody>
                  <a:tcPr marL="68580" marR="68580" marT="0" marB="0"/>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b="1" dirty="0" smtClean="0"/>
              <a:t>B.) Gap Analysis:</a:t>
            </a:r>
            <a:endParaRPr lang="en-US" sz="3200" dirty="0"/>
          </a:p>
        </p:txBody>
      </p:sp>
      <p:graphicFrame>
        <p:nvGraphicFramePr>
          <p:cNvPr id="4" name="Content Placeholder 3"/>
          <p:cNvGraphicFramePr>
            <a:graphicFrameLocks noGrp="1"/>
          </p:cNvGraphicFramePr>
          <p:nvPr>
            <p:ph sz="quarter" idx="1"/>
          </p:nvPr>
        </p:nvGraphicFramePr>
        <p:xfrm>
          <a:off x="228600" y="609601"/>
          <a:ext cx="8458200" cy="6076287"/>
        </p:xfrm>
        <a:graphic>
          <a:graphicData uri="http://schemas.openxmlformats.org/drawingml/2006/table">
            <a:tbl>
              <a:tblPr firstRow="1" bandRow="1">
                <a:tableStyleId>{BC89EF96-8CEA-46FF-86C4-4CE0E7609802}</a:tableStyleId>
              </a:tblPr>
              <a:tblGrid>
                <a:gridCol w="4229100"/>
                <a:gridCol w="4229100"/>
              </a:tblGrid>
              <a:tr h="675031">
                <a:tc>
                  <a:txBody>
                    <a:bodyPr/>
                    <a:lstStyle/>
                    <a:p>
                      <a:pPr marL="0" marR="0" algn="just">
                        <a:lnSpc>
                          <a:spcPct val="150000"/>
                        </a:lnSpc>
                        <a:spcBef>
                          <a:spcPts val="0"/>
                        </a:spcBef>
                        <a:spcAft>
                          <a:spcPts val="0"/>
                        </a:spcAft>
                      </a:pPr>
                      <a:r>
                        <a:rPr lang="en-US" sz="1600" dirty="0"/>
                        <a:t>Gap ID No.</a:t>
                      </a:r>
                      <a:endParaRPr lang="en-US" sz="14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600" b="0" dirty="0"/>
                        <a:t>OP003</a:t>
                      </a:r>
                      <a:endParaRPr lang="en-US" sz="1400" b="0" dirty="0">
                        <a:latin typeface="Calibri"/>
                        <a:ea typeface="Times New Roman"/>
                        <a:cs typeface="Times New Roman"/>
                      </a:endParaRPr>
                    </a:p>
                  </a:txBody>
                  <a:tcPr marL="68580" marR="68580" marT="0" marB="0"/>
                </a:tc>
              </a:tr>
              <a:tr h="675031">
                <a:tc gridSpan="2">
                  <a:txBody>
                    <a:bodyPr/>
                    <a:lstStyle/>
                    <a:p>
                      <a:pPr marL="0" marR="0" algn="just">
                        <a:lnSpc>
                          <a:spcPct val="150000"/>
                        </a:lnSpc>
                        <a:spcBef>
                          <a:spcPts val="0"/>
                        </a:spcBef>
                        <a:spcAft>
                          <a:spcPts val="0"/>
                        </a:spcAft>
                      </a:pPr>
                      <a:r>
                        <a:rPr lang="en-US" sz="1600" b="1" dirty="0"/>
                        <a:t>Gap Statement: </a:t>
                      </a:r>
                      <a:r>
                        <a:rPr lang="en-US" sz="1600" dirty="0"/>
                        <a:t>Hospital services, Citizen charter are not displayed in the OPD waiting area.</a:t>
                      </a:r>
                      <a:endParaRPr lang="en-US" sz="1400" dirty="0">
                        <a:latin typeface="Calibri"/>
                        <a:ea typeface="Times New Roman"/>
                        <a:cs typeface="Times New Roman"/>
                      </a:endParaRPr>
                    </a:p>
                  </a:txBody>
                  <a:tcPr marL="68580" marR="68580" marT="0" marB="0"/>
                </a:tc>
                <a:tc hMerge="1">
                  <a:txBody>
                    <a:bodyPr/>
                    <a:lstStyle/>
                    <a:p>
                      <a:endParaRPr lang="en-US"/>
                    </a:p>
                  </a:txBody>
                  <a:tcPr/>
                </a:tc>
              </a:tr>
              <a:tr h="2996029">
                <a:tc gridSpan="2">
                  <a:txBody>
                    <a:bodyPr/>
                    <a:lstStyle/>
                    <a:p>
                      <a:pPr marL="0" marR="0" algn="just">
                        <a:lnSpc>
                          <a:spcPct val="150000"/>
                        </a:lnSpc>
                        <a:spcBef>
                          <a:spcPts val="0"/>
                        </a:spcBef>
                        <a:spcAft>
                          <a:spcPts val="0"/>
                        </a:spcAft>
                      </a:pPr>
                      <a:r>
                        <a:rPr lang="en-US" sz="1800" b="1" dirty="0"/>
                        <a:t>Rationale/Explanation:</a:t>
                      </a:r>
                      <a:endParaRPr lang="en-US" sz="1600" b="1" dirty="0"/>
                    </a:p>
                    <a:p>
                      <a:pPr marL="342900" marR="0" lvl="0" indent="-342900" algn="just">
                        <a:lnSpc>
                          <a:spcPct val="150000"/>
                        </a:lnSpc>
                        <a:spcBef>
                          <a:spcPts val="0"/>
                        </a:spcBef>
                        <a:spcAft>
                          <a:spcPts val="0"/>
                        </a:spcAft>
                        <a:buFont typeface="Symbol"/>
                        <a:buChar char=""/>
                      </a:pPr>
                      <a:r>
                        <a:rPr lang="en-US" sz="1800" dirty="0"/>
                        <a:t>Citizen Charter is not displayed.</a:t>
                      </a:r>
                      <a:endParaRPr lang="en-US" sz="1600" dirty="0"/>
                    </a:p>
                    <a:p>
                      <a:pPr marL="342900" marR="0" lvl="0" indent="-342900" algn="just">
                        <a:lnSpc>
                          <a:spcPct val="150000"/>
                        </a:lnSpc>
                        <a:spcBef>
                          <a:spcPts val="0"/>
                        </a:spcBef>
                        <a:spcAft>
                          <a:spcPts val="0"/>
                        </a:spcAft>
                        <a:buFont typeface="Symbol"/>
                        <a:buChar char=""/>
                      </a:pPr>
                      <a:r>
                        <a:rPr lang="en-US" sz="1800" dirty="0"/>
                        <a:t>Posters imparting health education are not displayed in adequate number and all places.</a:t>
                      </a:r>
                      <a:endParaRPr lang="en-US" sz="1600" dirty="0"/>
                    </a:p>
                    <a:p>
                      <a:pPr marL="342900" marR="0" lvl="0" indent="-342900" algn="just">
                        <a:lnSpc>
                          <a:spcPct val="150000"/>
                        </a:lnSpc>
                        <a:spcBef>
                          <a:spcPts val="0"/>
                        </a:spcBef>
                        <a:spcAft>
                          <a:spcPts val="0"/>
                        </a:spcAft>
                        <a:buFont typeface="Symbol"/>
                        <a:buChar char=""/>
                      </a:pPr>
                      <a:r>
                        <a:rPr lang="en-US" sz="1800" dirty="0"/>
                        <a:t>Booklets/Leaflets are not available.</a:t>
                      </a:r>
                      <a:endParaRPr lang="en-US" sz="1600" dirty="0"/>
                    </a:p>
                    <a:p>
                      <a:pPr marL="342900" marR="0" lvl="0" indent="-342900" algn="just">
                        <a:lnSpc>
                          <a:spcPct val="150000"/>
                        </a:lnSpc>
                        <a:spcBef>
                          <a:spcPts val="0"/>
                        </a:spcBef>
                        <a:spcAft>
                          <a:spcPts val="0"/>
                        </a:spcAft>
                        <a:buFont typeface="Symbol"/>
                        <a:buChar char=""/>
                      </a:pPr>
                      <a:r>
                        <a:rPr lang="en-US" sz="1800" dirty="0"/>
                        <a:t>Available services, Name of the doctors, User Fee details and list of members of RKS/Hospital management committee are not displayed.</a:t>
                      </a:r>
                      <a:endParaRPr lang="en-US" sz="1600" dirty="0">
                        <a:latin typeface="Calibri"/>
                        <a:ea typeface="Calibri"/>
                        <a:cs typeface="Times New Roman"/>
                      </a:endParaRPr>
                    </a:p>
                  </a:txBody>
                  <a:tcPr marL="68580" marR="68580" marT="0" marB="0"/>
                </a:tc>
                <a:tc hMerge="1">
                  <a:txBody>
                    <a:bodyPr/>
                    <a:lstStyle/>
                    <a:p>
                      <a:endParaRPr lang="en-US"/>
                    </a:p>
                  </a:txBody>
                  <a:tcPr/>
                </a:tc>
              </a:tr>
              <a:tr h="998676">
                <a:tc>
                  <a:txBody>
                    <a:bodyPr/>
                    <a:lstStyle/>
                    <a:p>
                      <a:pPr marL="0" marR="0" algn="just">
                        <a:lnSpc>
                          <a:spcPct val="150000"/>
                        </a:lnSpc>
                        <a:spcBef>
                          <a:spcPts val="0"/>
                        </a:spcBef>
                        <a:spcAft>
                          <a:spcPts val="0"/>
                        </a:spcAft>
                      </a:pPr>
                      <a:r>
                        <a:rPr lang="en-US" sz="1600" b="1" dirty="0"/>
                        <a:t>Gap Classification</a:t>
                      </a:r>
                      <a:endParaRPr lang="en-US" sz="1400" b="1" dirty="0"/>
                    </a:p>
                    <a:p>
                      <a:pPr marL="0" marR="0" algn="just">
                        <a:lnSpc>
                          <a:spcPct val="150000"/>
                        </a:lnSpc>
                        <a:spcBef>
                          <a:spcPts val="0"/>
                        </a:spcBef>
                        <a:spcAft>
                          <a:spcPts val="0"/>
                        </a:spcAft>
                      </a:pPr>
                      <a:r>
                        <a:rPr lang="en-US" sz="1600" dirty="0"/>
                        <a:t>Structure</a:t>
                      </a:r>
                      <a:endParaRPr lang="en-US" sz="14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600" b="1" dirty="0"/>
                        <a:t>*Gap Severity Rating</a:t>
                      </a:r>
                      <a:endParaRPr lang="en-US" sz="1400" b="1" dirty="0"/>
                    </a:p>
                    <a:p>
                      <a:pPr marL="0" marR="0" algn="just">
                        <a:lnSpc>
                          <a:spcPct val="150000"/>
                        </a:lnSpc>
                        <a:spcBef>
                          <a:spcPts val="0"/>
                        </a:spcBef>
                        <a:spcAft>
                          <a:spcPts val="0"/>
                        </a:spcAft>
                      </a:pPr>
                      <a:r>
                        <a:rPr lang="en-US" sz="1600" dirty="0"/>
                        <a:t>Medium</a:t>
                      </a:r>
                      <a:endParaRPr lang="en-US" sz="1400" dirty="0">
                        <a:latin typeface="Calibri"/>
                        <a:ea typeface="Times New Roman"/>
                        <a:cs typeface="Times New Roman"/>
                      </a:endParaRPr>
                    </a:p>
                  </a:txBody>
                  <a:tcPr marL="68580" marR="68580" marT="0" marB="0"/>
                </a:tc>
              </a:tr>
              <a:tr h="675031">
                <a:tc>
                  <a:txBody>
                    <a:bodyPr/>
                    <a:lstStyle/>
                    <a:p>
                      <a:pPr marL="0" marR="0" algn="just">
                        <a:lnSpc>
                          <a:spcPct val="150000"/>
                        </a:lnSpc>
                        <a:spcBef>
                          <a:spcPts val="0"/>
                        </a:spcBef>
                        <a:spcAft>
                          <a:spcPts val="0"/>
                        </a:spcAft>
                      </a:pPr>
                      <a:r>
                        <a:rPr lang="en-US" sz="1600" b="1" dirty="0"/>
                        <a:t>Gap Reference</a:t>
                      </a:r>
                      <a:endParaRPr lang="en-US" sz="14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600" dirty="0"/>
                        <a:t>IPHS (4.2.5, 4.1.6)</a:t>
                      </a:r>
                      <a:endParaRPr lang="en-US" sz="14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b="1" dirty="0" smtClean="0"/>
              <a:t>C.) Gap Analysis:</a:t>
            </a:r>
            <a:endParaRPr lang="en-US" sz="2400" dirty="0"/>
          </a:p>
        </p:txBody>
      </p:sp>
      <p:graphicFrame>
        <p:nvGraphicFramePr>
          <p:cNvPr id="4" name="Content Placeholder 3"/>
          <p:cNvGraphicFramePr>
            <a:graphicFrameLocks noGrp="1"/>
          </p:cNvGraphicFramePr>
          <p:nvPr>
            <p:ph sz="quarter" idx="1"/>
          </p:nvPr>
        </p:nvGraphicFramePr>
        <p:xfrm>
          <a:off x="228600" y="609600"/>
          <a:ext cx="8458200" cy="6386853"/>
        </p:xfrm>
        <a:graphic>
          <a:graphicData uri="http://schemas.openxmlformats.org/drawingml/2006/table">
            <a:tbl>
              <a:tblPr firstRow="1" bandRow="1">
                <a:tableStyleId>{BC89EF96-8CEA-46FF-86C4-4CE0E7609802}</a:tableStyleId>
              </a:tblPr>
              <a:tblGrid>
                <a:gridCol w="4229100"/>
                <a:gridCol w="4229100"/>
              </a:tblGrid>
              <a:tr h="564840">
                <a:tc>
                  <a:txBody>
                    <a:bodyPr/>
                    <a:lstStyle/>
                    <a:p>
                      <a:pPr marL="0" marR="0" algn="just">
                        <a:lnSpc>
                          <a:spcPct val="150000"/>
                        </a:lnSpc>
                        <a:spcBef>
                          <a:spcPts val="0"/>
                        </a:spcBef>
                        <a:spcAft>
                          <a:spcPts val="0"/>
                        </a:spcAft>
                      </a:pPr>
                      <a:r>
                        <a:rPr lang="en-US" sz="1800" dirty="0"/>
                        <a:t>Gap ID No.</a:t>
                      </a:r>
                      <a:endParaRPr lang="en-US" sz="16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b="0" dirty="0"/>
                        <a:t>OP004</a:t>
                      </a:r>
                      <a:endParaRPr lang="en-US" sz="1600" b="0" dirty="0">
                        <a:latin typeface="Calibri"/>
                        <a:ea typeface="Times New Roman"/>
                        <a:cs typeface="Times New Roman"/>
                      </a:endParaRPr>
                    </a:p>
                  </a:txBody>
                  <a:tcPr marL="68580" marR="68580" marT="0" marB="0"/>
                </a:tc>
              </a:tr>
              <a:tr h="564840">
                <a:tc gridSpan="2">
                  <a:txBody>
                    <a:bodyPr/>
                    <a:lstStyle/>
                    <a:p>
                      <a:pPr marL="0" marR="0" algn="just">
                        <a:lnSpc>
                          <a:spcPct val="150000"/>
                        </a:lnSpc>
                        <a:spcBef>
                          <a:spcPts val="0"/>
                        </a:spcBef>
                        <a:spcAft>
                          <a:spcPts val="0"/>
                        </a:spcAft>
                      </a:pPr>
                      <a:r>
                        <a:rPr lang="en-US" sz="1800" b="1" dirty="0"/>
                        <a:t>Gap Statement: </a:t>
                      </a:r>
                      <a:r>
                        <a:rPr lang="en-US" sz="1800" dirty="0"/>
                        <a:t>Basic facilities are not available in the OPD</a:t>
                      </a:r>
                      <a:endParaRPr lang="en-US" sz="1600" dirty="0">
                        <a:latin typeface="Calibri"/>
                        <a:ea typeface="Times New Roman"/>
                        <a:cs typeface="Times New Roman"/>
                      </a:endParaRPr>
                    </a:p>
                  </a:txBody>
                  <a:tcPr marL="68580" marR="68580" marT="0" marB="0"/>
                </a:tc>
                <a:tc hMerge="1">
                  <a:txBody>
                    <a:bodyPr/>
                    <a:lstStyle/>
                    <a:p>
                      <a:endParaRPr lang="en-US"/>
                    </a:p>
                  </a:txBody>
                  <a:tcPr/>
                </a:tc>
              </a:tr>
              <a:tr h="2924787">
                <a:tc gridSpan="2">
                  <a:txBody>
                    <a:bodyPr/>
                    <a:lstStyle/>
                    <a:p>
                      <a:pPr marL="0" marR="0" algn="just">
                        <a:lnSpc>
                          <a:spcPct val="150000"/>
                        </a:lnSpc>
                        <a:spcBef>
                          <a:spcPts val="0"/>
                        </a:spcBef>
                        <a:spcAft>
                          <a:spcPts val="0"/>
                        </a:spcAft>
                      </a:pPr>
                      <a:r>
                        <a:rPr lang="en-US" sz="1800" b="1" dirty="0"/>
                        <a:t>Rationale/Explanation:</a:t>
                      </a:r>
                      <a:endParaRPr lang="en-US" sz="1600" b="1" dirty="0"/>
                    </a:p>
                    <a:p>
                      <a:pPr marL="342900" marR="0" lvl="0" indent="-342900" algn="just">
                        <a:lnSpc>
                          <a:spcPct val="150000"/>
                        </a:lnSpc>
                        <a:spcBef>
                          <a:spcPts val="0"/>
                        </a:spcBef>
                        <a:spcAft>
                          <a:spcPts val="0"/>
                        </a:spcAft>
                        <a:buFont typeface="Symbol"/>
                        <a:buChar char=""/>
                      </a:pPr>
                      <a:r>
                        <a:rPr lang="en-US" sz="1800" dirty="0"/>
                        <a:t>There is no waiting area.</a:t>
                      </a:r>
                      <a:endParaRPr lang="en-US" sz="1600" dirty="0"/>
                    </a:p>
                    <a:p>
                      <a:pPr marL="342900" marR="0" lvl="0" indent="-342900" algn="just">
                        <a:lnSpc>
                          <a:spcPct val="150000"/>
                        </a:lnSpc>
                        <a:spcBef>
                          <a:spcPts val="0"/>
                        </a:spcBef>
                        <a:spcAft>
                          <a:spcPts val="0"/>
                        </a:spcAft>
                        <a:buFont typeface="Symbol"/>
                        <a:buChar char=""/>
                      </a:pPr>
                      <a:r>
                        <a:rPr lang="en-US" sz="1800" dirty="0"/>
                        <a:t>The doorway leading to the entrance not has a ramp facility easy access for handicapped patients; wheelchairs and stretchers are also not available.</a:t>
                      </a:r>
                      <a:endParaRPr lang="en-US" sz="1600" dirty="0"/>
                    </a:p>
                    <a:p>
                      <a:pPr marL="342900" marR="0" lvl="0" indent="-342900" algn="just">
                        <a:lnSpc>
                          <a:spcPct val="150000"/>
                        </a:lnSpc>
                        <a:spcBef>
                          <a:spcPts val="0"/>
                        </a:spcBef>
                        <a:spcAft>
                          <a:spcPts val="0"/>
                        </a:spcAft>
                        <a:buFont typeface="Symbol"/>
                        <a:buChar char=""/>
                      </a:pPr>
                      <a:r>
                        <a:rPr lang="en-US" sz="1800" dirty="0"/>
                        <a:t>Toilets with adequate water supply separate for males and females are not available.</a:t>
                      </a:r>
                      <a:endParaRPr lang="en-US" sz="1600" dirty="0"/>
                    </a:p>
                    <a:p>
                      <a:pPr marL="342900" marR="0" lvl="0" indent="-342900" algn="just">
                        <a:lnSpc>
                          <a:spcPct val="150000"/>
                        </a:lnSpc>
                        <a:spcBef>
                          <a:spcPts val="0"/>
                        </a:spcBef>
                        <a:spcAft>
                          <a:spcPts val="0"/>
                        </a:spcAft>
                        <a:buFont typeface="Symbol"/>
                        <a:buChar char=""/>
                      </a:pPr>
                      <a:r>
                        <a:rPr lang="en-US" sz="1800" dirty="0"/>
                        <a:t>Drinking water is not available in the patient’s waiting area.</a:t>
                      </a:r>
                      <a:endParaRPr lang="en-US" sz="1600" dirty="0"/>
                    </a:p>
                    <a:p>
                      <a:pPr marL="342900" marR="0" lvl="0" indent="-342900" algn="just">
                        <a:lnSpc>
                          <a:spcPct val="150000"/>
                        </a:lnSpc>
                        <a:spcBef>
                          <a:spcPts val="0"/>
                        </a:spcBef>
                        <a:spcAft>
                          <a:spcPts val="0"/>
                        </a:spcAft>
                        <a:buFont typeface="Symbol"/>
                        <a:buChar char=""/>
                      </a:pPr>
                      <a:r>
                        <a:rPr lang="en-US" sz="1800" dirty="0"/>
                        <a:t>There are in-adequate chairs for patients and attendant in waiting area.</a:t>
                      </a:r>
                      <a:endParaRPr lang="en-US" sz="1600" dirty="0">
                        <a:latin typeface="Calibri"/>
                        <a:ea typeface="Calibri"/>
                        <a:cs typeface="Times New Roman"/>
                      </a:endParaRPr>
                    </a:p>
                  </a:txBody>
                  <a:tcPr marL="68580" marR="68580" marT="0" marB="0"/>
                </a:tc>
                <a:tc hMerge="1">
                  <a:txBody>
                    <a:bodyPr/>
                    <a:lstStyle/>
                    <a:p>
                      <a:endParaRPr lang="en-US"/>
                    </a:p>
                  </a:txBody>
                  <a:tcPr/>
                </a:tc>
              </a:tr>
              <a:tr h="835653">
                <a:tc>
                  <a:txBody>
                    <a:bodyPr/>
                    <a:lstStyle/>
                    <a:p>
                      <a:pPr marL="0" marR="0" algn="just">
                        <a:lnSpc>
                          <a:spcPct val="150000"/>
                        </a:lnSpc>
                        <a:spcBef>
                          <a:spcPts val="0"/>
                        </a:spcBef>
                        <a:spcAft>
                          <a:spcPts val="0"/>
                        </a:spcAft>
                      </a:pPr>
                      <a:r>
                        <a:rPr lang="en-US" sz="1800" b="1" dirty="0"/>
                        <a:t>Gap Classification</a:t>
                      </a:r>
                      <a:endParaRPr lang="en-US" sz="1600" b="1" dirty="0"/>
                    </a:p>
                    <a:p>
                      <a:pPr marL="0" marR="0" algn="just">
                        <a:lnSpc>
                          <a:spcPct val="150000"/>
                        </a:lnSpc>
                        <a:spcBef>
                          <a:spcPts val="0"/>
                        </a:spcBef>
                        <a:spcAft>
                          <a:spcPts val="0"/>
                        </a:spcAft>
                      </a:pPr>
                      <a:r>
                        <a:rPr lang="en-US" sz="1800" dirty="0"/>
                        <a:t>Structure</a:t>
                      </a:r>
                      <a:endParaRPr lang="en-US" sz="16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b="1" dirty="0"/>
                        <a:t>*Gap Severity Rating</a:t>
                      </a:r>
                      <a:endParaRPr lang="en-US" sz="1600" b="1" dirty="0"/>
                    </a:p>
                    <a:p>
                      <a:pPr marL="0" marR="0" algn="just">
                        <a:lnSpc>
                          <a:spcPct val="150000"/>
                        </a:lnSpc>
                        <a:spcBef>
                          <a:spcPts val="0"/>
                        </a:spcBef>
                        <a:spcAft>
                          <a:spcPts val="0"/>
                        </a:spcAft>
                      </a:pPr>
                      <a:r>
                        <a:rPr lang="en-US" sz="1800" dirty="0"/>
                        <a:t>Medium</a:t>
                      </a:r>
                      <a:endParaRPr lang="en-US" sz="1600" dirty="0">
                        <a:latin typeface="Calibri"/>
                        <a:ea typeface="Times New Roman"/>
                        <a:cs typeface="Times New Roman"/>
                      </a:endParaRPr>
                    </a:p>
                  </a:txBody>
                  <a:tcPr marL="68580" marR="68580" marT="0" marB="0"/>
                </a:tc>
              </a:tr>
              <a:tr h="564840">
                <a:tc>
                  <a:txBody>
                    <a:bodyPr/>
                    <a:lstStyle/>
                    <a:p>
                      <a:pPr marL="0" marR="0" algn="just">
                        <a:lnSpc>
                          <a:spcPct val="150000"/>
                        </a:lnSpc>
                        <a:spcBef>
                          <a:spcPts val="0"/>
                        </a:spcBef>
                        <a:spcAft>
                          <a:spcPts val="0"/>
                        </a:spcAft>
                      </a:pPr>
                      <a:r>
                        <a:rPr lang="en-US" sz="1800" b="1" dirty="0"/>
                        <a:t>Gap Reference</a:t>
                      </a:r>
                      <a:endParaRPr lang="en-US" sz="16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dirty="0"/>
                        <a:t>IPHS (4.1.4 &amp; 4.1.5)</a:t>
                      </a:r>
                      <a:endParaRPr lang="en-US" sz="1600" dirty="0">
                        <a:latin typeface="Calibri"/>
                        <a:ea typeface="Times New Roman"/>
                        <a:cs typeface="Times New Roman"/>
                      </a:endParaRPr>
                    </a:p>
                  </a:txBody>
                  <a:tcPr marL="68580" marR="68580" marT="0" marB="0"/>
                </a:tc>
              </a:tr>
              <a:tr h="564840">
                <a:tc>
                  <a:txBody>
                    <a:bodyPr/>
                    <a:lstStyle/>
                    <a:p>
                      <a:pPr marL="0" marR="0" algn="just">
                        <a:lnSpc>
                          <a:spcPct val="150000"/>
                        </a:lnSpc>
                        <a:spcBef>
                          <a:spcPts val="0"/>
                        </a:spcBef>
                        <a:spcAft>
                          <a:spcPts val="0"/>
                        </a:spcAft>
                      </a:pPr>
                      <a:r>
                        <a:rPr lang="en-US" sz="1800" b="1" dirty="0"/>
                        <a:t>Supporting Annexure</a:t>
                      </a:r>
                      <a:endParaRPr lang="en-US" sz="16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dirty="0"/>
                        <a:t>Photograph</a:t>
                      </a:r>
                      <a:endParaRPr lang="en-US" sz="16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b="1" dirty="0" smtClean="0"/>
              <a:t>D.) Gap Analysis:</a:t>
            </a:r>
            <a:endParaRPr lang="en-US" sz="2400" dirty="0"/>
          </a:p>
        </p:txBody>
      </p:sp>
      <p:graphicFrame>
        <p:nvGraphicFramePr>
          <p:cNvPr id="4" name="Content Placeholder 3"/>
          <p:cNvGraphicFramePr>
            <a:graphicFrameLocks noGrp="1"/>
          </p:cNvGraphicFramePr>
          <p:nvPr>
            <p:ph sz="quarter" idx="1"/>
          </p:nvPr>
        </p:nvGraphicFramePr>
        <p:xfrm>
          <a:off x="228600" y="609600"/>
          <a:ext cx="8458200" cy="6035538"/>
        </p:xfrm>
        <a:graphic>
          <a:graphicData uri="http://schemas.openxmlformats.org/drawingml/2006/table">
            <a:tbl>
              <a:tblPr firstRow="1" bandRow="1">
                <a:tableStyleId>{BC89EF96-8CEA-46FF-86C4-4CE0E7609802}</a:tableStyleId>
              </a:tblPr>
              <a:tblGrid>
                <a:gridCol w="4229100"/>
                <a:gridCol w="4229100"/>
              </a:tblGrid>
              <a:tr h="898661">
                <a:tc>
                  <a:txBody>
                    <a:bodyPr/>
                    <a:lstStyle/>
                    <a:p>
                      <a:pPr marL="0" marR="0" algn="just">
                        <a:lnSpc>
                          <a:spcPct val="150000"/>
                        </a:lnSpc>
                        <a:spcBef>
                          <a:spcPts val="0"/>
                        </a:spcBef>
                        <a:spcAft>
                          <a:spcPts val="0"/>
                        </a:spcAft>
                      </a:pPr>
                      <a:r>
                        <a:rPr lang="en-US" sz="2000" dirty="0"/>
                        <a:t>Gap ID No.</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2000" b="0" dirty="0"/>
                        <a:t>OP005</a:t>
                      </a:r>
                      <a:endParaRPr lang="en-US" sz="1800" b="0" dirty="0">
                        <a:latin typeface="Calibri"/>
                        <a:ea typeface="Times New Roman"/>
                        <a:cs typeface="Times New Roman"/>
                      </a:endParaRPr>
                    </a:p>
                  </a:txBody>
                  <a:tcPr marL="68580" marR="68580" marT="0" marB="0"/>
                </a:tc>
              </a:tr>
              <a:tr h="898661">
                <a:tc gridSpan="2">
                  <a:txBody>
                    <a:bodyPr/>
                    <a:lstStyle/>
                    <a:p>
                      <a:pPr marL="0" marR="0" algn="just">
                        <a:lnSpc>
                          <a:spcPct val="150000"/>
                        </a:lnSpc>
                        <a:spcBef>
                          <a:spcPts val="0"/>
                        </a:spcBef>
                        <a:spcAft>
                          <a:spcPts val="0"/>
                        </a:spcAft>
                      </a:pPr>
                      <a:r>
                        <a:rPr lang="en-US" sz="2000" b="1" dirty="0"/>
                        <a:t>Gap </a:t>
                      </a:r>
                      <a:r>
                        <a:rPr lang="en-US" sz="2000" b="1" dirty="0" smtClean="0"/>
                        <a:t>Statement:</a:t>
                      </a:r>
                      <a:r>
                        <a:rPr lang="en-US" sz="2000" b="1" baseline="0" dirty="0" smtClean="0"/>
                        <a:t> </a:t>
                      </a:r>
                      <a:r>
                        <a:rPr lang="en-US" sz="2000" dirty="0" smtClean="0"/>
                        <a:t>Patient </a:t>
                      </a:r>
                      <a:r>
                        <a:rPr lang="en-US" sz="2000" dirty="0"/>
                        <a:t>privacy is not maintained during examination.</a:t>
                      </a:r>
                      <a:endParaRPr lang="en-US" sz="1800" dirty="0">
                        <a:latin typeface="Calibri"/>
                        <a:ea typeface="Times New Roman"/>
                        <a:cs typeface="Times New Roman"/>
                      </a:endParaRPr>
                    </a:p>
                  </a:txBody>
                  <a:tcPr marL="68580" marR="68580" marT="0" marB="0"/>
                </a:tc>
                <a:tc hMerge="1">
                  <a:txBody>
                    <a:bodyPr/>
                    <a:lstStyle/>
                    <a:p>
                      <a:endParaRPr lang="en-US"/>
                    </a:p>
                  </a:txBody>
                  <a:tcPr/>
                </a:tc>
              </a:tr>
              <a:tr h="1994290">
                <a:tc gridSpan="2">
                  <a:txBody>
                    <a:bodyPr/>
                    <a:lstStyle/>
                    <a:p>
                      <a:pPr marL="0" marR="0" algn="just">
                        <a:lnSpc>
                          <a:spcPct val="150000"/>
                        </a:lnSpc>
                        <a:spcBef>
                          <a:spcPts val="0"/>
                        </a:spcBef>
                        <a:spcAft>
                          <a:spcPts val="0"/>
                        </a:spcAft>
                      </a:pPr>
                      <a:r>
                        <a:rPr lang="en-US" sz="2000" b="1" dirty="0"/>
                        <a:t>Rationale/Explanation:</a:t>
                      </a:r>
                      <a:endParaRPr lang="en-US" sz="1800" b="1" dirty="0"/>
                    </a:p>
                    <a:p>
                      <a:pPr marL="342900" marR="0" lvl="0" indent="-342900" algn="just">
                        <a:lnSpc>
                          <a:spcPct val="150000"/>
                        </a:lnSpc>
                        <a:spcBef>
                          <a:spcPts val="0"/>
                        </a:spcBef>
                        <a:spcAft>
                          <a:spcPts val="0"/>
                        </a:spcAft>
                        <a:buFont typeface="Symbol"/>
                        <a:buChar char=""/>
                      </a:pPr>
                      <a:r>
                        <a:rPr lang="en-US" sz="2000" dirty="0"/>
                        <a:t>Curtains are not available in OP consultation room.</a:t>
                      </a:r>
                      <a:endParaRPr lang="en-US" sz="1800" dirty="0"/>
                    </a:p>
                    <a:p>
                      <a:pPr marL="342900" marR="0" lvl="0" indent="-342900" algn="just">
                        <a:lnSpc>
                          <a:spcPct val="150000"/>
                        </a:lnSpc>
                        <a:spcBef>
                          <a:spcPts val="0"/>
                        </a:spcBef>
                        <a:spcAft>
                          <a:spcPts val="0"/>
                        </a:spcAft>
                        <a:buFont typeface="Symbol"/>
                        <a:buChar char=""/>
                      </a:pPr>
                      <a:r>
                        <a:rPr lang="en-US" sz="2000" dirty="0"/>
                        <a:t>During consultation time, a number of patients are present in consultation room.</a:t>
                      </a:r>
                      <a:endParaRPr lang="en-US" sz="1800" dirty="0">
                        <a:latin typeface="Calibri"/>
                        <a:ea typeface="Calibri"/>
                        <a:cs typeface="Times New Roman"/>
                      </a:endParaRPr>
                    </a:p>
                  </a:txBody>
                  <a:tcPr marL="68580" marR="68580" marT="0" marB="0"/>
                </a:tc>
                <a:tc hMerge="1">
                  <a:txBody>
                    <a:bodyPr/>
                    <a:lstStyle/>
                    <a:p>
                      <a:endParaRPr lang="en-US"/>
                    </a:p>
                  </a:txBody>
                  <a:tcPr/>
                </a:tc>
              </a:tr>
              <a:tr h="1329526">
                <a:tc>
                  <a:txBody>
                    <a:bodyPr/>
                    <a:lstStyle/>
                    <a:p>
                      <a:pPr marL="0" marR="0" algn="just">
                        <a:lnSpc>
                          <a:spcPct val="150000"/>
                        </a:lnSpc>
                        <a:spcBef>
                          <a:spcPts val="0"/>
                        </a:spcBef>
                        <a:spcAft>
                          <a:spcPts val="0"/>
                        </a:spcAft>
                      </a:pPr>
                      <a:r>
                        <a:rPr lang="en-US" sz="2000" b="1" dirty="0"/>
                        <a:t>Gap Classification</a:t>
                      </a:r>
                      <a:endParaRPr lang="en-US" sz="1800" b="1" dirty="0"/>
                    </a:p>
                    <a:p>
                      <a:pPr marL="0" marR="0" algn="just">
                        <a:lnSpc>
                          <a:spcPct val="150000"/>
                        </a:lnSpc>
                        <a:spcBef>
                          <a:spcPts val="0"/>
                        </a:spcBef>
                        <a:spcAft>
                          <a:spcPts val="0"/>
                        </a:spcAft>
                      </a:pPr>
                      <a:r>
                        <a:rPr lang="en-US" sz="2000" dirty="0"/>
                        <a:t>Structure</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2000" b="1" dirty="0"/>
                        <a:t>*Gap Severity Rating</a:t>
                      </a:r>
                      <a:endParaRPr lang="en-US" sz="1800" b="1" dirty="0"/>
                    </a:p>
                    <a:p>
                      <a:pPr marL="0" marR="0" algn="just">
                        <a:lnSpc>
                          <a:spcPct val="150000"/>
                        </a:lnSpc>
                        <a:spcBef>
                          <a:spcPts val="0"/>
                        </a:spcBef>
                        <a:spcAft>
                          <a:spcPts val="0"/>
                        </a:spcAft>
                      </a:pPr>
                      <a:r>
                        <a:rPr lang="en-US" sz="2000" dirty="0"/>
                        <a:t>High</a:t>
                      </a:r>
                      <a:endParaRPr lang="en-US" sz="1800" dirty="0">
                        <a:latin typeface="Calibri"/>
                        <a:ea typeface="Times New Roman"/>
                        <a:cs typeface="Times New Roman"/>
                      </a:endParaRPr>
                    </a:p>
                  </a:txBody>
                  <a:tcPr marL="68580" marR="68580" marT="0" marB="0"/>
                </a:tc>
              </a:tr>
              <a:tr h="898661">
                <a:tc>
                  <a:txBody>
                    <a:bodyPr/>
                    <a:lstStyle/>
                    <a:p>
                      <a:pPr marL="0" marR="0" algn="just">
                        <a:lnSpc>
                          <a:spcPct val="150000"/>
                        </a:lnSpc>
                        <a:spcBef>
                          <a:spcPts val="0"/>
                        </a:spcBef>
                        <a:spcAft>
                          <a:spcPts val="0"/>
                        </a:spcAft>
                      </a:pPr>
                      <a:r>
                        <a:rPr lang="en-US" sz="2000" b="1" dirty="0"/>
                        <a:t>Gap Reference</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2000" dirty="0"/>
                        <a:t>IPHS (4.1.7)</a:t>
                      </a:r>
                      <a:endParaRPr lang="en-US" sz="18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normAutofit/>
          </a:bodyPr>
          <a:lstStyle/>
          <a:p>
            <a:r>
              <a:rPr lang="en-US" sz="3200" b="1" dirty="0" smtClean="0"/>
              <a:t>1.3) </a:t>
            </a:r>
            <a:r>
              <a:rPr lang="en-US" sz="3200" b="1" u="sng" dirty="0" smtClean="0"/>
              <a:t>Dispensing of Medicines</a:t>
            </a:r>
            <a:endParaRPr lang="en-US" sz="3200"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400" b="1" dirty="0" smtClean="0"/>
              <a:t>A.) For Process Flow:</a:t>
            </a:r>
            <a:endParaRPr lang="en-US" sz="2400" dirty="0"/>
          </a:p>
        </p:txBody>
      </p:sp>
      <p:graphicFrame>
        <p:nvGraphicFramePr>
          <p:cNvPr id="4" name="Content Placeholder 3"/>
          <p:cNvGraphicFramePr>
            <a:graphicFrameLocks noGrp="1"/>
          </p:cNvGraphicFramePr>
          <p:nvPr>
            <p:ph sz="quarter" idx="1"/>
          </p:nvPr>
        </p:nvGraphicFramePr>
        <p:xfrm>
          <a:off x="228600" y="609600"/>
          <a:ext cx="8534400" cy="6295611"/>
        </p:xfrm>
        <a:graphic>
          <a:graphicData uri="http://schemas.openxmlformats.org/drawingml/2006/table">
            <a:tbl>
              <a:tblPr firstRow="1" bandRow="1">
                <a:tableStyleId>{BC89EF96-8CEA-46FF-86C4-4CE0E7609802}</a:tableStyleId>
              </a:tblPr>
              <a:tblGrid>
                <a:gridCol w="1706880"/>
                <a:gridCol w="1706880"/>
                <a:gridCol w="458329"/>
                <a:gridCol w="1422400"/>
                <a:gridCol w="3239911"/>
              </a:tblGrid>
              <a:tr h="712460">
                <a:tc>
                  <a:txBody>
                    <a:bodyPr/>
                    <a:lstStyle/>
                    <a:p>
                      <a:pPr marL="0" marR="0" algn="just">
                        <a:lnSpc>
                          <a:spcPct val="150000"/>
                        </a:lnSpc>
                        <a:spcBef>
                          <a:spcPts val="0"/>
                        </a:spcBef>
                        <a:spcAft>
                          <a:spcPts val="0"/>
                        </a:spcAft>
                      </a:pPr>
                      <a:r>
                        <a:rPr lang="en-US" sz="1600" b="1" dirty="0"/>
                        <a:t>Process Group</a:t>
                      </a:r>
                      <a:endParaRPr lang="en-US" sz="14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US" sz="1600" b="0" dirty="0"/>
                        <a:t>OPD</a:t>
                      </a:r>
                      <a:endParaRPr lang="en-US" sz="1400" b="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US" sz="1600" b="1" dirty="0"/>
                        <a:t>Sub-Process</a:t>
                      </a:r>
                      <a:endParaRPr lang="en-US" sz="14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600" b="0" dirty="0"/>
                        <a:t>Dispensing of Medicines</a:t>
                      </a:r>
                      <a:endParaRPr lang="en-US" sz="1400" b="0" dirty="0">
                        <a:latin typeface="Calibri"/>
                        <a:ea typeface="Times New Roman"/>
                        <a:cs typeface="Times New Roman"/>
                      </a:endParaRPr>
                    </a:p>
                  </a:txBody>
                  <a:tcPr marL="68580" marR="68580" marT="0" marB="0"/>
                </a:tc>
              </a:tr>
              <a:tr h="680170">
                <a:tc>
                  <a:txBody>
                    <a:bodyPr/>
                    <a:lstStyle/>
                    <a:p>
                      <a:pPr marL="0" marR="0" algn="just">
                        <a:lnSpc>
                          <a:spcPct val="150000"/>
                        </a:lnSpc>
                        <a:spcBef>
                          <a:spcPts val="0"/>
                        </a:spcBef>
                        <a:spcAft>
                          <a:spcPts val="0"/>
                        </a:spcAft>
                      </a:pPr>
                      <a:r>
                        <a:rPr lang="en-US" sz="1600" b="1" dirty="0"/>
                        <a:t>Process Location</a:t>
                      </a:r>
                      <a:endParaRPr lang="en-US" sz="14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US" sz="1600"/>
                        <a:t>OP Pharmacy</a:t>
                      </a:r>
                      <a:endParaRPr lang="en-US" sz="140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US" sz="1600" b="1" dirty="0"/>
                        <a:t>Process Owner</a:t>
                      </a:r>
                      <a:endParaRPr lang="en-US" sz="14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600" dirty="0"/>
                        <a:t>Staff Nurse</a:t>
                      </a:r>
                      <a:endParaRPr lang="en-US" sz="1400" dirty="0">
                        <a:latin typeface="Calibri"/>
                        <a:ea typeface="Times New Roman"/>
                        <a:cs typeface="Times New Roman"/>
                      </a:endParaRPr>
                    </a:p>
                  </a:txBody>
                  <a:tcPr marL="68580" marR="68580" marT="0" marB="0"/>
                </a:tc>
              </a:tr>
              <a:tr h="1424921">
                <a:tc>
                  <a:txBody>
                    <a:bodyPr/>
                    <a:lstStyle/>
                    <a:p>
                      <a:pPr marL="0" marR="0" algn="just">
                        <a:lnSpc>
                          <a:spcPct val="150000"/>
                        </a:lnSpc>
                        <a:spcBef>
                          <a:spcPts val="0"/>
                        </a:spcBef>
                        <a:spcAft>
                          <a:spcPts val="0"/>
                        </a:spcAft>
                      </a:pPr>
                      <a:r>
                        <a:rPr lang="en-US" sz="1600" b="1" dirty="0"/>
                        <a:t>Input(s)</a:t>
                      </a:r>
                      <a:endParaRPr lang="en-US" sz="14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US" sz="1600"/>
                        <a:t>OPD Registration Ticket</a:t>
                      </a:r>
                      <a:endParaRPr lang="en-US" sz="140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US" sz="1600" b="1" dirty="0"/>
                        <a:t>Output(s)</a:t>
                      </a:r>
                      <a:endParaRPr lang="en-US" sz="1400" b="1" dirty="0">
                        <a:latin typeface="Calibri"/>
                        <a:ea typeface="Times New Roman"/>
                        <a:cs typeface="Times New Roman"/>
                      </a:endParaRPr>
                    </a:p>
                  </a:txBody>
                  <a:tcPr marL="68580" marR="68580" marT="0" marB="0"/>
                </a:tc>
                <a:tc>
                  <a:txBody>
                    <a:bodyPr/>
                    <a:lstStyle/>
                    <a:p>
                      <a:pPr marL="342900" marR="0" lvl="0" indent="-342900" algn="just">
                        <a:lnSpc>
                          <a:spcPct val="150000"/>
                        </a:lnSpc>
                        <a:spcBef>
                          <a:spcPts val="0"/>
                        </a:spcBef>
                        <a:spcAft>
                          <a:spcPts val="0"/>
                        </a:spcAft>
                        <a:buFont typeface="Symbol"/>
                        <a:buChar char=""/>
                      </a:pPr>
                      <a:r>
                        <a:rPr lang="en-US" sz="1600"/>
                        <a:t>No. of Medicines dispensed per day</a:t>
                      </a:r>
                      <a:endParaRPr lang="en-US" sz="1400"/>
                    </a:p>
                    <a:p>
                      <a:pPr marL="342900" marR="0" lvl="0" indent="-342900" algn="just">
                        <a:lnSpc>
                          <a:spcPct val="150000"/>
                        </a:lnSpc>
                        <a:spcBef>
                          <a:spcPts val="0"/>
                        </a:spcBef>
                        <a:spcAft>
                          <a:spcPts val="0"/>
                        </a:spcAft>
                        <a:buFont typeface="Symbol"/>
                        <a:buChar char=""/>
                      </a:pPr>
                      <a:r>
                        <a:rPr lang="en-US" sz="1600"/>
                        <a:t>No. of stock out per day</a:t>
                      </a:r>
                      <a:endParaRPr lang="en-US" sz="1400">
                        <a:latin typeface="Calibri"/>
                        <a:ea typeface="Calibri"/>
                        <a:cs typeface="Times New Roman"/>
                      </a:endParaRPr>
                    </a:p>
                  </a:txBody>
                  <a:tcPr marL="68580" marR="68580" marT="0" marB="0"/>
                </a:tc>
              </a:tr>
              <a:tr h="2720679">
                <a:tc gridSpan="5">
                  <a:txBody>
                    <a:bodyPr/>
                    <a:lstStyle/>
                    <a:p>
                      <a:pPr marL="0" marR="0" algn="just">
                        <a:lnSpc>
                          <a:spcPct val="150000"/>
                        </a:lnSpc>
                        <a:spcBef>
                          <a:spcPts val="0"/>
                        </a:spcBef>
                        <a:spcAft>
                          <a:spcPts val="0"/>
                        </a:spcAft>
                      </a:pPr>
                      <a:r>
                        <a:rPr lang="en-US" sz="1600" b="1" dirty="0"/>
                        <a:t>Process Flow/ Process Description:</a:t>
                      </a:r>
                      <a:endParaRPr lang="en-US" sz="1400" b="1" dirty="0"/>
                    </a:p>
                    <a:p>
                      <a:pPr marL="342900" marR="0" lvl="0" indent="-342900" algn="just">
                        <a:lnSpc>
                          <a:spcPct val="150000"/>
                        </a:lnSpc>
                        <a:spcBef>
                          <a:spcPts val="0"/>
                        </a:spcBef>
                        <a:spcAft>
                          <a:spcPts val="0"/>
                        </a:spcAft>
                        <a:buFont typeface="Symbol"/>
                        <a:buChar char=""/>
                      </a:pPr>
                      <a:r>
                        <a:rPr lang="en-US" sz="1600" dirty="0"/>
                        <a:t>Patients come pharmacy after the consultation and go directly to pharmacy and shows the </a:t>
                      </a:r>
                      <a:r>
                        <a:rPr lang="en-US" sz="1600" dirty="0" smtClean="0"/>
                        <a:t>prescription.</a:t>
                      </a:r>
                      <a:endParaRPr lang="en-US" sz="1400" dirty="0"/>
                    </a:p>
                    <a:p>
                      <a:pPr marL="342900" marR="0" lvl="0" indent="-342900" algn="just" defTabSz="914400" rtl="0" eaLnBrk="1" fontAlgn="auto" latinLnBrk="0" hangingPunct="1">
                        <a:lnSpc>
                          <a:spcPct val="150000"/>
                        </a:lnSpc>
                        <a:spcBef>
                          <a:spcPts val="0"/>
                        </a:spcBef>
                        <a:spcAft>
                          <a:spcPts val="0"/>
                        </a:spcAft>
                        <a:buClrTx/>
                        <a:buSzTx/>
                        <a:buFont typeface="Symbol"/>
                        <a:buChar char=""/>
                        <a:tabLst/>
                        <a:defRPr/>
                      </a:pPr>
                      <a:r>
                        <a:rPr lang="en-US" sz="1600" dirty="0" smtClean="0"/>
                        <a:t>Staff Nurse </a:t>
                      </a:r>
                      <a:r>
                        <a:rPr lang="en-US" sz="1600" dirty="0"/>
                        <a:t>checks the availability of drugs and if it is not available then advice some drugs is not available in the pharmacy, then patients are bound to purchase drugs outside the campus.</a:t>
                      </a:r>
                      <a:endParaRPr lang="en-US" sz="1400" dirty="0"/>
                    </a:p>
                    <a:p>
                      <a:pPr marL="342900" marR="0" lvl="0" indent="-342900" algn="just">
                        <a:lnSpc>
                          <a:spcPct val="150000"/>
                        </a:lnSpc>
                        <a:spcBef>
                          <a:spcPts val="0"/>
                        </a:spcBef>
                        <a:spcAft>
                          <a:spcPts val="0"/>
                        </a:spcAft>
                        <a:buFont typeface="Symbol"/>
                        <a:buChar char=""/>
                      </a:pPr>
                      <a:r>
                        <a:rPr lang="en-US" sz="1600" dirty="0"/>
                        <a:t>Staff Nurse enters the name of the medicine in Medicine Dispensing Register; in register mention the reg. no. and quantity given to the patients.</a:t>
                      </a:r>
                      <a:endParaRPr lang="en-US" sz="1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1570">
                <a:tc gridSpan="2">
                  <a:txBody>
                    <a:bodyPr/>
                    <a:lstStyle/>
                    <a:p>
                      <a:pPr marL="0" marR="0" algn="just">
                        <a:lnSpc>
                          <a:spcPct val="150000"/>
                        </a:lnSpc>
                        <a:spcBef>
                          <a:spcPts val="0"/>
                        </a:spcBef>
                        <a:spcAft>
                          <a:spcPts val="0"/>
                        </a:spcAft>
                      </a:pPr>
                      <a:r>
                        <a:rPr lang="en-US" sz="1600" b="1" dirty="0"/>
                        <a:t>Patient Records</a:t>
                      </a:r>
                      <a:endParaRPr lang="en-US" sz="1400" b="1" dirty="0">
                        <a:latin typeface="Calibri"/>
                        <a:ea typeface="Times New Roman"/>
                        <a:cs typeface="Times New Roman"/>
                      </a:endParaRPr>
                    </a:p>
                  </a:txBody>
                  <a:tcPr marL="68580" marR="68580" marT="0" marB="0"/>
                </a:tc>
                <a:tc hMerge="1">
                  <a:txBody>
                    <a:bodyPr/>
                    <a:lstStyle/>
                    <a:p>
                      <a:endParaRPr lang="en-US"/>
                    </a:p>
                  </a:txBody>
                  <a:tcPr/>
                </a:tc>
                <a:tc gridSpan="3">
                  <a:txBody>
                    <a:bodyPr/>
                    <a:lstStyle/>
                    <a:p>
                      <a:pPr marL="0" marR="0" algn="just">
                        <a:lnSpc>
                          <a:spcPct val="150000"/>
                        </a:lnSpc>
                        <a:spcBef>
                          <a:spcPts val="0"/>
                        </a:spcBef>
                        <a:spcAft>
                          <a:spcPts val="0"/>
                        </a:spcAft>
                      </a:pPr>
                      <a:r>
                        <a:rPr lang="en-IN" sz="1600" dirty="0"/>
                        <a:t>Medicine Dispensing Register</a:t>
                      </a:r>
                      <a:endParaRPr lang="en-US" sz="1400" dirty="0">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normAutofit/>
          </a:bodyPr>
          <a:lstStyle/>
          <a:p>
            <a:pPr algn="ctr"/>
            <a:r>
              <a:rPr lang="en-US" sz="2800" b="1" u="sng" dirty="0" smtClean="0">
                <a:solidFill>
                  <a:schemeClr val="tx1"/>
                </a:solidFill>
                <a:latin typeface="Times New Roman" pitchFamily="18" charset="0"/>
                <a:cs typeface="Times New Roman" pitchFamily="18" charset="0"/>
              </a:rPr>
              <a:t>INTRODUCTION</a:t>
            </a:r>
            <a:endParaRPr lang="en-US" sz="2800" b="1"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8229600" cy="5410200"/>
          </a:xfrm>
        </p:spPr>
        <p:txBody>
          <a:bodyPr>
            <a:noAutofit/>
          </a:bodyPr>
          <a:lstStyle/>
          <a:p>
            <a:pPr lvl="0"/>
            <a:r>
              <a:rPr lang="en-US" sz="2400" dirty="0" smtClean="0">
                <a:latin typeface="Bookman Old Style" pitchFamily="18" charset="0"/>
                <a:cs typeface="Times New Roman" pitchFamily="18" charset="0"/>
              </a:rPr>
              <a:t>Referral Hospital </a:t>
            </a:r>
            <a:r>
              <a:rPr lang="en-US" sz="2400" dirty="0" err="1" smtClean="0">
                <a:latin typeface="Bookman Old Style" pitchFamily="18" charset="0"/>
                <a:cs typeface="Times New Roman" pitchFamily="18" charset="0"/>
              </a:rPr>
              <a:t>Nathnagar</a:t>
            </a:r>
            <a:r>
              <a:rPr lang="en-US" sz="2400" dirty="0" smtClean="0">
                <a:latin typeface="Bookman Old Style" pitchFamily="18" charset="0"/>
                <a:cs typeface="Times New Roman" pitchFamily="18" charset="0"/>
              </a:rPr>
              <a:t> is 30 bedded referral unit situated in block campus of </a:t>
            </a:r>
            <a:r>
              <a:rPr lang="en-US" sz="2400" dirty="0" err="1" smtClean="0">
                <a:latin typeface="Bookman Old Style" pitchFamily="18" charset="0"/>
                <a:cs typeface="Times New Roman" pitchFamily="18" charset="0"/>
              </a:rPr>
              <a:t>Nathnagar</a:t>
            </a:r>
            <a:r>
              <a:rPr lang="en-US" sz="2400" dirty="0" smtClean="0">
                <a:latin typeface="Bookman Old Style" pitchFamily="18" charset="0"/>
                <a:cs typeface="Times New Roman" pitchFamily="18" charset="0"/>
              </a:rPr>
              <a:t>. It caters 1.58 </a:t>
            </a:r>
            <a:r>
              <a:rPr lang="en-US" sz="2400" dirty="0" err="1" smtClean="0">
                <a:latin typeface="Bookman Old Style" pitchFamily="18" charset="0"/>
                <a:cs typeface="Times New Roman" pitchFamily="18" charset="0"/>
              </a:rPr>
              <a:t>lac</a:t>
            </a:r>
            <a:r>
              <a:rPr lang="en-US" sz="2400" dirty="0" smtClean="0">
                <a:latin typeface="Bookman Old Style" pitchFamily="18" charset="0"/>
                <a:cs typeface="Times New Roman" pitchFamily="18" charset="0"/>
              </a:rPr>
              <a:t> population.</a:t>
            </a:r>
          </a:p>
          <a:p>
            <a:pPr lvl="0"/>
            <a:endParaRPr lang="en-US" sz="2400" dirty="0" smtClean="0">
              <a:latin typeface="Bookman Old Style" pitchFamily="18" charset="0"/>
              <a:cs typeface="Times New Roman" pitchFamily="18" charset="0"/>
            </a:endParaRPr>
          </a:p>
          <a:p>
            <a:pPr lvl="0"/>
            <a:r>
              <a:rPr lang="en-US" sz="2400" dirty="0" smtClean="0">
                <a:latin typeface="Bookman Old Style" pitchFamily="18" charset="0"/>
                <a:cs typeface="Times New Roman" pitchFamily="18" charset="0"/>
              </a:rPr>
              <a:t>One of the major component of NRHM was to establish the quality healthcare services in public hospitals as per standards. For this purpose Indian Public Health Standards (IPHS) were released to provide optimal specialized care within a define parameters of quality in public hospitals.</a:t>
            </a:r>
          </a:p>
          <a:p>
            <a:pPr lvl="0"/>
            <a:endParaRPr lang="en-US" sz="2400" dirty="0" smtClean="0">
              <a:latin typeface="Bookman Old Style" pitchFamily="18" charset="0"/>
              <a:cs typeface="Times New Roman" pitchFamily="18" charset="0"/>
            </a:endParaRPr>
          </a:p>
          <a:p>
            <a:pPr lvl="0"/>
            <a:r>
              <a:rPr lang="en-US" sz="2400" dirty="0" smtClean="0">
                <a:latin typeface="Bookman Old Style" pitchFamily="18" charset="0"/>
                <a:cs typeface="Times New Roman" pitchFamily="18" charset="0"/>
              </a:rPr>
              <a:t>In this study the gap analysis of referral hospital </a:t>
            </a:r>
            <a:r>
              <a:rPr lang="en-US" sz="2400" dirty="0" err="1" smtClean="0">
                <a:latin typeface="Bookman Old Style" pitchFamily="18" charset="0"/>
                <a:cs typeface="Times New Roman" pitchFamily="18" charset="0"/>
              </a:rPr>
              <a:t>Nathnagar</a:t>
            </a:r>
            <a:r>
              <a:rPr lang="en-US" sz="2400" dirty="0" smtClean="0">
                <a:latin typeface="Bookman Old Style" pitchFamily="18" charset="0"/>
                <a:cs typeface="Times New Roman" pitchFamily="18" charset="0"/>
              </a:rPr>
              <a:t> is done by using IPHS standards. </a:t>
            </a:r>
            <a:endParaRPr lang="en-US" sz="2400" dirty="0">
              <a:latin typeface="Bookman Old Style"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609600"/>
          </a:xfrm>
        </p:spPr>
        <p:txBody>
          <a:bodyPr>
            <a:normAutofit/>
          </a:bodyPr>
          <a:lstStyle/>
          <a:p>
            <a:r>
              <a:rPr lang="en-US" sz="2400" b="1" dirty="0" smtClean="0"/>
              <a:t> B.) Gap Analysis:</a:t>
            </a:r>
            <a:endParaRPr lang="en-US" sz="2400" dirty="0"/>
          </a:p>
        </p:txBody>
      </p:sp>
      <p:graphicFrame>
        <p:nvGraphicFramePr>
          <p:cNvPr id="4" name="Content Placeholder 3"/>
          <p:cNvGraphicFramePr>
            <a:graphicFrameLocks noGrp="1"/>
          </p:cNvGraphicFramePr>
          <p:nvPr>
            <p:ph sz="quarter" idx="1"/>
          </p:nvPr>
        </p:nvGraphicFramePr>
        <p:xfrm>
          <a:off x="228600" y="609600"/>
          <a:ext cx="8458200" cy="6248399"/>
        </p:xfrm>
        <a:graphic>
          <a:graphicData uri="http://schemas.openxmlformats.org/drawingml/2006/table">
            <a:tbl>
              <a:tblPr firstRow="1" bandRow="1">
                <a:tableStyleId>{BC89EF96-8CEA-46FF-86C4-4CE0E7609802}</a:tableStyleId>
              </a:tblPr>
              <a:tblGrid>
                <a:gridCol w="4229100"/>
                <a:gridCol w="4229100"/>
              </a:tblGrid>
              <a:tr h="548237">
                <a:tc>
                  <a:txBody>
                    <a:bodyPr/>
                    <a:lstStyle/>
                    <a:p>
                      <a:pPr marL="0" marR="0" algn="just">
                        <a:lnSpc>
                          <a:spcPct val="150000"/>
                        </a:lnSpc>
                        <a:spcBef>
                          <a:spcPts val="0"/>
                        </a:spcBef>
                        <a:spcAft>
                          <a:spcPts val="0"/>
                        </a:spcAft>
                      </a:pPr>
                      <a:r>
                        <a:rPr lang="en-US" sz="1600" dirty="0"/>
                        <a:t>Gap ID No.</a:t>
                      </a:r>
                      <a:endParaRPr lang="en-US" sz="14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600" b="0" dirty="0"/>
                        <a:t>OP006</a:t>
                      </a:r>
                      <a:endParaRPr lang="en-US" sz="1400" b="0" dirty="0">
                        <a:latin typeface="Calibri"/>
                        <a:ea typeface="Times New Roman"/>
                        <a:cs typeface="Times New Roman"/>
                      </a:endParaRPr>
                    </a:p>
                  </a:txBody>
                  <a:tcPr marL="68580" marR="68580" marT="0" marB="0"/>
                </a:tc>
              </a:tr>
              <a:tr h="548237">
                <a:tc gridSpan="2">
                  <a:txBody>
                    <a:bodyPr/>
                    <a:lstStyle/>
                    <a:p>
                      <a:pPr marL="0" marR="0" algn="just">
                        <a:lnSpc>
                          <a:spcPct val="150000"/>
                        </a:lnSpc>
                        <a:spcBef>
                          <a:spcPts val="0"/>
                        </a:spcBef>
                        <a:spcAft>
                          <a:spcPts val="0"/>
                        </a:spcAft>
                      </a:pPr>
                      <a:r>
                        <a:rPr lang="en-US" sz="1600" b="1" dirty="0"/>
                        <a:t>Gap Statement: </a:t>
                      </a:r>
                      <a:r>
                        <a:rPr lang="en-US" sz="1600" dirty="0"/>
                        <a:t>Dispensing of medicine is not as per standard dispensing practices.</a:t>
                      </a:r>
                      <a:endParaRPr lang="en-US" sz="1400" dirty="0">
                        <a:latin typeface="Calibri"/>
                        <a:ea typeface="Times New Roman"/>
                        <a:cs typeface="Times New Roman"/>
                      </a:endParaRPr>
                    </a:p>
                  </a:txBody>
                  <a:tcPr marL="68580" marR="68580" marT="0" marB="0"/>
                </a:tc>
                <a:tc hMerge="1">
                  <a:txBody>
                    <a:bodyPr/>
                    <a:lstStyle/>
                    <a:p>
                      <a:endParaRPr lang="en-US"/>
                    </a:p>
                  </a:txBody>
                  <a:tcPr/>
                </a:tc>
              </a:tr>
              <a:tr h="3244361">
                <a:tc gridSpan="2">
                  <a:txBody>
                    <a:bodyPr/>
                    <a:lstStyle/>
                    <a:p>
                      <a:pPr marL="0" marR="0" algn="just">
                        <a:lnSpc>
                          <a:spcPct val="150000"/>
                        </a:lnSpc>
                        <a:spcBef>
                          <a:spcPts val="0"/>
                        </a:spcBef>
                        <a:spcAft>
                          <a:spcPts val="0"/>
                        </a:spcAft>
                      </a:pPr>
                      <a:r>
                        <a:rPr lang="en-US" sz="1600" b="1" dirty="0"/>
                        <a:t>Rationale/ Explanation:</a:t>
                      </a:r>
                      <a:endParaRPr lang="en-US" sz="1400" b="1" dirty="0"/>
                    </a:p>
                    <a:p>
                      <a:pPr marL="342900" marR="0" lvl="0" indent="-342900" algn="just">
                        <a:lnSpc>
                          <a:spcPct val="150000"/>
                        </a:lnSpc>
                        <a:spcBef>
                          <a:spcPts val="0"/>
                        </a:spcBef>
                        <a:spcAft>
                          <a:spcPts val="0"/>
                        </a:spcAft>
                        <a:buFont typeface="Symbol"/>
                        <a:buChar char=""/>
                      </a:pPr>
                      <a:r>
                        <a:rPr lang="en-US" sz="1600" dirty="0"/>
                        <a:t>Post of Pharmacist is vacant.</a:t>
                      </a:r>
                      <a:endParaRPr lang="en-US" sz="1400" dirty="0"/>
                    </a:p>
                    <a:p>
                      <a:pPr marL="342900" marR="0" lvl="0" indent="-342900" algn="just">
                        <a:lnSpc>
                          <a:spcPct val="150000"/>
                        </a:lnSpc>
                        <a:spcBef>
                          <a:spcPts val="0"/>
                        </a:spcBef>
                        <a:spcAft>
                          <a:spcPts val="0"/>
                        </a:spcAft>
                        <a:buFont typeface="Symbol"/>
                        <a:buChar char=""/>
                      </a:pPr>
                      <a:r>
                        <a:rPr lang="en-US" sz="1600" dirty="0"/>
                        <a:t>Racks for storage of medicines are not available.</a:t>
                      </a:r>
                      <a:endParaRPr lang="en-US" sz="1400" dirty="0"/>
                    </a:p>
                    <a:p>
                      <a:pPr marL="342900" marR="0" lvl="0" indent="-342900" algn="just">
                        <a:lnSpc>
                          <a:spcPct val="150000"/>
                        </a:lnSpc>
                        <a:spcBef>
                          <a:spcPts val="0"/>
                        </a:spcBef>
                        <a:spcAft>
                          <a:spcPts val="0"/>
                        </a:spcAft>
                        <a:buFont typeface="Symbol"/>
                        <a:buChar char=""/>
                      </a:pPr>
                      <a:r>
                        <a:rPr lang="en-US" sz="1600" dirty="0"/>
                        <a:t>Medicines are kept on floor and during dispensing are laid down on a table which is too small.</a:t>
                      </a:r>
                      <a:endParaRPr lang="en-US" sz="1400" dirty="0"/>
                    </a:p>
                    <a:p>
                      <a:pPr marL="342900" marR="0" lvl="0" indent="-342900" algn="just">
                        <a:lnSpc>
                          <a:spcPct val="150000"/>
                        </a:lnSpc>
                        <a:spcBef>
                          <a:spcPts val="0"/>
                        </a:spcBef>
                        <a:spcAft>
                          <a:spcPts val="0"/>
                        </a:spcAft>
                        <a:buFont typeface="Symbol"/>
                        <a:buChar char=""/>
                      </a:pPr>
                      <a:r>
                        <a:rPr lang="en-US" sz="1600" dirty="0"/>
                        <a:t>All patients are not described briefly about the intake of medicine.</a:t>
                      </a:r>
                      <a:endParaRPr lang="en-US" sz="1400" dirty="0"/>
                    </a:p>
                    <a:p>
                      <a:pPr marL="342900" marR="0" lvl="0" indent="-342900" algn="just">
                        <a:lnSpc>
                          <a:spcPct val="150000"/>
                        </a:lnSpc>
                        <a:spcBef>
                          <a:spcPts val="0"/>
                        </a:spcBef>
                        <a:spcAft>
                          <a:spcPts val="0"/>
                        </a:spcAft>
                        <a:buFont typeface="Symbol"/>
                        <a:buChar char=""/>
                      </a:pPr>
                      <a:r>
                        <a:rPr lang="en-US" sz="1600" dirty="0"/>
                        <a:t>Medicines dispensed are not handed over to the patients in packets.</a:t>
                      </a:r>
                      <a:endParaRPr lang="en-US" sz="1400" dirty="0"/>
                    </a:p>
                    <a:p>
                      <a:pPr marL="342900" marR="0" lvl="0" indent="-342900" algn="just">
                        <a:lnSpc>
                          <a:spcPct val="150000"/>
                        </a:lnSpc>
                        <a:spcBef>
                          <a:spcPts val="0"/>
                        </a:spcBef>
                        <a:spcAft>
                          <a:spcPts val="0"/>
                        </a:spcAft>
                        <a:buFont typeface="Symbol"/>
                        <a:buChar char=""/>
                      </a:pPr>
                      <a:r>
                        <a:rPr lang="en-US" sz="1600" dirty="0"/>
                        <a:t>Dosages and timing of medication is not </a:t>
                      </a:r>
                      <a:r>
                        <a:rPr lang="en-US" sz="1600" dirty="0" smtClean="0"/>
                        <a:t>written</a:t>
                      </a:r>
                      <a:endParaRPr lang="en-US" sz="1400" dirty="0"/>
                    </a:p>
                  </a:txBody>
                  <a:tcPr marL="68580" marR="68580" marT="0" marB="0"/>
                </a:tc>
                <a:tc hMerge="1">
                  <a:txBody>
                    <a:bodyPr/>
                    <a:lstStyle/>
                    <a:p>
                      <a:endParaRPr lang="en-US"/>
                    </a:p>
                  </a:txBody>
                  <a:tcPr/>
                </a:tc>
              </a:tr>
              <a:tr h="811090">
                <a:tc>
                  <a:txBody>
                    <a:bodyPr/>
                    <a:lstStyle/>
                    <a:p>
                      <a:pPr marL="0" marR="0" algn="just">
                        <a:lnSpc>
                          <a:spcPct val="150000"/>
                        </a:lnSpc>
                        <a:spcBef>
                          <a:spcPts val="0"/>
                        </a:spcBef>
                        <a:spcAft>
                          <a:spcPts val="0"/>
                        </a:spcAft>
                      </a:pPr>
                      <a:r>
                        <a:rPr lang="en-US" sz="1600" b="1" dirty="0"/>
                        <a:t>Gap Classification</a:t>
                      </a:r>
                      <a:endParaRPr lang="en-US" sz="1400" b="1" dirty="0"/>
                    </a:p>
                    <a:p>
                      <a:pPr marL="0" marR="0" algn="just">
                        <a:lnSpc>
                          <a:spcPct val="150000"/>
                        </a:lnSpc>
                        <a:spcBef>
                          <a:spcPts val="0"/>
                        </a:spcBef>
                        <a:spcAft>
                          <a:spcPts val="0"/>
                        </a:spcAft>
                      </a:pPr>
                      <a:r>
                        <a:rPr lang="en-US" sz="1600" dirty="0"/>
                        <a:t>Process</a:t>
                      </a:r>
                      <a:endParaRPr lang="en-US" sz="14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600" b="1" dirty="0"/>
                        <a:t>*Gap Severity Rating</a:t>
                      </a:r>
                      <a:endParaRPr lang="en-US" sz="1400" b="1" dirty="0"/>
                    </a:p>
                    <a:p>
                      <a:pPr marL="0" marR="0" algn="just">
                        <a:lnSpc>
                          <a:spcPct val="150000"/>
                        </a:lnSpc>
                        <a:spcBef>
                          <a:spcPts val="0"/>
                        </a:spcBef>
                        <a:spcAft>
                          <a:spcPts val="0"/>
                        </a:spcAft>
                      </a:pPr>
                      <a:r>
                        <a:rPr lang="en-US" sz="1600" dirty="0"/>
                        <a:t>Medium</a:t>
                      </a:r>
                      <a:endParaRPr lang="en-US" sz="1400" dirty="0">
                        <a:latin typeface="Calibri"/>
                        <a:ea typeface="Times New Roman"/>
                        <a:cs typeface="Times New Roman"/>
                      </a:endParaRPr>
                    </a:p>
                  </a:txBody>
                  <a:tcPr marL="68580" marR="68580" marT="0" marB="0"/>
                </a:tc>
              </a:tr>
              <a:tr h="548237">
                <a:tc>
                  <a:txBody>
                    <a:bodyPr/>
                    <a:lstStyle/>
                    <a:p>
                      <a:pPr marL="0" marR="0" algn="just">
                        <a:lnSpc>
                          <a:spcPct val="150000"/>
                        </a:lnSpc>
                        <a:spcBef>
                          <a:spcPts val="0"/>
                        </a:spcBef>
                        <a:spcAft>
                          <a:spcPts val="0"/>
                        </a:spcAft>
                      </a:pPr>
                      <a:r>
                        <a:rPr lang="en-US" sz="1600" b="1" dirty="0"/>
                        <a:t>Gap Reference</a:t>
                      </a:r>
                      <a:endParaRPr lang="en-US" sz="14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600"/>
                        <a:t>IPHS (4.1.7)</a:t>
                      </a:r>
                      <a:endParaRPr lang="en-US" sz="1400">
                        <a:latin typeface="Calibri"/>
                        <a:ea typeface="Times New Roman"/>
                        <a:cs typeface="Times New Roman"/>
                      </a:endParaRPr>
                    </a:p>
                  </a:txBody>
                  <a:tcPr marL="68580" marR="68580" marT="0" marB="0"/>
                </a:tc>
              </a:tr>
              <a:tr h="548237">
                <a:tc>
                  <a:txBody>
                    <a:bodyPr/>
                    <a:lstStyle/>
                    <a:p>
                      <a:pPr marL="0" marR="0" algn="just">
                        <a:lnSpc>
                          <a:spcPct val="150000"/>
                        </a:lnSpc>
                        <a:spcBef>
                          <a:spcPts val="0"/>
                        </a:spcBef>
                        <a:spcAft>
                          <a:spcPts val="0"/>
                        </a:spcAft>
                      </a:pPr>
                      <a:r>
                        <a:rPr lang="en-US" sz="1600" b="1" dirty="0"/>
                        <a:t>Supporting Annexure</a:t>
                      </a:r>
                      <a:endParaRPr lang="en-US" sz="14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600" dirty="0"/>
                        <a:t>Photograph</a:t>
                      </a:r>
                      <a:endParaRPr lang="en-US" sz="14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914400"/>
          </a:xfrm>
        </p:spPr>
        <p:txBody>
          <a:bodyPr>
            <a:normAutofit/>
          </a:bodyPr>
          <a:lstStyle/>
          <a:p>
            <a:pPr algn="ctr"/>
            <a:r>
              <a:rPr lang="en-US" sz="2400" dirty="0" smtClean="0"/>
              <a:t>Drug Dispensing Window..</a:t>
            </a:r>
            <a:endParaRPr lang="en-US" sz="2400" dirty="0"/>
          </a:p>
        </p:txBody>
      </p:sp>
      <p:pic>
        <p:nvPicPr>
          <p:cNvPr id="4" name="Content Placeholder 3" descr="C:\Users\naren\Documents\Not Responding Files\Desktop\Hospital Pictures\Photo-0517.jpg"/>
          <p:cNvPicPr>
            <a:picLocks noGrp="1"/>
          </p:cNvPicPr>
          <p:nvPr>
            <p:ph sz="quarter" idx="1"/>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normAutofit/>
          </a:bodyPr>
          <a:lstStyle/>
          <a:p>
            <a:r>
              <a:rPr lang="en-US" sz="3200" b="1" dirty="0" smtClean="0"/>
              <a:t>2.0) </a:t>
            </a:r>
            <a:r>
              <a:rPr lang="en-US" sz="3200" b="1" u="sng" dirty="0" smtClean="0"/>
              <a:t>IN-PATIENT DEPARTMENT</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IN" sz="2400" b="1" dirty="0" smtClean="0"/>
              <a:t>A.) For Process Flow:</a:t>
            </a:r>
            <a:endParaRPr lang="en-US" sz="2400" dirty="0"/>
          </a:p>
        </p:txBody>
      </p:sp>
      <p:graphicFrame>
        <p:nvGraphicFramePr>
          <p:cNvPr id="4" name="Content Placeholder 3"/>
          <p:cNvGraphicFramePr>
            <a:graphicFrameLocks noGrp="1"/>
          </p:cNvGraphicFramePr>
          <p:nvPr>
            <p:ph sz="quarter" idx="1"/>
          </p:nvPr>
        </p:nvGraphicFramePr>
        <p:xfrm>
          <a:off x="304800" y="533401"/>
          <a:ext cx="8534400" cy="6376015"/>
        </p:xfrm>
        <a:graphic>
          <a:graphicData uri="http://schemas.openxmlformats.org/drawingml/2006/table">
            <a:tbl>
              <a:tblPr firstRow="1" bandRow="1">
                <a:tableStyleId>{BC89EF96-8CEA-46FF-86C4-4CE0E7609802}</a:tableStyleId>
              </a:tblPr>
              <a:tblGrid>
                <a:gridCol w="1981200"/>
                <a:gridCol w="1788160"/>
                <a:gridCol w="1351280"/>
                <a:gridCol w="497840"/>
                <a:gridCol w="2915920"/>
              </a:tblGrid>
              <a:tr h="398193">
                <a:tc>
                  <a:txBody>
                    <a:bodyPr/>
                    <a:lstStyle/>
                    <a:p>
                      <a:pPr marL="0" marR="0" algn="just">
                        <a:lnSpc>
                          <a:spcPct val="150000"/>
                        </a:lnSpc>
                        <a:spcBef>
                          <a:spcPts val="0"/>
                        </a:spcBef>
                        <a:spcAft>
                          <a:spcPts val="0"/>
                        </a:spcAft>
                      </a:pPr>
                      <a:r>
                        <a:rPr lang="en-IN" sz="1800" b="1" dirty="0"/>
                        <a:t>Process Group</a:t>
                      </a:r>
                      <a:endParaRPr lang="en-US" sz="16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800" b="0" dirty="0"/>
                        <a:t>IPD</a:t>
                      </a:r>
                      <a:endParaRPr lang="en-US" sz="1600" b="0"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800" b="1" dirty="0"/>
                        <a:t>Sub-Process</a:t>
                      </a:r>
                      <a:endParaRPr lang="en-US" sz="1600" b="1"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1800" b="0" dirty="0"/>
                        <a:t>Registration</a:t>
                      </a:r>
                      <a:endParaRPr lang="en-US" sz="1600" b="0" dirty="0">
                        <a:latin typeface="Calibri"/>
                        <a:ea typeface="Times New Roman"/>
                        <a:cs typeface="Times New Roman"/>
                      </a:endParaRPr>
                    </a:p>
                  </a:txBody>
                  <a:tcPr marL="68580" marR="68580" marT="0" marB="0"/>
                </a:tc>
              </a:tr>
              <a:tr h="813180">
                <a:tc>
                  <a:txBody>
                    <a:bodyPr/>
                    <a:lstStyle/>
                    <a:p>
                      <a:pPr marL="0" marR="0" algn="just">
                        <a:lnSpc>
                          <a:spcPct val="150000"/>
                        </a:lnSpc>
                        <a:spcBef>
                          <a:spcPts val="0"/>
                        </a:spcBef>
                        <a:spcAft>
                          <a:spcPts val="0"/>
                        </a:spcAft>
                      </a:pPr>
                      <a:r>
                        <a:rPr lang="en-IN" sz="1800" b="1" dirty="0"/>
                        <a:t>Process Location</a:t>
                      </a:r>
                      <a:endParaRPr lang="en-US" sz="16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800"/>
                        <a:t>Registration Counter</a:t>
                      </a:r>
                      <a:endParaRPr lang="en-US" sz="160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800" b="1" dirty="0"/>
                        <a:t>Process Owner</a:t>
                      </a:r>
                      <a:endParaRPr lang="en-US" sz="1600" b="1"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1800"/>
                        <a:t>Registration Clerk</a:t>
                      </a:r>
                      <a:endParaRPr lang="en-US" sz="1600">
                        <a:latin typeface="Calibri"/>
                        <a:ea typeface="Times New Roman"/>
                        <a:cs typeface="Times New Roman"/>
                      </a:endParaRPr>
                    </a:p>
                  </a:txBody>
                  <a:tcPr marL="68580" marR="68580" marT="0" marB="0"/>
                </a:tc>
              </a:tr>
              <a:tr h="906565">
                <a:tc>
                  <a:txBody>
                    <a:bodyPr/>
                    <a:lstStyle/>
                    <a:p>
                      <a:pPr marL="0" marR="0" algn="just">
                        <a:lnSpc>
                          <a:spcPct val="150000"/>
                        </a:lnSpc>
                        <a:spcBef>
                          <a:spcPts val="0"/>
                        </a:spcBef>
                        <a:spcAft>
                          <a:spcPts val="0"/>
                        </a:spcAft>
                      </a:pPr>
                      <a:r>
                        <a:rPr lang="en-IN" sz="1800" b="1" dirty="0"/>
                        <a:t>Input(s)</a:t>
                      </a:r>
                      <a:endParaRPr lang="en-US" sz="16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800"/>
                        <a:t>Registration Form</a:t>
                      </a:r>
                      <a:endParaRPr lang="en-US" sz="160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800" b="1" dirty="0"/>
                        <a:t>Output(s)</a:t>
                      </a:r>
                      <a:endParaRPr lang="en-US" sz="1600" b="1"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1800"/>
                        <a:t>10 IPD Registrations per day</a:t>
                      </a:r>
                      <a:endParaRPr lang="en-US" sz="1600">
                        <a:latin typeface="Calibri"/>
                        <a:ea typeface="Times New Roman"/>
                        <a:cs typeface="Times New Roman"/>
                      </a:endParaRPr>
                    </a:p>
                  </a:txBody>
                  <a:tcPr marL="68580" marR="68580" marT="0" marB="0"/>
                </a:tc>
              </a:tr>
              <a:tr h="3823530">
                <a:tc gridSpan="5">
                  <a:txBody>
                    <a:bodyPr/>
                    <a:lstStyle/>
                    <a:p>
                      <a:pPr marL="68580" algn="just">
                        <a:lnSpc>
                          <a:spcPct val="150000"/>
                        </a:lnSpc>
                      </a:pPr>
                      <a:r>
                        <a:rPr lang="en-IN" sz="1800" b="1" dirty="0"/>
                        <a:t>Process Flow/ Process Description:</a:t>
                      </a:r>
                      <a:endParaRPr lang="en-US" sz="1600" b="1" dirty="0"/>
                    </a:p>
                    <a:p>
                      <a:pPr marL="342900" marR="0" lvl="0" indent="-342900" algn="just">
                        <a:lnSpc>
                          <a:spcPct val="150000"/>
                        </a:lnSpc>
                        <a:spcBef>
                          <a:spcPts val="0"/>
                        </a:spcBef>
                        <a:spcAft>
                          <a:spcPts val="0"/>
                        </a:spcAft>
                        <a:buFont typeface="Symbol"/>
                        <a:buChar char=""/>
                      </a:pPr>
                      <a:r>
                        <a:rPr lang="en-US" sz="1800" dirty="0"/>
                        <a:t>In case the patients needs admission the doctor writes down the instruction in the OPD ticket.</a:t>
                      </a:r>
                      <a:endParaRPr lang="en-US" sz="1600" dirty="0"/>
                    </a:p>
                    <a:p>
                      <a:pPr marL="342900" marR="0" lvl="0" indent="-342900" algn="just">
                        <a:lnSpc>
                          <a:spcPct val="150000"/>
                        </a:lnSpc>
                        <a:spcBef>
                          <a:spcPts val="0"/>
                        </a:spcBef>
                        <a:spcAft>
                          <a:spcPts val="0"/>
                        </a:spcAft>
                        <a:buFont typeface="Symbol"/>
                        <a:buChar char=""/>
                      </a:pPr>
                      <a:r>
                        <a:rPr lang="en-US" sz="1800" dirty="0"/>
                        <a:t>The patient is advised to report the staff nurse in the inpatient ward.</a:t>
                      </a:r>
                      <a:endParaRPr lang="en-US" sz="1600" dirty="0"/>
                    </a:p>
                    <a:p>
                      <a:pPr marL="342900" marR="0" lvl="0" indent="-342900" algn="just">
                        <a:lnSpc>
                          <a:spcPct val="150000"/>
                        </a:lnSpc>
                        <a:spcBef>
                          <a:spcPts val="0"/>
                        </a:spcBef>
                        <a:spcAft>
                          <a:spcPts val="0"/>
                        </a:spcAft>
                        <a:buFont typeface="Symbol"/>
                        <a:buChar char=""/>
                      </a:pPr>
                      <a:r>
                        <a:rPr lang="en-US" sz="1800" dirty="0"/>
                        <a:t>The staff nurse collects the OPD ticket and admits the patient and allots the bed according to the severity of the patient condition.</a:t>
                      </a:r>
                      <a:endParaRPr lang="en-US" sz="1600" dirty="0"/>
                    </a:p>
                    <a:p>
                      <a:pPr marL="342900" marR="0" lvl="0" indent="-342900" algn="just">
                        <a:lnSpc>
                          <a:spcPct val="150000"/>
                        </a:lnSpc>
                        <a:spcBef>
                          <a:spcPts val="0"/>
                        </a:spcBef>
                        <a:spcAft>
                          <a:spcPts val="0"/>
                        </a:spcAft>
                        <a:buFont typeface="Symbol"/>
                        <a:buChar char=""/>
                      </a:pPr>
                      <a:r>
                        <a:rPr lang="en-US" sz="1800" dirty="0"/>
                        <a:t>After admitting the patient, nurse enters the detail of the patients in the case sheet register.</a:t>
                      </a:r>
                      <a:endParaRPr lang="en-US" sz="1600" dirty="0"/>
                    </a:p>
                    <a:p>
                      <a:pPr marL="342900" marR="0" lvl="0" indent="-342900" algn="just">
                        <a:lnSpc>
                          <a:spcPct val="150000"/>
                        </a:lnSpc>
                        <a:spcBef>
                          <a:spcPts val="0"/>
                        </a:spcBef>
                        <a:spcAft>
                          <a:spcPts val="1000"/>
                        </a:spcAft>
                        <a:buFont typeface="Symbol"/>
                        <a:buChar char=""/>
                      </a:pPr>
                      <a:r>
                        <a:rPr lang="en-US" sz="1800" dirty="0"/>
                        <a:t>During night, only the staff nurse admits the patients.</a:t>
                      </a:r>
                      <a:endParaRPr lang="en-US" sz="16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3130">
                <a:tc gridSpan="3">
                  <a:txBody>
                    <a:bodyPr/>
                    <a:lstStyle/>
                    <a:p>
                      <a:pPr marL="0" marR="0" algn="just">
                        <a:lnSpc>
                          <a:spcPct val="150000"/>
                        </a:lnSpc>
                        <a:spcBef>
                          <a:spcPts val="0"/>
                        </a:spcBef>
                        <a:spcAft>
                          <a:spcPts val="0"/>
                        </a:spcAft>
                      </a:pPr>
                      <a:r>
                        <a:rPr lang="en-IN" sz="1800" b="1" dirty="0"/>
                        <a:t>Patient Records</a:t>
                      </a:r>
                      <a:endParaRPr lang="en-US" sz="1600" b="1" dirty="0">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just">
                        <a:lnSpc>
                          <a:spcPct val="150000"/>
                        </a:lnSpc>
                        <a:spcBef>
                          <a:spcPts val="0"/>
                        </a:spcBef>
                        <a:spcAft>
                          <a:spcPts val="0"/>
                        </a:spcAft>
                      </a:pPr>
                      <a:r>
                        <a:rPr lang="en-IN" sz="1800" dirty="0"/>
                        <a:t>Registration Form</a:t>
                      </a:r>
                      <a:endParaRPr lang="en-US" sz="1600" dirty="0">
                        <a:latin typeface="Calibri"/>
                        <a:ea typeface="Times New Roman"/>
                        <a:cs typeface="Times New Roman"/>
                      </a:endParaRPr>
                    </a:p>
                  </a:txBody>
                  <a:tcPr marL="68580" marR="68580" marT="0" marB="0"/>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IN" sz="2400" b="1" dirty="0" smtClean="0"/>
              <a:t>B.) For Gap Analysis:</a:t>
            </a:r>
            <a:endParaRPr lang="en-US" sz="2800" dirty="0"/>
          </a:p>
        </p:txBody>
      </p:sp>
      <p:graphicFrame>
        <p:nvGraphicFramePr>
          <p:cNvPr id="4" name="Content Placeholder 3"/>
          <p:cNvGraphicFramePr>
            <a:graphicFrameLocks noGrp="1"/>
          </p:cNvGraphicFramePr>
          <p:nvPr>
            <p:ph sz="quarter" idx="1"/>
          </p:nvPr>
        </p:nvGraphicFramePr>
        <p:xfrm>
          <a:off x="304800" y="533400"/>
          <a:ext cx="8839200" cy="6283960"/>
        </p:xfrm>
        <a:graphic>
          <a:graphicData uri="http://schemas.openxmlformats.org/drawingml/2006/table">
            <a:tbl>
              <a:tblPr firstRow="1" bandRow="1">
                <a:tableStyleId>{BC89EF96-8CEA-46FF-86C4-4CE0E7609802}</a:tableStyleId>
              </a:tblPr>
              <a:tblGrid>
                <a:gridCol w="4419600"/>
                <a:gridCol w="4419600"/>
              </a:tblGrid>
              <a:tr h="370840">
                <a:tc>
                  <a:txBody>
                    <a:bodyPr/>
                    <a:lstStyle/>
                    <a:p>
                      <a:pPr marL="0" marR="0" algn="just">
                        <a:lnSpc>
                          <a:spcPct val="150000"/>
                        </a:lnSpc>
                        <a:spcBef>
                          <a:spcPts val="0"/>
                        </a:spcBef>
                        <a:spcAft>
                          <a:spcPts val="0"/>
                        </a:spcAft>
                      </a:pPr>
                      <a:r>
                        <a:rPr lang="en-IN" sz="1400" dirty="0"/>
                        <a:t>Gap ID No.</a:t>
                      </a:r>
                      <a:endParaRPr lang="en-US" sz="12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400" b="0" dirty="0"/>
                        <a:t>IP001</a:t>
                      </a:r>
                      <a:endParaRPr lang="en-US" sz="1200" b="0" dirty="0">
                        <a:latin typeface="Calibri"/>
                        <a:ea typeface="Times New Roman"/>
                        <a:cs typeface="Times New Roman"/>
                      </a:endParaRPr>
                    </a:p>
                  </a:txBody>
                  <a:tcPr marL="68580" marR="68580" marT="0" marB="0"/>
                </a:tc>
              </a:tr>
              <a:tr h="370840">
                <a:tc gridSpan="2">
                  <a:txBody>
                    <a:bodyPr/>
                    <a:lstStyle/>
                    <a:p>
                      <a:pPr marL="0" marR="0" algn="just">
                        <a:lnSpc>
                          <a:spcPct val="150000"/>
                        </a:lnSpc>
                        <a:spcBef>
                          <a:spcPts val="0"/>
                        </a:spcBef>
                        <a:spcAft>
                          <a:spcPts val="0"/>
                        </a:spcAft>
                      </a:pPr>
                      <a:r>
                        <a:rPr lang="en-IN" sz="1400" b="1" dirty="0"/>
                        <a:t>Gap Statement: </a:t>
                      </a:r>
                      <a:r>
                        <a:rPr lang="en-IN" sz="1400" dirty="0"/>
                        <a:t>Wards are not fully equipped for patients care.</a:t>
                      </a:r>
                      <a:endParaRPr lang="en-US" sz="1200" dirty="0">
                        <a:latin typeface="Calibri"/>
                        <a:ea typeface="Times New Roman"/>
                        <a:cs typeface="Times New Roman"/>
                      </a:endParaRPr>
                    </a:p>
                  </a:txBody>
                  <a:tcPr marL="68580" marR="68580" marT="0" marB="0"/>
                </a:tc>
                <a:tc hMerge="1">
                  <a:txBody>
                    <a:bodyPr/>
                    <a:lstStyle/>
                    <a:p>
                      <a:endParaRPr lang="en-US"/>
                    </a:p>
                  </a:txBody>
                  <a:tcPr/>
                </a:tc>
              </a:tr>
              <a:tr h="370840">
                <a:tc gridSpan="2">
                  <a:txBody>
                    <a:bodyPr/>
                    <a:lstStyle/>
                    <a:p>
                      <a:pPr marL="0" marR="0" algn="just">
                        <a:lnSpc>
                          <a:spcPct val="150000"/>
                        </a:lnSpc>
                        <a:spcBef>
                          <a:spcPts val="0"/>
                        </a:spcBef>
                        <a:spcAft>
                          <a:spcPts val="0"/>
                        </a:spcAft>
                      </a:pPr>
                      <a:r>
                        <a:rPr lang="en-IN" sz="1400" b="1" dirty="0"/>
                        <a:t>Rationale/ Explanation:</a:t>
                      </a:r>
                      <a:endParaRPr lang="en-US" sz="1200" b="1" dirty="0"/>
                    </a:p>
                    <a:p>
                      <a:pPr marL="342900" marR="0" lvl="0" indent="-342900" algn="just">
                        <a:lnSpc>
                          <a:spcPct val="150000"/>
                        </a:lnSpc>
                        <a:spcBef>
                          <a:spcPts val="0"/>
                        </a:spcBef>
                        <a:spcAft>
                          <a:spcPts val="0"/>
                        </a:spcAft>
                        <a:buFont typeface="Symbol"/>
                        <a:buChar char=""/>
                      </a:pPr>
                      <a:r>
                        <a:rPr lang="en-US" sz="1400" dirty="0"/>
                        <a:t>Nursing station is not available in ward area.</a:t>
                      </a:r>
                      <a:endParaRPr lang="en-US" sz="1200" dirty="0"/>
                    </a:p>
                    <a:p>
                      <a:pPr marL="342900" marR="0" lvl="0" indent="-342900" algn="just">
                        <a:lnSpc>
                          <a:spcPct val="150000"/>
                        </a:lnSpc>
                        <a:spcBef>
                          <a:spcPts val="0"/>
                        </a:spcBef>
                        <a:spcAft>
                          <a:spcPts val="0"/>
                        </a:spcAft>
                        <a:buFont typeface="Symbol"/>
                        <a:buChar char=""/>
                      </a:pPr>
                      <a:r>
                        <a:rPr lang="en-US" sz="1400" dirty="0"/>
                        <a:t>Patient transport facility (from OP consultation room to ward) is not adequate for vulnerable patient.</a:t>
                      </a:r>
                      <a:endParaRPr lang="en-US" sz="1200" dirty="0"/>
                    </a:p>
                    <a:p>
                      <a:pPr marL="342900" marR="0" lvl="0" indent="-342900" algn="just">
                        <a:lnSpc>
                          <a:spcPct val="150000"/>
                        </a:lnSpc>
                        <a:spcBef>
                          <a:spcPts val="0"/>
                        </a:spcBef>
                        <a:spcAft>
                          <a:spcPts val="0"/>
                        </a:spcAft>
                        <a:buFont typeface="Symbol"/>
                        <a:buChar char=""/>
                      </a:pPr>
                      <a:r>
                        <a:rPr lang="en-US" sz="1400" dirty="0"/>
                        <a:t>Bed side lockers are not provided to keep medicines.</a:t>
                      </a:r>
                      <a:endParaRPr lang="en-US" sz="1200" dirty="0"/>
                    </a:p>
                    <a:p>
                      <a:pPr marL="342900" marR="0" lvl="0" indent="-342900" algn="just">
                        <a:lnSpc>
                          <a:spcPct val="150000"/>
                        </a:lnSpc>
                        <a:spcBef>
                          <a:spcPts val="0"/>
                        </a:spcBef>
                        <a:spcAft>
                          <a:spcPts val="0"/>
                        </a:spcAft>
                        <a:buFont typeface="Symbol"/>
                        <a:buChar char=""/>
                      </a:pPr>
                      <a:r>
                        <a:rPr lang="en-US" sz="1400" dirty="0"/>
                        <a:t>Bed railings are not available in the wards.</a:t>
                      </a:r>
                      <a:endParaRPr lang="en-US" sz="1200" dirty="0"/>
                    </a:p>
                    <a:p>
                      <a:pPr marL="342900" marR="0" lvl="0" indent="-342900" algn="just">
                        <a:lnSpc>
                          <a:spcPct val="150000"/>
                        </a:lnSpc>
                        <a:spcBef>
                          <a:spcPts val="0"/>
                        </a:spcBef>
                        <a:spcAft>
                          <a:spcPts val="0"/>
                        </a:spcAft>
                        <a:buFont typeface="Symbol"/>
                        <a:buChar char=""/>
                      </a:pPr>
                      <a:r>
                        <a:rPr lang="en-US" sz="1400" dirty="0"/>
                        <a:t>Pillow and blanket not provided to patient.</a:t>
                      </a:r>
                      <a:endParaRPr lang="en-US" sz="1200" dirty="0"/>
                    </a:p>
                    <a:p>
                      <a:pPr marL="342900" marR="0" lvl="0" indent="-342900" algn="just">
                        <a:lnSpc>
                          <a:spcPct val="150000"/>
                        </a:lnSpc>
                        <a:spcBef>
                          <a:spcPts val="0"/>
                        </a:spcBef>
                        <a:spcAft>
                          <a:spcPts val="0"/>
                        </a:spcAft>
                        <a:buFont typeface="Symbol"/>
                        <a:buChar char=""/>
                      </a:pPr>
                      <a:r>
                        <a:rPr lang="en-US" sz="1400" dirty="0"/>
                        <a:t>Waste segregation bins are not available near the patient’s bed.</a:t>
                      </a:r>
                      <a:endParaRPr lang="en-US" sz="1200" dirty="0"/>
                    </a:p>
                    <a:p>
                      <a:pPr marL="342900" marR="0" lvl="0" indent="-342900" algn="just">
                        <a:lnSpc>
                          <a:spcPct val="150000"/>
                        </a:lnSpc>
                        <a:spcBef>
                          <a:spcPts val="0"/>
                        </a:spcBef>
                        <a:spcAft>
                          <a:spcPts val="0"/>
                        </a:spcAft>
                        <a:buFont typeface="Symbol"/>
                        <a:buChar char=""/>
                      </a:pPr>
                      <a:r>
                        <a:rPr lang="en-US" sz="1400" dirty="0"/>
                        <a:t>Drinking water facility is not available in ward area.</a:t>
                      </a:r>
                      <a:endParaRPr lang="en-US" sz="1200" dirty="0"/>
                    </a:p>
                    <a:p>
                      <a:pPr marL="342900" marR="0" lvl="0" indent="-342900" algn="just">
                        <a:lnSpc>
                          <a:spcPct val="150000"/>
                        </a:lnSpc>
                        <a:spcBef>
                          <a:spcPts val="0"/>
                        </a:spcBef>
                        <a:spcAft>
                          <a:spcPts val="0"/>
                        </a:spcAft>
                        <a:buFont typeface="Symbol"/>
                        <a:buChar char=""/>
                      </a:pPr>
                      <a:r>
                        <a:rPr lang="en-US" sz="1400" dirty="0"/>
                        <a:t>Waiting area for patient’s attendant is not available in front of wards.</a:t>
                      </a:r>
                      <a:endParaRPr lang="en-US" sz="1200" dirty="0"/>
                    </a:p>
                    <a:p>
                      <a:pPr marL="342900" marR="0" lvl="0" indent="-342900" algn="just">
                        <a:lnSpc>
                          <a:spcPct val="150000"/>
                        </a:lnSpc>
                        <a:spcBef>
                          <a:spcPts val="0"/>
                        </a:spcBef>
                        <a:spcAft>
                          <a:spcPts val="0"/>
                        </a:spcAft>
                        <a:buFont typeface="Symbol"/>
                        <a:buChar char=""/>
                      </a:pPr>
                      <a:r>
                        <a:rPr lang="en-US" sz="1400" dirty="0"/>
                        <a:t>The cots and mattresses are in </a:t>
                      </a:r>
                      <a:r>
                        <a:rPr lang="en-US" sz="1400" dirty="0" smtClean="0"/>
                        <a:t>bad </a:t>
                      </a:r>
                      <a:r>
                        <a:rPr lang="en-US" sz="1400" dirty="0"/>
                        <a:t>condition and need immediate repair.</a:t>
                      </a:r>
                      <a:endParaRPr lang="en-US" sz="1200" dirty="0"/>
                    </a:p>
                    <a:p>
                      <a:pPr marL="342900" marR="0" lvl="0" indent="-342900" algn="just">
                        <a:lnSpc>
                          <a:spcPct val="150000"/>
                        </a:lnSpc>
                        <a:spcBef>
                          <a:spcPts val="0"/>
                        </a:spcBef>
                        <a:spcAft>
                          <a:spcPts val="0"/>
                        </a:spcAft>
                        <a:buFont typeface="Symbol"/>
                        <a:buChar char=""/>
                      </a:pPr>
                      <a:r>
                        <a:rPr lang="en-US" sz="1400" dirty="0"/>
                        <a:t>All the drugs are not available in the hospital and some have to bought from outside.</a:t>
                      </a:r>
                      <a:endParaRPr lang="en-US" sz="1200" dirty="0"/>
                    </a:p>
                    <a:p>
                      <a:pPr marL="342900" marR="0" lvl="0" indent="-342900" algn="just">
                        <a:lnSpc>
                          <a:spcPct val="150000"/>
                        </a:lnSpc>
                        <a:spcBef>
                          <a:spcPts val="0"/>
                        </a:spcBef>
                        <a:spcAft>
                          <a:spcPts val="0"/>
                        </a:spcAft>
                        <a:buFont typeface="Symbol"/>
                        <a:buChar char=""/>
                      </a:pPr>
                      <a:r>
                        <a:rPr lang="en-US" sz="1400" dirty="0"/>
                        <a:t>Wards are not clean.</a:t>
                      </a:r>
                      <a:endParaRPr lang="en-US" sz="1200" dirty="0"/>
                    </a:p>
                    <a:p>
                      <a:pPr marL="342900" marR="0" lvl="0" indent="-342900" algn="just">
                        <a:lnSpc>
                          <a:spcPct val="150000"/>
                        </a:lnSpc>
                        <a:spcBef>
                          <a:spcPts val="0"/>
                        </a:spcBef>
                        <a:spcAft>
                          <a:spcPts val="0"/>
                        </a:spcAft>
                        <a:buFont typeface="Symbol"/>
                        <a:buChar char=""/>
                      </a:pPr>
                      <a:r>
                        <a:rPr lang="en-US" sz="1400" dirty="0"/>
                        <a:t>No washing area is designated for washing of badly soiled linen.</a:t>
                      </a:r>
                      <a:endParaRPr lang="en-US" sz="1200" dirty="0">
                        <a:latin typeface="Calibri"/>
                        <a:ea typeface="Calibri"/>
                        <a:cs typeface="Times New Roman"/>
                      </a:endParaRPr>
                    </a:p>
                  </a:txBody>
                  <a:tcPr marL="68580" marR="68580" marT="0" marB="0"/>
                </a:tc>
                <a:tc hMerge="1">
                  <a:txBody>
                    <a:bodyPr/>
                    <a:lstStyle/>
                    <a:p>
                      <a:endParaRPr lang="en-US"/>
                    </a:p>
                  </a:txBody>
                  <a:tcPr/>
                </a:tc>
              </a:tr>
              <a:tr h="370840">
                <a:tc>
                  <a:txBody>
                    <a:bodyPr/>
                    <a:lstStyle/>
                    <a:p>
                      <a:pPr marL="0" marR="0" algn="just">
                        <a:lnSpc>
                          <a:spcPct val="150000"/>
                        </a:lnSpc>
                        <a:spcBef>
                          <a:spcPts val="0"/>
                        </a:spcBef>
                        <a:spcAft>
                          <a:spcPts val="0"/>
                        </a:spcAft>
                      </a:pPr>
                      <a:r>
                        <a:rPr lang="en-IN" sz="1400" b="1" dirty="0"/>
                        <a:t>Gap Classification</a:t>
                      </a:r>
                      <a:endParaRPr lang="en-US" sz="1200" b="1" dirty="0"/>
                    </a:p>
                    <a:p>
                      <a:pPr marL="0" marR="0" algn="just">
                        <a:lnSpc>
                          <a:spcPct val="150000"/>
                        </a:lnSpc>
                        <a:spcBef>
                          <a:spcPts val="0"/>
                        </a:spcBef>
                        <a:spcAft>
                          <a:spcPts val="0"/>
                        </a:spcAft>
                      </a:pPr>
                      <a:r>
                        <a:rPr lang="en-IN" sz="1400" dirty="0"/>
                        <a:t>Structural</a:t>
                      </a:r>
                      <a:endParaRPr lang="en-US" sz="12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400" dirty="0"/>
                        <a:t>*</a:t>
                      </a:r>
                      <a:r>
                        <a:rPr lang="en-IN" sz="1400" b="1" dirty="0"/>
                        <a:t>Gap Severity Rating</a:t>
                      </a:r>
                      <a:endParaRPr lang="en-US" sz="1200" b="1" dirty="0"/>
                    </a:p>
                    <a:p>
                      <a:pPr marL="0" marR="0" algn="just">
                        <a:lnSpc>
                          <a:spcPct val="150000"/>
                        </a:lnSpc>
                        <a:spcBef>
                          <a:spcPts val="0"/>
                        </a:spcBef>
                        <a:spcAft>
                          <a:spcPts val="0"/>
                        </a:spcAft>
                      </a:pPr>
                      <a:r>
                        <a:rPr lang="en-IN" sz="1400" dirty="0"/>
                        <a:t>High</a:t>
                      </a:r>
                      <a:endParaRPr lang="en-US" sz="1200" dirty="0">
                        <a:latin typeface="Calibri"/>
                        <a:ea typeface="Times New Roman"/>
                        <a:cs typeface="Times New Roman"/>
                      </a:endParaRPr>
                    </a:p>
                  </a:txBody>
                  <a:tcPr marL="68580" marR="68580" marT="0" marB="0"/>
                </a:tc>
              </a:tr>
              <a:tr h="370840">
                <a:tc>
                  <a:txBody>
                    <a:bodyPr/>
                    <a:lstStyle/>
                    <a:p>
                      <a:pPr marL="0" marR="0" algn="just">
                        <a:lnSpc>
                          <a:spcPct val="150000"/>
                        </a:lnSpc>
                        <a:spcBef>
                          <a:spcPts val="0"/>
                        </a:spcBef>
                        <a:spcAft>
                          <a:spcPts val="0"/>
                        </a:spcAft>
                      </a:pPr>
                      <a:r>
                        <a:rPr lang="en-IN" sz="1400" b="1" dirty="0"/>
                        <a:t>Gap Reference</a:t>
                      </a:r>
                      <a:endParaRPr lang="en-US" sz="12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400"/>
                        <a:t>IPHS (4.1.8)</a:t>
                      </a:r>
                      <a:endParaRPr lang="en-US" sz="1200">
                        <a:latin typeface="Calibri"/>
                        <a:ea typeface="Times New Roman"/>
                        <a:cs typeface="Times New Roman"/>
                      </a:endParaRPr>
                    </a:p>
                  </a:txBody>
                  <a:tcPr marL="68580" marR="68580" marT="0" marB="0"/>
                </a:tc>
              </a:tr>
              <a:tr h="370840">
                <a:tc>
                  <a:txBody>
                    <a:bodyPr/>
                    <a:lstStyle/>
                    <a:p>
                      <a:pPr marL="0" marR="0" algn="just">
                        <a:lnSpc>
                          <a:spcPct val="150000"/>
                        </a:lnSpc>
                        <a:spcBef>
                          <a:spcPts val="0"/>
                        </a:spcBef>
                        <a:spcAft>
                          <a:spcPts val="0"/>
                        </a:spcAft>
                      </a:pPr>
                      <a:r>
                        <a:rPr lang="en-IN" sz="1400" b="1" dirty="0"/>
                        <a:t>Supporting Annexure</a:t>
                      </a:r>
                      <a:endParaRPr lang="en-US" sz="12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400" dirty="0"/>
                        <a:t>Photographs</a:t>
                      </a:r>
                      <a:endParaRPr lang="en-US" sz="12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ctr"/>
            <a:r>
              <a:rPr lang="en-US" sz="2400" dirty="0" smtClean="0"/>
              <a:t>Hospital Ward..</a:t>
            </a:r>
            <a:endParaRPr lang="en-US" sz="2400" dirty="0"/>
          </a:p>
        </p:txBody>
      </p:sp>
      <p:pic>
        <p:nvPicPr>
          <p:cNvPr id="4" name="Content Placeholder 3" descr="C:\Users\naren\Documents\Not Responding Files\Desktop\Hospital Pictures\Photo-0462.jpg"/>
          <p:cNvPicPr>
            <a:picLocks noGrp="1"/>
          </p:cNvPicPr>
          <p:nvPr>
            <p:ph sz="quarter" idx="1"/>
          </p:nvPr>
        </p:nvPicPr>
        <p:blipFill>
          <a:blip r:embed="rId2" cstate="print"/>
          <a:srcRect/>
          <a:stretch>
            <a:fillRect/>
          </a:stretch>
        </p:blipFill>
        <p:spPr bwMode="auto">
          <a:xfrm>
            <a:off x="0" y="685800"/>
            <a:ext cx="4800600" cy="6172200"/>
          </a:xfrm>
          <a:prstGeom prst="rect">
            <a:avLst/>
          </a:prstGeom>
          <a:noFill/>
          <a:ln w="9525">
            <a:noFill/>
            <a:miter lim="800000"/>
            <a:headEnd/>
            <a:tailEnd/>
          </a:ln>
        </p:spPr>
      </p:pic>
      <p:pic>
        <p:nvPicPr>
          <p:cNvPr id="5" name="Picture 4" descr="C:\Users\naren\Documents\Not Responding Files\Desktop\Hospital Pictures\Photo-0461.jpg"/>
          <p:cNvPicPr/>
          <p:nvPr/>
        </p:nvPicPr>
        <p:blipFill>
          <a:blip r:embed="rId3" cstate="print"/>
          <a:srcRect/>
          <a:stretch>
            <a:fillRect/>
          </a:stretch>
        </p:blipFill>
        <p:spPr bwMode="auto">
          <a:xfrm>
            <a:off x="4724400" y="685800"/>
            <a:ext cx="4419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3962"/>
          </a:xfrm>
        </p:spPr>
        <p:txBody>
          <a:bodyPr>
            <a:normAutofit/>
          </a:bodyPr>
          <a:lstStyle/>
          <a:p>
            <a:pPr algn="ctr"/>
            <a:r>
              <a:rPr lang="en-IN" sz="3200" b="1" dirty="0" smtClean="0"/>
              <a:t>3.0) </a:t>
            </a:r>
            <a:r>
              <a:rPr lang="en-IN" sz="3200" b="1" u="sng" dirty="0" smtClean="0"/>
              <a:t>Maternity &amp; Child Health Care</a:t>
            </a:r>
            <a:br>
              <a:rPr lang="en-IN" sz="3200" b="1" u="sng" dirty="0" smtClean="0"/>
            </a:br>
            <a:r>
              <a:rPr lang="en-IN" sz="3200" b="1" dirty="0" smtClean="0"/>
              <a:t>(</a:t>
            </a:r>
            <a:r>
              <a:rPr lang="en-IN" sz="3200" b="1" u="sng" dirty="0" smtClean="0"/>
              <a:t>Delivery</a:t>
            </a:r>
            <a:r>
              <a:rPr lang="en-IN" sz="3200" b="1" dirty="0" smtClean="0"/>
              <a:t>)</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IN" sz="2700" b="1" dirty="0" smtClean="0"/>
              <a:t>A.) Process Flow:</a:t>
            </a:r>
            <a:endParaRPr lang="en-US" sz="2800" dirty="0"/>
          </a:p>
        </p:txBody>
      </p:sp>
      <p:graphicFrame>
        <p:nvGraphicFramePr>
          <p:cNvPr id="4" name="Content Placeholder 3"/>
          <p:cNvGraphicFramePr>
            <a:graphicFrameLocks noGrp="1"/>
          </p:cNvGraphicFramePr>
          <p:nvPr>
            <p:ph sz="quarter" idx="1"/>
          </p:nvPr>
        </p:nvGraphicFramePr>
        <p:xfrm>
          <a:off x="0" y="378759"/>
          <a:ext cx="9144000" cy="6659415"/>
        </p:xfrm>
        <a:graphic>
          <a:graphicData uri="http://schemas.openxmlformats.org/drawingml/2006/table">
            <a:tbl>
              <a:tblPr firstRow="1" bandRow="1">
                <a:tableStyleId>{BC89EF96-8CEA-46FF-86C4-4CE0E7609802}</a:tableStyleId>
              </a:tblPr>
              <a:tblGrid>
                <a:gridCol w="2286000"/>
                <a:gridCol w="990600"/>
                <a:gridCol w="1295400"/>
                <a:gridCol w="2286000"/>
                <a:gridCol w="2286000"/>
              </a:tblGrid>
              <a:tr h="296250">
                <a:tc>
                  <a:txBody>
                    <a:bodyPr/>
                    <a:lstStyle/>
                    <a:p>
                      <a:pPr marL="0" marR="0" algn="just">
                        <a:lnSpc>
                          <a:spcPct val="150000"/>
                        </a:lnSpc>
                        <a:spcBef>
                          <a:spcPts val="0"/>
                        </a:spcBef>
                        <a:spcAft>
                          <a:spcPts val="0"/>
                        </a:spcAft>
                      </a:pPr>
                      <a:r>
                        <a:rPr lang="en-IN" sz="1400" b="1" dirty="0"/>
                        <a:t>Process Group</a:t>
                      </a:r>
                      <a:endParaRPr lang="en-US" sz="12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400" b="0" dirty="0"/>
                        <a:t>In Patients Service</a:t>
                      </a:r>
                      <a:endParaRPr lang="en-US" sz="1200" b="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1400" b="1" dirty="0"/>
                        <a:t>Sub-Process</a:t>
                      </a:r>
                      <a:endParaRPr lang="en-US" sz="12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400" b="0" dirty="0"/>
                        <a:t>Conduction of Delivery</a:t>
                      </a:r>
                      <a:endParaRPr lang="en-US" sz="1200" b="0" dirty="0">
                        <a:latin typeface="Calibri"/>
                        <a:ea typeface="Times New Roman"/>
                        <a:cs typeface="Times New Roman"/>
                      </a:endParaRPr>
                    </a:p>
                  </a:txBody>
                  <a:tcPr marL="68580" marR="68580" marT="0" marB="0"/>
                </a:tc>
              </a:tr>
              <a:tr h="296118">
                <a:tc>
                  <a:txBody>
                    <a:bodyPr/>
                    <a:lstStyle/>
                    <a:p>
                      <a:pPr marL="0" marR="0" algn="just">
                        <a:lnSpc>
                          <a:spcPct val="150000"/>
                        </a:lnSpc>
                        <a:spcBef>
                          <a:spcPts val="0"/>
                        </a:spcBef>
                        <a:spcAft>
                          <a:spcPts val="0"/>
                        </a:spcAft>
                      </a:pPr>
                      <a:r>
                        <a:rPr lang="en-IN" sz="1400" b="1" dirty="0"/>
                        <a:t>Process Location</a:t>
                      </a:r>
                      <a:endParaRPr lang="en-US" sz="12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400" dirty="0"/>
                        <a:t>Labour Room</a:t>
                      </a:r>
                      <a:endParaRPr lang="en-US" sz="120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1400" b="1" dirty="0"/>
                        <a:t>Process Owner</a:t>
                      </a:r>
                      <a:endParaRPr lang="en-US" sz="12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400"/>
                        <a:t>MO/ Staff Nurse</a:t>
                      </a:r>
                      <a:endParaRPr lang="en-US" sz="1200">
                        <a:latin typeface="Calibri"/>
                        <a:ea typeface="Times New Roman"/>
                        <a:cs typeface="Times New Roman"/>
                      </a:endParaRPr>
                    </a:p>
                  </a:txBody>
                  <a:tcPr marL="68580" marR="68580" marT="0" marB="0"/>
                </a:tc>
              </a:tr>
              <a:tr h="296118">
                <a:tc>
                  <a:txBody>
                    <a:bodyPr/>
                    <a:lstStyle/>
                    <a:p>
                      <a:pPr marL="0" marR="0" algn="just">
                        <a:lnSpc>
                          <a:spcPct val="150000"/>
                        </a:lnSpc>
                        <a:spcBef>
                          <a:spcPts val="0"/>
                        </a:spcBef>
                        <a:spcAft>
                          <a:spcPts val="0"/>
                        </a:spcAft>
                      </a:pPr>
                      <a:r>
                        <a:rPr lang="en-IN" sz="1400" b="1" dirty="0"/>
                        <a:t>Input(s)</a:t>
                      </a:r>
                      <a:endParaRPr lang="en-US" sz="12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400"/>
                        <a:t>Patient with Labour Pain</a:t>
                      </a:r>
                      <a:endParaRPr lang="en-US" sz="120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1400" b="1" dirty="0"/>
                        <a:t>Output(s)</a:t>
                      </a:r>
                      <a:endParaRPr lang="en-US" sz="12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400"/>
                        <a:t>Delivery conducted</a:t>
                      </a:r>
                      <a:endParaRPr lang="en-US" sz="1200">
                        <a:latin typeface="Calibri"/>
                        <a:ea typeface="Times New Roman"/>
                        <a:cs typeface="Times New Roman"/>
                      </a:endParaRPr>
                    </a:p>
                  </a:txBody>
                  <a:tcPr marL="68580" marR="68580" marT="0" marB="0"/>
                </a:tc>
              </a:tr>
              <a:tr h="5161911">
                <a:tc gridSpan="5">
                  <a:txBody>
                    <a:bodyPr/>
                    <a:lstStyle/>
                    <a:p>
                      <a:pPr marL="0" marR="0" algn="just">
                        <a:lnSpc>
                          <a:spcPct val="150000"/>
                        </a:lnSpc>
                        <a:spcBef>
                          <a:spcPts val="0"/>
                        </a:spcBef>
                        <a:spcAft>
                          <a:spcPts val="0"/>
                        </a:spcAft>
                      </a:pPr>
                      <a:r>
                        <a:rPr lang="en-IN" sz="1400" b="1" dirty="0"/>
                        <a:t>Process Flow/ Process Description:</a:t>
                      </a:r>
                      <a:endParaRPr lang="en-US" sz="1200" b="1" dirty="0"/>
                    </a:p>
                    <a:p>
                      <a:pPr marL="342900" marR="0" lvl="0" indent="-342900" algn="just">
                        <a:lnSpc>
                          <a:spcPct val="150000"/>
                        </a:lnSpc>
                        <a:spcBef>
                          <a:spcPts val="0"/>
                        </a:spcBef>
                        <a:spcAft>
                          <a:spcPts val="0"/>
                        </a:spcAft>
                        <a:buFont typeface="Symbol"/>
                        <a:buChar char=""/>
                      </a:pPr>
                      <a:r>
                        <a:rPr lang="en-US" sz="1400" dirty="0"/>
                        <a:t>The patient comes with </a:t>
                      </a:r>
                      <a:r>
                        <a:rPr lang="en-US" sz="1400" dirty="0" err="1"/>
                        <a:t>Labour</a:t>
                      </a:r>
                      <a:r>
                        <a:rPr lang="en-US" sz="1400" dirty="0"/>
                        <a:t> Pain.</a:t>
                      </a:r>
                      <a:endParaRPr lang="en-US" sz="1200" dirty="0"/>
                    </a:p>
                    <a:p>
                      <a:pPr marL="342900" marR="0" lvl="0" indent="-342900" algn="just">
                        <a:lnSpc>
                          <a:spcPct val="150000"/>
                        </a:lnSpc>
                        <a:spcBef>
                          <a:spcPts val="0"/>
                        </a:spcBef>
                        <a:spcAft>
                          <a:spcPts val="0"/>
                        </a:spcAft>
                        <a:buFont typeface="Symbol"/>
                        <a:buChar char=""/>
                      </a:pPr>
                      <a:r>
                        <a:rPr lang="en-US" sz="1400" dirty="0"/>
                        <a:t>The attendant, who comes with patient, goes to registration counter and takes the registration slip.</a:t>
                      </a:r>
                      <a:endParaRPr lang="en-US" sz="1200" dirty="0"/>
                    </a:p>
                    <a:p>
                      <a:pPr marL="342900" marR="0" lvl="0" indent="-342900" algn="just">
                        <a:lnSpc>
                          <a:spcPct val="150000"/>
                        </a:lnSpc>
                        <a:spcBef>
                          <a:spcPts val="0"/>
                        </a:spcBef>
                        <a:spcAft>
                          <a:spcPts val="0"/>
                        </a:spcAft>
                        <a:buFont typeface="Symbol"/>
                        <a:buChar char=""/>
                      </a:pPr>
                      <a:r>
                        <a:rPr lang="en-US" sz="1400" dirty="0"/>
                        <a:t>Staff Nurse/ ANM examines the patient’s condition. If signs for </a:t>
                      </a:r>
                      <a:r>
                        <a:rPr lang="en-US" sz="1400" dirty="0" err="1"/>
                        <a:t>labour</a:t>
                      </a:r>
                      <a:r>
                        <a:rPr lang="en-US" sz="1400" dirty="0"/>
                        <a:t> are confirmed, then patient is admitted. If not confirmed then the patient is sent home and advised to come back during the consent of </a:t>
                      </a:r>
                      <a:r>
                        <a:rPr lang="en-US" sz="1400" dirty="0" err="1"/>
                        <a:t>labour</a:t>
                      </a:r>
                      <a:r>
                        <a:rPr lang="en-US" sz="1400" dirty="0"/>
                        <a:t> pain.</a:t>
                      </a:r>
                      <a:endParaRPr lang="en-US" sz="1200" dirty="0"/>
                    </a:p>
                    <a:p>
                      <a:pPr marL="342900" marR="0" lvl="0" indent="-342900" algn="just">
                        <a:lnSpc>
                          <a:spcPct val="150000"/>
                        </a:lnSpc>
                        <a:spcBef>
                          <a:spcPts val="0"/>
                        </a:spcBef>
                        <a:spcAft>
                          <a:spcPts val="0"/>
                        </a:spcAft>
                        <a:buFont typeface="Symbol"/>
                        <a:buChar char=""/>
                      </a:pPr>
                      <a:r>
                        <a:rPr lang="en-US" sz="1400" dirty="0"/>
                        <a:t>After checking of vitals, the patient transferred to </a:t>
                      </a:r>
                      <a:r>
                        <a:rPr lang="en-US" sz="1400" dirty="0" err="1"/>
                        <a:t>Labour</a:t>
                      </a:r>
                      <a:r>
                        <a:rPr lang="en-US" sz="1400" dirty="0"/>
                        <a:t> Room.</a:t>
                      </a:r>
                      <a:endParaRPr lang="en-US" sz="1200" dirty="0"/>
                    </a:p>
                    <a:p>
                      <a:pPr marL="342900" marR="0" lvl="0" indent="-342900" algn="just">
                        <a:lnSpc>
                          <a:spcPct val="150000"/>
                        </a:lnSpc>
                        <a:spcBef>
                          <a:spcPts val="0"/>
                        </a:spcBef>
                        <a:spcAft>
                          <a:spcPts val="0"/>
                        </a:spcAft>
                        <a:buFont typeface="Symbol"/>
                        <a:buChar char=""/>
                      </a:pPr>
                      <a:r>
                        <a:rPr lang="en-US" sz="1400" dirty="0"/>
                        <a:t>After delivery, vitals are again checked and the mother is shifted to the ward.</a:t>
                      </a:r>
                      <a:endParaRPr lang="en-US" sz="1200" dirty="0"/>
                    </a:p>
                    <a:p>
                      <a:pPr marL="342900" marR="0" lvl="0" indent="-342900" algn="just">
                        <a:lnSpc>
                          <a:spcPct val="150000"/>
                        </a:lnSpc>
                        <a:spcBef>
                          <a:spcPts val="0"/>
                        </a:spcBef>
                        <a:spcAft>
                          <a:spcPts val="0"/>
                        </a:spcAft>
                        <a:buFont typeface="Symbol"/>
                        <a:buChar char=""/>
                      </a:pPr>
                      <a:r>
                        <a:rPr lang="en-US" sz="1400" dirty="0"/>
                        <a:t>Neonatal Care is provided to the baby in NBCC unit.</a:t>
                      </a:r>
                      <a:endParaRPr lang="en-US" sz="1200" dirty="0"/>
                    </a:p>
                    <a:p>
                      <a:pPr marL="342900" marR="0" lvl="0" indent="-342900" algn="just">
                        <a:lnSpc>
                          <a:spcPct val="150000"/>
                        </a:lnSpc>
                        <a:spcBef>
                          <a:spcPts val="0"/>
                        </a:spcBef>
                        <a:spcAft>
                          <a:spcPts val="0"/>
                        </a:spcAft>
                        <a:buFont typeface="Symbol"/>
                        <a:buChar char=""/>
                      </a:pPr>
                      <a:r>
                        <a:rPr lang="en-US" sz="1400" dirty="0"/>
                        <a:t>Breast feeding is initiated within half an hour of delivery.</a:t>
                      </a:r>
                      <a:endParaRPr lang="en-US" sz="1200" dirty="0"/>
                    </a:p>
                    <a:p>
                      <a:pPr marL="342900" marR="0" lvl="0" indent="-342900" algn="just">
                        <a:lnSpc>
                          <a:spcPct val="150000"/>
                        </a:lnSpc>
                        <a:spcBef>
                          <a:spcPts val="0"/>
                        </a:spcBef>
                        <a:spcAft>
                          <a:spcPts val="0"/>
                        </a:spcAft>
                        <a:buFont typeface="Symbol"/>
                        <a:buChar char=""/>
                      </a:pPr>
                      <a:r>
                        <a:rPr lang="en-US" sz="1400" dirty="0"/>
                        <a:t>Staff Nurse/ ANM maintains the </a:t>
                      </a:r>
                      <a:r>
                        <a:rPr lang="en-US" sz="1400" dirty="0" err="1"/>
                        <a:t>Labour</a:t>
                      </a:r>
                      <a:r>
                        <a:rPr lang="en-US" sz="1400" dirty="0"/>
                        <a:t> Register and JBSY Register.</a:t>
                      </a:r>
                      <a:endParaRPr lang="en-US" sz="1200" dirty="0"/>
                    </a:p>
                    <a:p>
                      <a:pPr marL="342900" marR="0" lvl="0" indent="-342900" algn="just">
                        <a:lnSpc>
                          <a:spcPct val="150000"/>
                        </a:lnSpc>
                        <a:spcBef>
                          <a:spcPts val="0"/>
                        </a:spcBef>
                        <a:spcAft>
                          <a:spcPts val="0"/>
                        </a:spcAft>
                        <a:buFont typeface="Symbol"/>
                        <a:buChar char=""/>
                      </a:pPr>
                      <a:r>
                        <a:rPr lang="en-US" sz="1400" dirty="0"/>
                        <a:t>In </a:t>
                      </a:r>
                      <a:r>
                        <a:rPr lang="en-US" sz="1400" dirty="0" err="1"/>
                        <a:t>Labour</a:t>
                      </a:r>
                      <a:r>
                        <a:rPr lang="en-US" sz="1400" dirty="0"/>
                        <a:t> Register, ANM writes the name of the patient, serial number, OPD/ ER number, ASHA name and patient’s address.</a:t>
                      </a:r>
                      <a:endParaRPr lang="en-US" sz="1200" dirty="0"/>
                    </a:p>
                    <a:p>
                      <a:pPr marL="342900" marR="0" lvl="0" indent="-342900" algn="just">
                        <a:lnSpc>
                          <a:spcPct val="150000"/>
                        </a:lnSpc>
                        <a:spcBef>
                          <a:spcPts val="0"/>
                        </a:spcBef>
                        <a:spcAft>
                          <a:spcPts val="0"/>
                        </a:spcAft>
                        <a:buFont typeface="Symbol"/>
                        <a:buChar char=""/>
                      </a:pPr>
                      <a:r>
                        <a:rPr lang="en-US" sz="1400" dirty="0"/>
                        <a:t>In JBSY Register ANM writes serial number, OPD/ ER number, name and address., age, child M/F, weight of child, ASHA name, list of medicine and signature. In JBSY Register photo of delivery patients should be pasted.</a:t>
                      </a:r>
                      <a:endParaRPr lang="en-US" sz="12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7384">
                <a:tc gridSpan="2">
                  <a:txBody>
                    <a:bodyPr/>
                    <a:lstStyle/>
                    <a:p>
                      <a:pPr marL="0" marR="0" algn="just">
                        <a:lnSpc>
                          <a:spcPct val="150000"/>
                        </a:lnSpc>
                        <a:spcBef>
                          <a:spcPts val="0"/>
                        </a:spcBef>
                        <a:spcAft>
                          <a:spcPts val="0"/>
                        </a:spcAft>
                      </a:pPr>
                      <a:r>
                        <a:rPr lang="en-IN" sz="1400" b="1" dirty="0"/>
                        <a:t>Patients Records</a:t>
                      </a:r>
                      <a:endParaRPr lang="en-US" sz="1200" b="1" dirty="0">
                        <a:latin typeface="Calibri"/>
                        <a:ea typeface="Times New Roman"/>
                        <a:cs typeface="Times New Roman"/>
                      </a:endParaRPr>
                    </a:p>
                  </a:txBody>
                  <a:tcPr marL="68580" marR="68580" marT="0" marB="0"/>
                </a:tc>
                <a:tc hMerge="1">
                  <a:txBody>
                    <a:bodyPr/>
                    <a:lstStyle/>
                    <a:p>
                      <a:endParaRPr lang="en-US"/>
                    </a:p>
                  </a:txBody>
                  <a:tcPr/>
                </a:tc>
                <a:tc gridSpan="3">
                  <a:txBody>
                    <a:bodyPr/>
                    <a:lstStyle/>
                    <a:p>
                      <a:pPr marL="0" marR="0" algn="just">
                        <a:lnSpc>
                          <a:spcPct val="150000"/>
                        </a:lnSpc>
                        <a:spcBef>
                          <a:spcPts val="0"/>
                        </a:spcBef>
                        <a:spcAft>
                          <a:spcPts val="0"/>
                        </a:spcAft>
                      </a:pPr>
                      <a:r>
                        <a:rPr lang="en-IN" sz="1400" dirty="0"/>
                        <a:t>Case Sheet/ Bed Head Ticket, Delivery Register, JBSY Register.</a:t>
                      </a:r>
                      <a:endParaRPr lang="en-US" sz="1200" dirty="0">
                        <a:latin typeface="Calibri"/>
                        <a:ea typeface="Times New Roman"/>
                        <a:cs typeface="Times New Roman"/>
                      </a:endParaRPr>
                    </a:p>
                  </a:txBody>
                  <a:tcPr marL="68580" marR="68580" marT="0" marB="0"/>
                </a:tc>
                <a:tc hMerge="1">
                  <a:txBody>
                    <a:bodyPr/>
                    <a:lstStyle/>
                    <a:p>
                      <a:pPr marL="0" marR="0" algn="just">
                        <a:lnSpc>
                          <a:spcPct val="150000"/>
                        </a:lnSpc>
                        <a:spcBef>
                          <a:spcPts val="0"/>
                        </a:spcBef>
                        <a:spcAft>
                          <a:spcPts val="0"/>
                        </a:spcAft>
                      </a:pPr>
                      <a:endParaRPr lang="en-US" sz="1200" dirty="0">
                        <a:latin typeface="Calibri"/>
                        <a:ea typeface="Times New Roman"/>
                        <a:cs typeface="Times New Roman"/>
                      </a:endParaRPr>
                    </a:p>
                  </a:txBody>
                  <a:tcPr marL="68580" marR="68580" marT="0" marB="0"/>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IN" sz="2400" b="1" dirty="0" smtClean="0"/>
              <a:t>B.) Gap Analysis:</a:t>
            </a:r>
            <a:endParaRPr lang="en-US" sz="2800" dirty="0"/>
          </a:p>
        </p:txBody>
      </p:sp>
      <p:graphicFrame>
        <p:nvGraphicFramePr>
          <p:cNvPr id="4" name="Content Placeholder 3"/>
          <p:cNvGraphicFramePr>
            <a:graphicFrameLocks noGrp="1"/>
          </p:cNvGraphicFramePr>
          <p:nvPr>
            <p:ph sz="quarter" idx="1"/>
          </p:nvPr>
        </p:nvGraphicFramePr>
        <p:xfrm>
          <a:off x="228600" y="457201"/>
          <a:ext cx="8915400" cy="6400799"/>
        </p:xfrm>
        <a:graphic>
          <a:graphicData uri="http://schemas.openxmlformats.org/drawingml/2006/table">
            <a:tbl>
              <a:tblPr firstRow="1" bandRow="1">
                <a:tableStyleId>{BC89EF96-8CEA-46FF-86C4-4CE0E7609802}</a:tableStyleId>
              </a:tblPr>
              <a:tblGrid>
                <a:gridCol w="4457700"/>
                <a:gridCol w="4457700"/>
              </a:tblGrid>
              <a:tr h="500566">
                <a:tc>
                  <a:txBody>
                    <a:bodyPr/>
                    <a:lstStyle/>
                    <a:p>
                      <a:pPr marL="0" marR="0" algn="just">
                        <a:lnSpc>
                          <a:spcPct val="150000"/>
                        </a:lnSpc>
                        <a:spcBef>
                          <a:spcPts val="0"/>
                        </a:spcBef>
                        <a:spcAft>
                          <a:spcPts val="0"/>
                        </a:spcAft>
                      </a:pPr>
                      <a:r>
                        <a:rPr lang="en-IN" sz="2000" dirty="0"/>
                        <a:t>Gap ID No.</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0" dirty="0"/>
                        <a:t>IP003</a:t>
                      </a:r>
                      <a:endParaRPr lang="en-US" sz="1800" b="0" dirty="0">
                        <a:latin typeface="Calibri"/>
                        <a:ea typeface="Times New Roman"/>
                        <a:cs typeface="Times New Roman"/>
                      </a:endParaRPr>
                    </a:p>
                  </a:txBody>
                  <a:tcPr marL="68580" marR="68580" marT="0" marB="0"/>
                </a:tc>
              </a:tr>
              <a:tr h="894570">
                <a:tc gridSpan="2">
                  <a:txBody>
                    <a:bodyPr/>
                    <a:lstStyle/>
                    <a:p>
                      <a:pPr marL="0" marR="0" algn="just">
                        <a:lnSpc>
                          <a:spcPct val="150000"/>
                        </a:lnSpc>
                        <a:spcBef>
                          <a:spcPts val="0"/>
                        </a:spcBef>
                        <a:spcAft>
                          <a:spcPts val="0"/>
                        </a:spcAft>
                      </a:pPr>
                      <a:r>
                        <a:rPr lang="en-IN" sz="2000" b="1" dirty="0"/>
                        <a:t>Gap Statement:</a:t>
                      </a:r>
                      <a:r>
                        <a:rPr lang="en-IN" sz="2000" dirty="0"/>
                        <a:t> Essential facility for labour room is not available.</a:t>
                      </a:r>
                      <a:endParaRPr lang="en-US" sz="1800" dirty="0">
                        <a:latin typeface="Calibri"/>
                        <a:ea typeface="Times New Roman"/>
                        <a:cs typeface="Times New Roman"/>
                      </a:endParaRPr>
                    </a:p>
                  </a:txBody>
                  <a:tcPr marL="68580" marR="68580" marT="0" marB="0"/>
                </a:tc>
                <a:tc hMerge="1">
                  <a:txBody>
                    <a:bodyPr/>
                    <a:lstStyle/>
                    <a:p>
                      <a:endParaRPr lang="en-US"/>
                    </a:p>
                  </a:txBody>
                  <a:tcPr/>
                </a:tc>
              </a:tr>
              <a:tr h="3003398">
                <a:tc gridSpan="2">
                  <a:txBody>
                    <a:bodyPr/>
                    <a:lstStyle/>
                    <a:p>
                      <a:pPr marL="0" marR="0" algn="just">
                        <a:lnSpc>
                          <a:spcPct val="150000"/>
                        </a:lnSpc>
                        <a:spcBef>
                          <a:spcPts val="0"/>
                        </a:spcBef>
                        <a:spcAft>
                          <a:spcPts val="0"/>
                        </a:spcAft>
                      </a:pPr>
                      <a:r>
                        <a:rPr lang="en-IN" sz="2000" b="1" dirty="0"/>
                        <a:t>Rationale/ Explanation:</a:t>
                      </a:r>
                      <a:endParaRPr lang="en-US" sz="1800" b="1" dirty="0"/>
                    </a:p>
                    <a:p>
                      <a:pPr marL="342900" marR="0" lvl="0" indent="-342900" algn="just">
                        <a:lnSpc>
                          <a:spcPct val="150000"/>
                        </a:lnSpc>
                        <a:spcBef>
                          <a:spcPts val="0"/>
                        </a:spcBef>
                        <a:spcAft>
                          <a:spcPts val="0"/>
                        </a:spcAft>
                        <a:buFont typeface="Symbol"/>
                        <a:buChar char=""/>
                      </a:pPr>
                      <a:r>
                        <a:rPr lang="en-US" sz="2000" dirty="0"/>
                        <a:t>There are no separate areas for septic and aseptic deliveries.</a:t>
                      </a:r>
                      <a:endParaRPr lang="en-US" sz="1800" dirty="0"/>
                    </a:p>
                    <a:p>
                      <a:pPr marL="342900" marR="0" lvl="0" indent="-342900" algn="just">
                        <a:lnSpc>
                          <a:spcPct val="150000"/>
                        </a:lnSpc>
                        <a:spcBef>
                          <a:spcPts val="0"/>
                        </a:spcBef>
                        <a:spcAft>
                          <a:spcPts val="0"/>
                        </a:spcAft>
                        <a:buFont typeface="Symbol"/>
                        <a:buChar char=""/>
                      </a:pPr>
                      <a:r>
                        <a:rPr lang="en-US" sz="2000" dirty="0"/>
                        <a:t>The </a:t>
                      </a:r>
                      <a:r>
                        <a:rPr lang="en-US" sz="2000" dirty="0" err="1"/>
                        <a:t>labour</a:t>
                      </a:r>
                      <a:r>
                        <a:rPr lang="en-US" sz="2000" dirty="0"/>
                        <a:t> room is not well-lit and ventilated with an attached toilet facilities.</a:t>
                      </a:r>
                      <a:endParaRPr lang="en-US" sz="1800" dirty="0"/>
                    </a:p>
                    <a:p>
                      <a:pPr marL="342900" marR="0" lvl="0" indent="-342900" algn="just">
                        <a:lnSpc>
                          <a:spcPct val="150000"/>
                        </a:lnSpc>
                        <a:spcBef>
                          <a:spcPts val="0"/>
                        </a:spcBef>
                        <a:spcAft>
                          <a:spcPts val="0"/>
                        </a:spcAft>
                        <a:buFont typeface="Symbol"/>
                        <a:buChar char=""/>
                      </a:pPr>
                      <a:r>
                        <a:rPr lang="en-US" sz="2000" dirty="0"/>
                        <a:t>No scrub room for doctors and nurses.</a:t>
                      </a:r>
                      <a:endParaRPr lang="en-US" sz="1800" dirty="0"/>
                    </a:p>
                    <a:p>
                      <a:pPr marL="342900" marR="0" lvl="0" indent="-342900" algn="just">
                        <a:lnSpc>
                          <a:spcPct val="150000"/>
                        </a:lnSpc>
                        <a:spcBef>
                          <a:spcPts val="0"/>
                        </a:spcBef>
                        <a:spcAft>
                          <a:spcPts val="0"/>
                        </a:spcAft>
                        <a:buFont typeface="Symbol"/>
                        <a:buChar char=""/>
                      </a:pPr>
                      <a:r>
                        <a:rPr lang="en-US" sz="2000" dirty="0"/>
                        <a:t>No sterile supply in </a:t>
                      </a:r>
                      <a:r>
                        <a:rPr lang="en-US" sz="2000" dirty="0" err="1"/>
                        <a:t>labour</a:t>
                      </a:r>
                      <a:r>
                        <a:rPr lang="en-US" sz="2000" dirty="0"/>
                        <a:t> room.</a:t>
                      </a:r>
                      <a:endParaRPr lang="en-US" sz="1800" dirty="0">
                        <a:latin typeface="Calibri"/>
                        <a:ea typeface="Calibri"/>
                        <a:cs typeface="Times New Roman"/>
                      </a:endParaRPr>
                    </a:p>
                  </a:txBody>
                  <a:tcPr marL="68580" marR="68580" marT="0" marB="0"/>
                </a:tc>
                <a:tc hMerge="1">
                  <a:txBody>
                    <a:bodyPr/>
                    <a:lstStyle/>
                    <a:p>
                      <a:endParaRPr lang="en-US"/>
                    </a:p>
                  </a:txBody>
                  <a:tcPr/>
                </a:tc>
              </a:tr>
              <a:tr h="1001133">
                <a:tc>
                  <a:txBody>
                    <a:bodyPr/>
                    <a:lstStyle/>
                    <a:p>
                      <a:pPr marL="0" marR="0" algn="just">
                        <a:lnSpc>
                          <a:spcPct val="150000"/>
                        </a:lnSpc>
                        <a:spcBef>
                          <a:spcPts val="0"/>
                        </a:spcBef>
                        <a:spcAft>
                          <a:spcPts val="0"/>
                        </a:spcAft>
                      </a:pPr>
                      <a:r>
                        <a:rPr lang="en-IN" sz="2000" b="1" dirty="0"/>
                        <a:t>Gap Classification</a:t>
                      </a:r>
                      <a:endParaRPr lang="en-US" sz="1800" b="1" dirty="0"/>
                    </a:p>
                    <a:p>
                      <a:pPr marL="0" marR="0" algn="just">
                        <a:lnSpc>
                          <a:spcPct val="150000"/>
                        </a:lnSpc>
                        <a:spcBef>
                          <a:spcPts val="0"/>
                        </a:spcBef>
                        <a:spcAft>
                          <a:spcPts val="0"/>
                        </a:spcAft>
                      </a:pPr>
                      <a:r>
                        <a:rPr lang="en-IN" sz="2000" dirty="0"/>
                        <a:t>Structure</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1" dirty="0"/>
                        <a:t>*Gap Severity Rating</a:t>
                      </a:r>
                      <a:endParaRPr lang="en-US" sz="1800" b="1" dirty="0"/>
                    </a:p>
                    <a:p>
                      <a:pPr marL="0" marR="0" algn="just">
                        <a:lnSpc>
                          <a:spcPct val="150000"/>
                        </a:lnSpc>
                        <a:spcBef>
                          <a:spcPts val="0"/>
                        </a:spcBef>
                        <a:spcAft>
                          <a:spcPts val="0"/>
                        </a:spcAft>
                      </a:pPr>
                      <a:r>
                        <a:rPr lang="en-IN" sz="2000" dirty="0"/>
                        <a:t>Medium</a:t>
                      </a:r>
                      <a:endParaRPr lang="en-US" sz="1800" dirty="0">
                        <a:latin typeface="Calibri"/>
                        <a:ea typeface="Times New Roman"/>
                        <a:cs typeface="Times New Roman"/>
                      </a:endParaRPr>
                    </a:p>
                  </a:txBody>
                  <a:tcPr marL="68580" marR="68580" marT="0" marB="0"/>
                </a:tc>
              </a:tr>
              <a:tr h="500566">
                <a:tc>
                  <a:txBody>
                    <a:bodyPr/>
                    <a:lstStyle/>
                    <a:p>
                      <a:pPr marL="0" marR="0" algn="just">
                        <a:lnSpc>
                          <a:spcPct val="150000"/>
                        </a:lnSpc>
                        <a:spcBef>
                          <a:spcPts val="0"/>
                        </a:spcBef>
                        <a:spcAft>
                          <a:spcPts val="0"/>
                        </a:spcAft>
                      </a:pPr>
                      <a:r>
                        <a:rPr lang="en-IN" sz="2000" b="1" dirty="0"/>
                        <a:t>Gap Reference</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a:t>IPHS (4.1.10)</a:t>
                      </a:r>
                      <a:endParaRPr lang="en-US" sz="1800">
                        <a:latin typeface="Calibri"/>
                        <a:ea typeface="Times New Roman"/>
                        <a:cs typeface="Times New Roman"/>
                      </a:endParaRPr>
                    </a:p>
                  </a:txBody>
                  <a:tcPr marL="68580" marR="68580" marT="0" marB="0"/>
                </a:tc>
              </a:tr>
              <a:tr h="500566">
                <a:tc>
                  <a:txBody>
                    <a:bodyPr/>
                    <a:lstStyle/>
                    <a:p>
                      <a:pPr marL="0" marR="0" algn="just">
                        <a:lnSpc>
                          <a:spcPct val="150000"/>
                        </a:lnSpc>
                        <a:spcBef>
                          <a:spcPts val="0"/>
                        </a:spcBef>
                        <a:spcAft>
                          <a:spcPts val="0"/>
                        </a:spcAft>
                      </a:pPr>
                      <a:r>
                        <a:rPr lang="en-IN" sz="2000" b="1" dirty="0"/>
                        <a:t>Supporting Annexure</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dirty="0"/>
                        <a:t>Photograph</a:t>
                      </a:r>
                      <a:endParaRPr lang="en-US" sz="18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n-US" sz="2400" dirty="0" err="1" smtClean="0"/>
              <a:t>Labour</a:t>
            </a:r>
            <a:r>
              <a:rPr lang="en-US" sz="2400" dirty="0" smtClean="0"/>
              <a:t> Room..</a:t>
            </a:r>
            <a:endParaRPr lang="en-US" sz="2400" dirty="0"/>
          </a:p>
        </p:txBody>
      </p:sp>
      <p:pic>
        <p:nvPicPr>
          <p:cNvPr id="4" name="Content Placeholder 3" descr="C:\Users\naren\Documents\Not Responding Files\Desktop\Photo-0459.jpg"/>
          <p:cNvPicPr>
            <a:picLocks noGrp="1"/>
          </p:cNvPicPr>
          <p:nvPr>
            <p:ph sz="quarter" idx="1"/>
          </p:nvPr>
        </p:nvPicPr>
        <p:blipFill>
          <a:blip r:embed="rId2" cstate="print"/>
          <a:srcRect/>
          <a:stretch>
            <a:fillRect/>
          </a:stretch>
        </p:blipFill>
        <p:spPr bwMode="auto">
          <a:xfrm>
            <a:off x="0" y="533400"/>
            <a:ext cx="4572000" cy="6324600"/>
          </a:xfrm>
          <a:prstGeom prst="rect">
            <a:avLst/>
          </a:prstGeom>
          <a:noFill/>
          <a:ln w="9525">
            <a:noFill/>
            <a:miter lim="800000"/>
            <a:headEnd/>
            <a:tailEnd/>
          </a:ln>
        </p:spPr>
      </p:pic>
      <p:pic>
        <p:nvPicPr>
          <p:cNvPr id="5" name="Picture 4" descr="C:\Users\naren\Documents\Not Responding Files\Desktop\Hospital Pictures\Photo-0460.jpg"/>
          <p:cNvPicPr/>
          <p:nvPr/>
        </p:nvPicPr>
        <p:blipFill>
          <a:blip r:embed="rId3" cstate="print"/>
          <a:srcRect/>
          <a:stretch>
            <a:fillRect/>
          </a:stretch>
        </p:blipFill>
        <p:spPr bwMode="auto">
          <a:xfrm>
            <a:off x="4572000" y="533400"/>
            <a:ext cx="4572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09600"/>
          </a:xfrm>
        </p:spPr>
        <p:txBody>
          <a:bodyPr>
            <a:normAutofit/>
          </a:bodyPr>
          <a:lstStyle/>
          <a:p>
            <a:pPr algn="ctr"/>
            <a:r>
              <a:rPr lang="en-US" sz="2800" b="1" u="sng" dirty="0" smtClean="0"/>
              <a:t>Rationale of the study </a:t>
            </a:r>
            <a:endParaRPr lang="en-US" sz="2800" b="1" u="sng" dirty="0"/>
          </a:p>
        </p:txBody>
      </p:sp>
      <p:sp>
        <p:nvSpPr>
          <p:cNvPr id="3" name="Content Placeholder 2"/>
          <p:cNvSpPr>
            <a:spLocks noGrp="1"/>
          </p:cNvSpPr>
          <p:nvPr>
            <p:ph sz="quarter" idx="1"/>
          </p:nvPr>
        </p:nvSpPr>
        <p:spPr>
          <a:xfrm>
            <a:off x="304800" y="685800"/>
            <a:ext cx="8382000" cy="5943600"/>
          </a:xfrm>
        </p:spPr>
        <p:txBody>
          <a:bodyPr>
            <a:normAutofit fontScale="92500" lnSpcReduction="10000"/>
          </a:bodyPr>
          <a:lstStyle/>
          <a:p>
            <a:r>
              <a:rPr lang="en-US" sz="2800" b="1" dirty="0" smtClean="0"/>
              <a:t>In order to provide Quality of Care in FRUs, Indian Public Health Standards (IPHS)</a:t>
            </a:r>
            <a:r>
              <a:rPr lang="en-US" sz="2800" dirty="0" smtClean="0"/>
              <a:t> </a:t>
            </a:r>
            <a:r>
              <a:rPr lang="en-US" sz="2800" b="1" dirty="0" smtClean="0"/>
              <a:t>are being prescribed </a:t>
            </a:r>
            <a:r>
              <a:rPr lang="en-US" sz="2800" dirty="0" smtClean="0"/>
              <a:t>to provide optimal expert care to the community and achieve and maintain an acceptable standard of quality of care. These standards would help monitor and improve the functioning of the Referral Hospital.</a:t>
            </a:r>
          </a:p>
          <a:p>
            <a:endParaRPr lang="en-US" sz="2800" dirty="0" smtClean="0"/>
          </a:p>
          <a:p>
            <a:r>
              <a:rPr lang="en-US" sz="2800" dirty="0" smtClean="0"/>
              <a:t>To facilitate the above goals, comprehensive study of Referral Hospital was carried out on the current process, practices and existing infrastructure with other available resources to identify the major gaps based on Indian Public Health Standards as applicable to Referral Hospital to enhance the service quality level.</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rmAutofit/>
          </a:bodyPr>
          <a:lstStyle/>
          <a:p>
            <a:pPr algn="ctr"/>
            <a:r>
              <a:rPr lang="en-IN" sz="3200" b="1" dirty="0" smtClean="0"/>
              <a:t>4.0) </a:t>
            </a:r>
            <a:r>
              <a:rPr lang="en-IN" sz="3200" b="1" u="sng" dirty="0" smtClean="0"/>
              <a:t>OPERATION THEATER</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IN" sz="2400" b="1" dirty="0" smtClean="0"/>
              <a:t>A.) For Process Flow:</a:t>
            </a:r>
            <a:endParaRPr lang="en-US" sz="2400" dirty="0"/>
          </a:p>
        </p:txBody>
      </p:sp>
      <p:graphicFrame>
        <p:nvGraphicFramePr>
          <p:cNvPr id="4" name="Content Placeholder 3"/>
          <p:cNvGraphicFramePr>
            <a:graphicFrameLocks noGrp="1"/>
          </p:cNvGraphicFramePr>
          <p:nvPr>
            <p:ph sz="quarter" idx="1"/>
          </p:nvPr>
        </p:nvGraphicFramePr>
        <p:xfrm>
          <a:off x="228600" y="457201"/>
          <a:ext cx="8915400" cy="6408699"/>
        </p:xfrm>
        <a:graphic>
          <a:graphicData uri="http://schemas.openxmlformats.org/drawingml/2006/table">
            <a:tbl>
              <a:tblPr firstRow="1" bandRow="1">
                <a:tableStyleId>{BC89EF96-8CEA-46FF-86C4-4CE0E7609802}</a:tableStyleId>
              </a:tblPr>
              <a:tblGrid>
                <a:gridCol w="1779620"/>
                <a:gridCol w="1779620"/>
                <a:gridCol w="1796921"/>
                <a:gridCol w="3559239"/>
              </a:tblGrid>
              <a:tr h="906500">
                <a:tc>
                  <a:txBody>
                    <a:bodyPr/>
                    <a:lstStyle/>
                    <a:p>
                      <a:pPr marL="0" marR="0" algn="just">
                        <a:lnSpc>
                          <a:spcPct val="150000"/>
                        </a:lnSpc>
                        <a:spcBef>
                          <a:spcPts val="0"/>
                        </a:spcBef>
                        <a:spcAft>
                          <a:spcPts val="0"/>
                        </a:spcAft>
                      </a:pPr>
                      <a:r>
                        <a:rPr lang="en-IN" sz="2000" b="1" dirty="0"/>
                        <a:t>Process Group</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0" dirty="0"/>
                        <a:t>OT</a:t>
                      </a:r>
                      <a:endParaRPr lang="en-US" sz="1800" b="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1" dirty="0"/>
                        <a:t>Sub-Process</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0" dirty="0"/>
                        <a:t>OT Booking</a:t>
                      </a:r>
                      <a:endParaRPr lang="en-US" sz="1800" b="0" dirty="0">
                        <a:latin typeface="Calibri"/>
                        <a:ea typeface="Times New Roman"/>
                        <a:cs typeface="Times New Roman"/>
                      </a:endParaRPr>
                    </a:p>
                  </a:txBody>
                  <a:tcPr marL="68580" marR="68580" marT="0" marB="0"/>
                </a:tc>
              </a:tr>
              <a:tr h="983806">
                <a:tc>
                  <a:txBody>
                    <a:bodyPr/>
                    <a:lstStyle/>
                    <a:p>
                      <a:pPr marL="0" marR="0" algn="just">
                        <a:lnSpc>
                          <a:spcPct val="150000"/>
                        </a:lnSpc>
                        <a:spcBef>
                          <a:spcPts val="0"/>
                        </a:spcBef>
                        <a:spcAft>
                          <a:spcPts val="0"/>
                        </a:spcAft>
                      </a:pPr>
                      <a:r>
                        <a:rPr lang="en-IN" sz="2000" b="1" dirty="0"/>
                        <a:t>Process Location</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a:t>OT</a:t>
                      </a:r>
                      <a:endParaRPr lang="en-US" sz="18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1" dirty="0"/>
                        <a:t>Process Owner</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a:t>OT Nurse</a:t>
                      </a:r>
                      <a:endParaRPr lang="en-US" sz="1800">
                        <a:latin typeface="Calibri"/>
                        <a:ea typeface="Times New Roman"/>
                        <a:cs typeface="Times New Roman"/>
                      </a:endParaRPr>
                    </a:p>
                  </a:txBody>
                  <a:tcPr marL="68580" marR="68580" marT="0" marB="0"/>
                </a:tc>
              </a:tr>
              <a:tr h="1503498">
                <a:tc>
                  <a:txBody>
                    <a:bodyPr/>
                    <a:lstStyle/>
                    <a:p>
                      <a:pPr marL="0" marR="0" algn="just">
                        <a:lnSpc>
                          <a:spcPct val="150000"/>
                        </a:lnSpc>
                        <a:spcBef>
                          <a:spcPts val="0"/>
                        </a:spcBef>
                        <a:spcAft>
                          <a:spcPts val="0"/>
                        </a:spcAft>
                      </a:pPr>
                      <a:r>
                        <a:rPr lang="en-IN" sz="2000" b="1" dirty="0"/>
                        <a:t>Input(s)</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dirty="0"/>
                        <a:t>OPD Slip/ BHT</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1" dirty="0"/>
                        <a:t>Output(s)</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a:t>No. Of cases booked per day/ month</a:t>
                      </a:r>
                      <a:endParaRPr lang="en-US" sz="1800">
                        <a:latin typeface="Calibri"/>
                        <a:ea typeface="Times New Roman"/>
                        <a:cs typeface="Times New Roman"/>
                      </a:endParaRPr>
                    </a:p>
                  </a:txBody>
                  <a:tcPr marL="68580" marR="68580" marT="0" marB="0"/>
                </a:tc>
              </a:tr>
              <a:tr h="2542882">
                <a:tc gridSpan="4">
                  <a:txBody>
                    <a:bodyPr/>
                    <a:lstStyle/>
                    <a:p>
                      <a:pPr marL="0" marR="0" algn="just">
                        <a:lnSpc>
                          <a:spcPct val="150000"/>
                        </a:lnSpc>
                        <a:spcBef>
                          <a:spcPts val="0"/>
                        </a:spcBef>
                        <a:spcAft>
                          <a:spcPts val="0"/>
                        </a:spcAft>
                      </a:pPr>
                      <a:r>
                        <a:rPr lang="en-IN" sz="2000" b="1" dirty="0"/>
                        <a:t>Process Flow/ Process Description:</a:t>
                      </a:r>
                      <a:endParaRPr lang="en-US" sz="1800" b="1" dirty="0"/>
                    </a:p>
                    <a:p>
                      <a:pPr marL="342900" marR="0" lvl="0" indent="-342900" algn="just">
                        <a:lnSpc>
                          <a:spcPct val="150000"/>
                        </a:lnSpc>
                        <a:spcBef>
                          <a:spcPts val="0"/>
                        </a:spcBef>
                        <a:spcAft>
                          <a:spcPts val="0"/>
                        </a:spcAft>
                        <a:buFont typeface="Symbol"/>
                        <a:buChar char=""/>
                      </a:pPr>
                      <a:r>
                        <a:rPr lang="en-US" sz="2000" dirty="0"/>
                        <a:t>Patient is examined in OPD/ Ward.</a:t>
                      </a:r>
                      <a:endParaRPr lang="en-US" sz="1800" dirty="0"/>
                    </a:p>
                    <a:p>
                      <a:pPr marL="342900" marR="0" lvl="0" indent="-342900" algn="just">
                        <a:lnSpc>
                          <a:spcPct val="150000"/>
                        </a:lnSpc>
                        <a:spcBef>
                          <a:spcPts val="0"/>
                        </a:spcBef>
                        <a:spcAft>
                          <a:spcPts val="0"/>
                        </a:spcAft>
                        <a:buFont typeface="Symbol"/>
                        <a:buChar char=""/>
                      </a:pPr>
                      <a:r>
                        <a:rPr lang="en-US" sz="2000" dirty="0"/>
                        <a:t>Doctor advice for surgery.</a:t>
                      </a:r>
                      <a:endParaRPr lang="en-US" sz="1800" dirty="0"/>
                    </a:p>
                    <a:p>
                      <a:pPr marL="342900" marR="0" lvl="0" indent="-342900" algn="just">
                        <a:lnSpc>
                          <a:spcPct val="150000"/>
                        </a:lnSpc>
                        <a:spcBef>
                          <a:spcPts val="0"/>
                        </a:spcBef>
                        <a:spcAft>
                          <a:spcPts val="0"/>
                        </a:spcAft>
                        <a:buFont typeface="Symbol"/>
                        <a:buChar char=""/>
                      </a:pPr>
                      <a:r>
                        <a:rPr lang="en-US" sz="2000" dirty="0"/>
                        <a:t>Case is posted in OT and entry made in OT Register.</a:t>
                      </a:r>
                      <a:endParaRPr lang="en-US" sz="1800" dirty="0"/>
                    </a:p>
                    <a:p>
                      <a:pPr marL="342900" marR="0" lvl="0" indent="-342900" algn="just">
                        <a:lnSpc>
                          <a:spcPct val="150000"/>
                        </a:lnSpc>
                        <a:spcBef>
                          <a:spcPts val="0"/>
                        </a:spcBef>
                        <a:spcAft>
                          <a:spcPts val="0"/>
                        </a:spcAft>
                        <a:buFont typeface="Symbol"/>
                        <a:buChar char=""/>
                      </a:pPr>
                      <a:r>
                        <a:rPr lang="en-US" sz="2000" dirty="0"/>
                        <a:t>The consent is taken in the ward by the staff nurse.</a:t>
                      </a:r>
                      <a:endParaRPr lang="en-US" sz="18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64113">
                <a:tc gridSpan="3">
                  <a:txBody>
                    <a:bodyPr/>
                    <a:lstStyle/>
                    <a:p>
                      <a:pPr marL="0" marR="0" algn="just">
                        <a:lnSpc>
                          <a:spcPct val="150000"/>
                        </a:lnSpc>
                        <a:spcBef>
                          <a:spcPts val="0"/>
                        </a:spcBef>
                        <a:spcAft>
                          <a:spcPts val="0"/>
                        </a:spcAft>
                      </a:pPr>
                      <a:r>
                        <a:rPr lang="en-IN" sz="2000" b="1" dirty="0"/>
                        <a:t>Patient Records</a:t>
                      </a:r>
                      <a:endParaRPr lang="en-US" sz="1800" b="1" dirty="0">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just">
                        <a:lnSpc>
                          <a:spcPct val="150000"/>
                        </a:lnSpc>
                        <a:spcBef>
                          <a:spcPts val="0"/>
                        </a:spcBef>
                        <a:spcAft>
                          <a:spcPts val="0"/>
                        </a:spcAft>
                      </a:pPr>
                      <a:r>
                        <a:rPr lang="en-IN" sz="2000" dirty="0"/>
                        <a:t>Registration Form</a:t>
                      </a:r>
                      <a:endParaRPr lang="en-US" sz="18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IN" sz="2400" b="1" dirty="0" smtClean="0"/>
              <a:t>B.) Gap Analysis:</a:t>
            </a:r>
            <a:endParaRPr lang="en-US" sz="2400" dirty="0"/>
          </a:p>
        </p:txBody>
      </p:sp>
      <p:graphicFrame>
        <p:nvGraphicFramePr>
          <p:cNvPr id="4" name="Content Placeholder 3"/>
          <p:cNvGraphicFramePr>
            <a:graphicFrameLocks noGrp="1"/>
          </p:cNvGraphicFramePr>
          <p:nvPr>
            <p:ph sz="quarter" idx="1"/>
          </p:nvPr>
        </p:nvGraphicFramePr>
        <p:xfrm>
          <a:off x="228600" y="457200"/>
          <a:ext cx="8915400" cy="6400801"/>
        </p:xfrm>
        <a:graphic>
          <a:graphicData uri="http://schemas.openxmlformats.org/drawingml/2006/table">
            <a:tbl>
              <a:tblPr firstRow="1" bandRow="1">
                <a:tableStyleId>{BC89EF96-8CEA-46FF-86C4-4CE0E7609802}</a:tableStyleId>
              </a:tblPr>
              <a:tblGrid>
                <a:gridCol w="2971800"/>
                <a:gridCol w="2971800"/>
                <a:gridCol w="2971800"/>
              </a:tblGrid>
              <a:tr h="496857">
                <a:tc gridSpan="2">
                  <a:txBody>
                    <a:bodyPr/>
                    <a:lstStyle/>
                    <a:p>
                      <a:pPr marL="0" marR="0" algn="just">
                        <a:lnSpc>
                          <a:spcPct val="150000"/>
                        </a:lnSpc>
                        <a:spcBef>
                          <a:spcPts val="0"/>
                        </a:spcBef>
                        <a:spcAft>
                          <a:spcPts val="0"/>
                        </a:spcAft>
                      </a:pPr>
                      <a:r>
                        <a:rPr lang="en-IN" sz="2000" dirty="0"/>
                        <a:t>Gap ID No.</a:t>
                      </a:r>
                      <a:endParaRPr lang="en-US" sz="180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2000" b="0" dirty="0"/>
                        <a:t>OT001</a:t>
                      </a:r>
                      <a:endParaRPr lang="en-US" sz="1800" b="0" dirty="0">
                        <a:latin typeface="Calibri"/>
                        <a:ea typeface="Times New Roman"/>
                        <a:cs typeface="Times New Roman"/>
                      </a:endParaRPr>
                    </a:p>
                  </a:txBody>
                  <a:tcPr marL="68580" marR="68580" marT="0" marB="0"/>
                </a:tc>
              </a:tr>
              <a:tr h="1054102">
                <a:tc gridSpan="3">
                  <a:txBody>
                    <a:bodyPr/>
                    <a:lstStyle/>
                    <a:p>
                      <a:pPr marL="0" marR="0" algn="just">
                        <a:lnSpc>
                          <a:spcPct val="150000"/>
                        </a:lnSpc>
                        <a:spcBef>
                          <a:spcPts val="0"/>
                        </a:spcBef>
                        <a:spcAft>
                          <a:spcPts val="0"/>
                        </a:spcAft>
                      </a:pPr>
                      <a:r>
                        <a:rPr lang="en-IN" sz="2000" b="1" dirty="0"/>
                        <a:t>Gap Statement: </a:t>
                      </a:r>
                      <a:r>
                        <a:rPr lang="en-IN" sz="2000" dirty="0"/>
                        <a:t>OT is not designed as per standard guidelines.</a:t>
                      </a:r>
                      <a:endParaRPr lang="en-US" sz="1800" dirty="0">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r>
              <a:tr h="2726417">
                <a:tc gridSpan="3">
                  <a:txBody>
                    <a:bodyPr/>
                    <a:lstStyle/>
                    <a:p>
                      <a:pPr marL="0" marR="0" algn="just">
                        <a:lnSpc>
                          <a:spcPct val="150000"/>
                        </a:lnSpc>
                        <a:spcBef>
                          <a:spcPts val="0"/>
                        </a:spcBef>
                        <a:spcAft>
                          <a:spcPts val="0"/>
                        </a:spcAft>
                      </a:pPr>
                      <a:r>
                        <a:rPr lang="en-IN" sz="2000" b="1" dirty="0"/>
                        <a:t>Rationale/ Explanation:</a:t>
                      </a:r>
                      <a:endParaRPr lang="en-US" sz="1800" b="1" dirty="0"/>
                    </a:p>
                    <a:p>
                      <a:pPr marL="342900" marR="0" lvl="0" indent="-342900" algn="just">
                        <a:lnSpc>
                          <a:spcPct val="150000"/>
                        </a:lnSpc>
                        <a:spcBef>
                          <a:spcPts val="0"/>
                        </a:spcBef>
                        <a:spcAft>
                          <a:spcPts val="0"/>
                        </a:spcAft>
                        <a:buFont typeface="Symbol"/>
                        <a:buChar char=""/>
                      </a:pPr>
                      <a:r>
                        <a:rPr lang="en-US" sz="2000" dirty="0"/>
                        <a:t>No concept of zoning exists at present.</a:t>
                      </a:r>
                      <a:endParaRPr lang="en-US" sz="1800" dirty="0"/>
                    </a:p>
                    <a:p>
                      <a:pPr marL="342900" marR="0" lvl="0" indent="-342900" algn="just">
                        <a:lnSpc>
                          <a:spcPct val="150000"/>
                        </a:lnSpc>
                        <a:spcBef>
                          <a:spcPts val="0"/>
                        </a:spcBef>
                        <a:spcAft>
                          <a:spcPts val="0"/>
                        </a:spcAft>
                        <a:buFont typeface="Symbol"/>
                        <a:buChar char=""/>
                      </a:pPr>
                      <a:r>
                        <a:rPr lang="en-US" sz="2000" dirty="0"/>
                        <a:t>There is no separate dress change area in the OT.</a:t>
                      </a:r>
                      <a:endParaRPr lang="en-US" sz="1800" dirty="0"/>
                    </a:p>
                    <a:p>
                      <a:pPr marL="342900" marR="0" lvl="0" indent="-342900" algn="just">
                        <a:lnSpc>
                          <a:spcPct val="150000"/>
                        </a:lnSpc>
                        <a:spcBef>
                          <a:spcPts val="0"/>
                        </a:spcBef>
                        <a:spcAft>
                          <a:spcPts val="0"/>
                        </a:spcAft>
                        <a:buFont typeface="Symbol"/>
                        <a:buChar char=""/>
                      </a:pPr>
                      <a:r>
                        <a:rPr lang="en-US" sz="2000" dirty="0"/>
                        <a:t>There are windows which are not sealed.</a:t>
                      </a:r>
                      <a:endParaRPr lang="en-US" sz="1800" dirty="0"/>
                    </a:p>
                    <a:p>
                      <a:pPr marL="342900" marR="0" lvl="0" indent="-342900" algn="just">
                        <a:lnSpc>
                          <a:spcPct val="150000"/>
                        </a:lnSpc>
                        <a:spcBef>
                          <a:spcPts val="0"/>
                        </a:spcBef>
                        <a:spcAft>
                          <a:spcPts val="0"/>
                        </a:spcAft>
                        <a:buFont typeface="Symbol"/>
                        <a:buChar char=""/>
                      </a:pPr>
                      <a:r>
                        <a:rPr lang="en-US" sz="2000" dirty="0"/>
                        <a:t>Scrubbing Room is inside the Operating Room.</a:t>
                      </a:r>
                      <a:endParaRPr lang="en-US" sz="18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130099">
                <a:tc gridSpan="2">
                  <a:txBody>
                    <a:bodyPr/>
                    <a:lstStyle/>
                    <a:p>
                      <a:pPr marL="0" marR="0" algn="just">
                        <a:lnSpc>
                          <a:spcPct val="150000"/>
                        </a:lnSpc>
                        <a:spcBef>
                          <a:spcPts val="0"/>
                        </a:spcBef>
                        <a:spcAft>
                          <a:spcPts val="0"/>
                        </a:spcAft>
                      </a:pPr>
                      <a:r>
                        <a:rPr lang="en-IN" sz="2000" b="1" dirty="0"/>
                        <a:t>Gap Classification</a:t>
                      </a:r>
                      <a:endParaRPr lang="en-US" sz="1800" b="1" dirty="0"/>
                    </a:p>
                    <a:p>
                      <a:pPr marL="0" marR="0" algn="just">
                        <a:lnSpc>
                          <a:spcPct val="150000"/>
                        </a:lnSpc>
                        <a:spcBef>
                          <a:spcPts val="0"/>
                        </a:spcBef>
                        <a:spcAft>
                          <a:spcPts val="0"/>
                        </a:spcAft>
                      </a:pPr>
                      <a:r>
                        <a:rPr lang="en-IN" sz="2000" dirty="0"/>
                        <a:t>Structure</a:t>
                      </a:r>
                      <a:endParaRPr lang="en-US" sz="180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2000" b="1" dirty="0"/>
                        <a:t>*Gap Severity Rating</a:t>
                      </a:r>
                      <a:endParaRPr lang="en-US" sz="1800" b="1" dirty="0"/>
                    </a:p>
                    <a:p>
                      <a:pPr marL="0" marR="0" algn="just">
                        <a:lnSpc>
                          <a:spcPct val="150000"/>
                        </a:lnSpc>
                        <a:spcBef>
                          <a:spcPts val="0"/>
                        </a:spcBef>
                        <a:spcAft>
                          <a:spcPts val="0"/>
                        </a:spcAft>
                      </a:pPr>
                      <a:r>
                        <a:rPr lang="en-IN" sz="2000" dirty="0"/>
                        <a:t>High</a:t>
                      </a:r>
                      <a:endParaRPr lang="en-US" sz="1800" dirty="0">
                        <a:latin typeface="Calibri"/>
                        <a:ea typeface="Times New Roman"/>
                        <a:cs typeface="Times New Roman"/>
                      </a:endParaRPr>
                    </a:p>
                  </a:txBody>
                  <a:tcPr marL="68580" marR="68580" marT="0" marB="0"/>
                </a:tc>
              </a:tr>
              <a:tr h="496663">
                <a:tc>
                  <a:txBody>
                    <a:bodyPr/>
                    <a:lstStyle/>
                    <a:p>
                      <a:pPr marL="0" marR="0" algn="just">
                        <a:lnSpc>
                          <a:spcPct val="150000"/>
                        </a:lnSpc>
                        <a:spcBef>
                          <a:spcPts val="0"/>
                        </a:spcBef>
                        <a:spcAft>
                          <a:spcPts val="0"/>
                        </a:spcAft>
                      </a:pPr>
                      <a:r>
                        <a:rPr lang="en-IN" sz="2000" b="1" dirty="0"/>
                        <a:t>Gap Reference</a:t>
                      </a:r>
                      <a:endParaRPr lang="en-US" sz="18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2000"/>
                        <a:t>IPHS (4.1.9)</a:t>
                      </a:r>
                      <a:endParaRPr lang="en-US" sz="1800">
                        <a:latin typeface="Calibri"/>
                        <a:ea typeface="Times New Roman"/>
                        <a:cs typeface="Times New Roman"/>
                      </a:endParaRPr>
                    </a:p>
                  </a:txBody>
                  <a:tcPr marL="68580" marR="68580" marT="0" marB="0"/>
                </a:tc>
                <a:tc hMerge="1">
                  <a:txBody>
                    <a:bodyPr/>
                    <a:lstStyle/>
                    <a:p>
                      <a:endParaRPr lang="en-US"/>
                    </a:p>
                  </a:txBody>
                  <a:tcPr/>
                </a:tc>
              </a:tr>
              <a:tr h="496663">
                <a:tc gridSpan="2">
                  <a:txBody>
                    <a:bodyPr/>
                    <a:lstStyle/>
                    <a:p>
                      <a:pPr marL="0" marR="0" algn="just">
                        <a:lnSpc>
                          <a:spcPct val="150000"/>
                        </a:lnSpc>
                        <a:spcBef>
                          <a:spcPts val="0"/>
                        </a:spcBef>
                        <a:spcAft>
                          <a:spcPts val="0"/>
                        </a:spcAft>
                      </a:pPr>
                      <a:r>
                        <a:rPr lang="en-IN" sz="2000" b="1" dirty="0"/>
                        <a:t>Supporting Annexure</a:t>
                      </a:r>
                      <a:endParaRPr lang="en-US" sz="1800" b="1"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2000" dirty="0"/>
                        <a:t>Photograph</a:t>
                      </a:r>
                      <a:endParaRPr lang="en-US" sz="18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ctr"/>
            <a:r>
              <a:rPr lang="en-US" sz="2400" dirty="0" smtClean="0"/>
              <a:t>Operation Theatre…</a:t>
            </a:r>
            <a:endParaRPr lang="en-US" sz="2400" dirty="0"/>
          </a:p>
        </p:txBody>
      </p:sp>
      <p:pic>
        <p:nvPicPr>
          <p:cNvPr id="4" name="Content Placeholder 3" descr="C:\Users\naren\Documents\Not Responding Files\Desktop\Hospital Pictures\Photo-0474.jpg"/>
          <p:cNvPicPr>
            <a:picLocks noGrp="1"/>
          </p:cNvPicPr>
          <p:nvPr>
            <p:ph sz="quarter" idx="1"/>
          </p:nvPr>
        </p:nvPicPr>
        <p:blipFill>
          <a:blip r:embed="rId2" cstate="print"/>
          <a:srcRect/>
          <a:stretch>
            <a:fillRect/>
          </a:stretch>
        </p:blipFill>
        <p:spPr bwMode="auto">
          <a:xfrm>
            <a:off x="0" y="533400"/>
            <a:ext cx="4724400" cy="3124200"/>
          </a:xfrm>
          <a:prstGeom prst="rect">
            <a:avLst/>
          </a:prstGeom>
          <a:noFill/>
          <a:ln w="9525">
            <a:noFill/>
            <a:miter lim="800000"/>
            <a:headEnd/>
            <a:tailEnd/>
          </a:ln>
        </p:spPr>
      </p:pic>
      <p:pic>
        <p:nvPicPr>
          <p:cNvPr id="5" name="Picture 4" descr="C:\Users\naren\Documents\Not Responding Files\Desktop\Hospital Pictures\Photo-0475.jpg"/>
          <p:cNvPicPr/>
          <p:nvPr/>
        </p:nvPicPr>
        <p:blipFill>
          <a:blip r:embed="rId3" cstate="print"/>
          <a:srcRect/>
          <a:stretch>
            <a:fillRect/>
          </a:stretch>
        </p:blipFill>
        <p:spPr bwMode="auto">
          <a:xfrm>
            <a:off x="4724400" y="533400"/>
            <a:ext cx="4419600" cy="3124200"/>
          </a:xfrm>
          <a:prstGeom prst="rect">
            <a:avLst/>
          </a:prstGeom>
          <a:noFill/>
          <a:ln w="9525">
            <a:noFill/>
            <a:miter lim="800000"/>
            <a:headEnd/>
            <a:tailEnd/>
          </a:ln>
        </p:spPr>
      </p:pic>
      <p:pic>
        <p:nvPicPr>
          <p:cNvPr id="6" name="Picture 5" descr="C:\Users\naren\Documents\Not Responding Files\Desktop\Hospital Pictures\Photo-0476.jpg"/>
          <p:cNvPicPr/>
          <p:nvPr/>
        </p:nvPicPr>
        <p:blipFill>
          <a:blip r:embed="rId4" cstate="print"/>
          <a:srcRect/>
          <a:stretch>
            <a:fillRect/>
          </a:stretch>
        </p:blipFill>
        <p:spPr bwMode="auto">
          <a:xfrm>
            <a:off x="0" y="3657601"/>
            <a:ext cx="9144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normAutofit/>
          </a:bodyPr>
          <a:lstStyle/>
          <a:p>
            <a:r>
              <a:rPr lang="en-IN" b="1" dirty="0" smtClean="0"/>
              <a:t>5.0) </a:t>
            </a:r>
            <a:r>
              <a:rPr lang="en-IN" b="1" u="sng" dirty="0" smtClean="0"/>
              <a:t>Medicine/ Drug Store/ Store Room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IN" sz="2400" b="1" dirty="0" smtClean="0"/>
              <a:t>A.) Process Flow:</a:t>
            </a:r>
            <a:endParaRPr lang="en-US" sz="2800" dirty="0"/>
          </a:p>
        </p:txBody>
      </p:sp>
      <p:graphicFrame>
        <p:nvGraphicFramePr>
          <p:cNvPr id="4" name="Content Placeholder 3"/>
          <p:cNvGraphicFramePr>
            <a:graphicFrameLocks noGrp="1"/>
          </p:cNvGraphicFramePr>
          <p:nvPr>
            <p:ph sz="quarter" idx="1"/>
          </p:nvPr>
        </p:nvGraphicFramePr>
        <p:xfrm>
          <a:off x="228600" y="381000"/>
          <a:ext cx="8915400" cy="6538345"/>
        </p:xfrm>
        <a:graphic>
          <a:graphicData uri="http://schemas.openxmlformats.org/drawingml/2006/table">
            <a:tbl>
              <a:tblPr firstRow="1" bandRow="1">
                <a:tableStyleId>{BC89EF96-8CEA-46FF-86C4-4CE0E7609802}</a:tableStyleId>
              </a:tblPr>
              <a:tblGrid>
                <a:gridCol w="1783080"/>
                <a:gridCol w="1783080"/>
                <a:gridCol w="220913"/>
                <a:gridCol w="1933642"/>
                <a:gridCol w="3194685"/>
              </a:tblGrid>
              <a:tr h="1173481">
                <a:tc>
                  <a:txBody>
                    <a:bodyPr/>
                    <a:lstStyle/>
                    <a:p>
                      <a:pPr marL="0" marR="0" algn="just">
                        <a:lnSpc>
                          <a:spcPct val="150000"/>
                        </a:lnSpc>
                        <a:spcBef>
                          <a:spcPts val="0"/>
                        </a:spcBef>
                        <a:spcAft>
                          <a:spcPts val="0"/>
                        </a:spcAft>
                      </a:pPr>
                      <a:r>
                        <a:rPr lang="en-IN" sz="1600" b="1" dirty="0"/>
                        <a:t>Process Group</a:t>
                      </a:r>
                      <a:endParaRPr lang="en-US" sz="14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600" b="0" dirty="0" smtClean="0"/>
                        <a:t>Administration (</a:t>
                      </a:r>
                      <a:r>
                        <a:rPr lang="en-IN" sz="1600" b="0" dirty="0"/>
                        <a:t>Procurement)</a:t>
                      </a:r>
                      <a:endParaRPr lang="en-US" sz="1400" b="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1600" b="1" dirty="0"/>
                        <a:t>Sub-Process</a:t>
                      </a:r>
                      <a:endParaRPr lang="en-US" sz="14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600" b="0" dirty="0"/>
                        <a:t>Procurement of drugs and kits, Lab equipments &amp; stationary.</a:t>
                      </a:r>
                      <a:endParaRPr lang="en-US" sz="1400" b="0" dirty="0">
                        <a:latin typeface="Calibri"/>
                        <a:ea typeface="Times New Roman"/>
                        <a:cs typeface="Times New Roman"/>
                      </a:endParaRPr>
                    </a:p>
                  </a:txBody>
                  <a:tcPr marL="68580" marR="68580" marT="0" marB="0"/>
                </a:tc>
              </a:tr>
              <a:tr h="680183">
                <a:tc>
                  <a:txBody>
                    <a:bodyPr/>
                    <a:lstStyle/>
                    <a:p>
                      <a:pPr marL="0" marR="0" algn="just">
                        <a:lnSpc>
                          <a:spcPct val="150000"/>
                        </a:lnSpc>
                        <a:spcBef>
                          <a:spcPts val="0"/>
                        </a:spcBef>
                        <a:spcAft>
                          <a:spcPts val="0"/>
                        </a:spcAft>
                      </a:pPr>
                      <a:r>
                        <a:rPr lang="en-IN" sz="1600" b="1" dirty="0"/>
                        <a:t>Process Location</a:t>
                      </a:r>
                      <a:endParaRPr lang="en-US" sz="14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600"/>
                        <a:t>Store room</a:t>
                      </a:r>
                      <a:endParaRPr lang="en-US" sz="140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1600" b="1" dirty="0"/>
                        <a:t>Process Owner</a:t>
                      </a:r>
                      <a:endParaRPr lang="en-US" sz="14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600"/>
                        <a:t>Store keeper </a:t>
                      </a:r>
                      <a:endParaRPr lang="en-US" sz="1400">
                        <a:latin typeface="Calibri"/>
                        <a:ea typeface="Times New Roman"/>
                        <a:cs typeface="Times New Roman"/>
                      </a:endParaRPr>
                    </a:p>
                  </a:txBody>
                  <a:tcPr marL="68580" marR="68580" marT="0" marB="0"/>
                </a:tc>
              </a:tr>
              <a:tr h="680183">
                <a:tc>
                  <a:txBody>
                    <a:bodyPr/>
                    <a:lstStyle/>
                    <a:p>
                      <a:pPr marL="0" marR="0" algn="just">
                        <a:lnSpc>
                          <a:spcPct val="150000"/>
                        </a:lnSpc>
                        <a:spcBef>
                          <a:spcPts val="0"/>
                        </a:spcBef>
                        <a:spcAft>
                          <a:spcPts val="0"/>
                        </a:spcAft>
                      </a:pPr>
                      <a:r>
                        <a:rPr lang="en-IN" sz="1600" b="1" dirty="0"/>
                        <a:t>Input(s)</a:t>
                      </a:r>
                      <a:endParaRPr lang="en-US" sz="14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600"/>
                        <a:t>Indent</a:t>
                      </a:r>
                      <a:endParaRPr lang="en-US" sz="140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1600" b="1" dirty="0"/>
                        <a:t>Output(s)</a:t>
                      </a:r>
                      <a:endParaRPr lang="en-US" sz="14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600"/>
                        <a:t>Medicine issued from District Health Society.</a:t>
                      </a:r>
                      <a:endParaRPr lang="en-US" sz="1400">
                        <a:latin typeface="Calibri"/>
                        <a:ea typeface="Times New Roman"/>
                        <a:cs typeface="Times New Roman"/>
                      </a:endParaRPr>
                    </a:p>
                  </a:txBody>
                  <a:tcPr marL="68580" marR="68580" marT="0" marB="0"/>
                </a:tc>
              </a:tr>
              <a:tr h="3459479">
                <a:tc gridSpan="5">
                  <a:txBody>
                    <a:bodyPr/>
                    <a:lstStyle/>
                    <a:p>
                      <a:pPr marL="0" marR="0" algn="just">
                        <a:lnSpc>
                          <a:spcPct val="150000"/>
                        </a:lnSpc>
                        <a:spcBef>
                          <a:spcPts val="0"/>
                        </a:spcBef>
                        <a:spcAft>
                          <a:spcPts val="0"/>
                        </a:spcAft>
                      </a:pPr>
                      <a:r>
                        <a:rPr lang="en-IN" sz="1600" b="1" dirty="0"/>
                        <a:t>Process Flow/ Process Description:</a:t>
                      </a:r>
                      <a:endParaRPr lang="en-US" sz="1400" b="1" dirty="0"/>
                    </a:p>
                    <a:p>
                      <a:pPr marL="342900" marR="0" lvl="0" indent="-342900" algn="just">
                        <a:lnSpc>
                          <a:spcPct val="150000"/>
                        </a:lnSpc>
                        <a:spcBef>
                          <a:spcPts val="0"/>
                        </a:spcBef>
                        <a:spcAft>
                          <a:spcPts val="0"/>
                        </a:spcAft>
                        <a:buFont typeface="Symbol"/>
                        <a:buChar char=""/>
                      </a:pPr>
                      <a:r>
                        <a:rPr lang="en-US" sz="1600" dirty="0"/>
                        <a:t>Hospital pharmacy store raise indent to district pharmacy store.</a:t>
                      </a:r>
                      <a:endParaRPr lang="en-US" sz="1400" dirty="0"/>
                    </a:p>
                    <a:p>
                      <a:pPr marL="342900" marR="0" lvl="0" indent="-342900" algn="just">
                        <a:lnSpc>
                          <a:spcPct val="150000"/>
                        </a:lnSpc>
                        <a:spcBef>
                          <a:spcPts val="0"/>
                        </a:spcBef>
                        <a:spcAft>
                          <a:spcPts val="0"/>
                        </a:spcAft>
                        <a:buFont typeface="Symbol"/>
                        <a:buChar char=""/>
                      </a:pPr>
                      <a:r>
                        <a:rPr lang="en-US" sz="1600" dirty="0"/>
                        <a:t>Indent is raised with the approval of MOIC.</a:t>
                      </a:r>
                      <a:endParaRPr lang="en-US" sz="1400" dirty="0"/>
                    </a:p>
                    <a:p>
                      <a:pPr marL="342900" marR="0" lvl="0" indent="-342900" algn="just">
                        <a:lnSpc>
                          <a:spcPct val="150000"/>
                        </a:lnSpc>
                        <a:spcBef>
                          <a:spcPts val="0"/>
                        </a:spcBef>
                        <a:spcAft>
                          <a:spcPts val="0"/>
                        </a:spcAft>
                        <a:buFont typeface="Symbol"/>
                        <a:buChar char=""/>
                      </a:pPr>
                      <a:r>
                        <a:rPr lang="en-US" sz="1600" dirty="0"/>
                        <a:t>Hospital pharmacy store receive the drugs and disposables from District Pharmacy Store against the indent.</a:t>
                      </a:r>
                      <a:endParaRPr lang="en-US" sz="1400" dirty="0"/>
                    </a:p>
                    <a:p>
                      <a:pPr marL="342900" marR="0" lvl="0" indent="-342900" algn="just">
                        <a:lnSpc>
                          <a:spcPct val="150000"/>
                        </a:lnSpc>
                        <a:spcBef>
                          <a:spcPts val="0"/>
                        </a:spcBef>
                        <a:spcAft>
                          <a:spcPts val="0"/>
                        </a:spcAft>
                        <a:buFont typeface="Symbol"/>
                        <a:buChar char=""/>
                      </a:pPr>
                      <a:r>
                        <a:rPr lang="en-US" sz="1600" dirty="0"/>
                        <a:t>The medicines for the whole block including the Sub-Centers are received by the storekeeper and distributed accordingly.</a:t>
                      </a:r>
                      <a:endParaRPr lang="en-US" sz="1400" dirty="0"/>
                    </a:p>
                    <a:p>
                      <a:pPr marL="342900" marR="0" lvl="0" indent="-342900" algn="just">
                        <a:lnSpc>
                          <a:spcPct val="150000"/>
                        </a:lnSpc>
                        <a:spcBef>
                          <a:spcPts val="0"/>
                        </a:spcBef>
                        <a:spcAft>
                          <a:spcPts val="0"/>
                        </a:spcAft>
                        <a:buFont typeface="Symbol"/>
                        <a:buChar char=""/>
                      </a:pPr>
                      <a:r>
                        <a:rPr lang="en-US" sz="1600" dirty="0"/>
                        <a:t>If the medicines are not adequate, medicines are bought through scheme.</a:t>
                      </a:r>
                      <a:endParaRPr lang="en-US" sz="1400" dirty="0"/>
                    </a:p>
                    <a:p>
                      <a:pPr marL="342900" marR="0" lvl="0" indent="-342900" algn="just">
                        <a:lnSpc>
                          <a:spcPct val="150000"/>
                        </a:lnSpc>
                        <a:spcBef>
                          <a:spcPts val="0"/>
                        </a:spcBef>
                        <a:spcAft>
                          <a:spcPts val="0"/>
                        </a:spcAft>
                        <a:buFont typeface="Symbol"/>
                        <a:buChar char=""/>
                      </a:pPr>
                      <a:r>
                        <a:rPr lang="en-US" sz="1600" dirty="0"/>
                        <a:t>Local purchase of drugs also done and the amount is taken from RKS and untied funds.</a:t>
                      </a:r>
                      <a:endParaRPr lang="en-US" sz="1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2345">
                <a:tc gridSpan="2">
                  <a:txBody>
                    <a:bodyPr/>
                    <a:lstStyle/>
                    <a:p>
                      <a:pPr marL="0" marR="0" algn="just">
                        <a:lnSpc>
                          <a:spcPct val="150000"/>
                        </a:lnSpc>
                        <a:spcBef>
                          <a:spcPts val="0"/>
                        </a:spcBef>
                        <a:spcAft>
                          <a:spcPts val="0"/>
                        </a:spcAft>
                      </a:pPr>
                      <a:r>
                        <a:rPr lang="en-IN" sz="1600" b="1" dirty="0"/>
                        <a:t>Patient Records</a:t>
                      </a:r>
                      <a:endParaRPr lang="en-US" sz="1400" b="1" dirty="0">
                        <a:latin typeface="Calibri"/>
                        <a:ea typeface="Times New Roman"/>
                        <a:cs typeface="Times New Roman"/>
                      </a:endParaRPr>
                    </a:p>
                  </a:txBody>
                  <a:tcPr marL="68580" marR="68580" marT="0" marB="0"/>
                </a:tc>
                <a:tc hMerge="1">
                  <a:txBody>
                    <a:bodyPr/>
                    <a:lstStyle/>
                    <a:p>
                      <a:endParaRPr lang="en-US"/>
                    </a:p>
                  </a:txBody>
                  <a:tcPr/>
                </a:tc>
                <a:tc gridSpan="3">
                  <a:txBody>
                    <a:bodyPr/>
                    <a:lstStyle/>
                    <a:p>
                      <a:pPr marL="0" marR="0" algn="just">
                        <a:lnSpc>
                          <a:spcPct val="150000"/>
                        </a:lnSpc>
                        <a:spcBef>
                          <a:spcPts val="0"/>
                        </a:spcBef>
                        <a:spcAft>
                          <a:spcPts val="0"/>
                        </a:spcAft>
                      </a:pPr>
                      <a:r>
                        <a:rPr lang="en-IN" sz="1600" dirty="0"/>
                        <a:t>Service Registers</a:t>
                      </a:r>
                      <a:endParaRPr lang="en-US" sz="1400" dirty="0">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en-IN" sz="2400" b="1" dirty="0" smtClean="0"/>
              <a:t>B.) Gap Analysis:</a:t>
            </a:r>
            <a:endParaRPr lang="en-US" sz="2400" dirty="0"/>
          </a:p>
        </p:txBody>
      </p:sp>
      <p:graphicFrame>
        <p:nvGraphicFramePr>
          <p:cNvPr id="4" name="Content Placeholder 3"/>
          <p:cNvGraphicFramePr>
            <a:graphicFrameLocks noGrp="1"/>
          </p:cNvGraphicFramePr>
          <p:nvPr>
            <p:ph sz="quarter" idx="1"/>
          </p:nvPr>
        </p:nvGraphicFramePr>
        <p:xfrm>
          <a:off x="228600" y="457201"/>
          <a:ext cx="8534400" cy="6465874"/>
        </p:xfrm>
        <a:graphic>
          <a:graphicData uri="http://schemas.openxmlformats.org/drawingml/2006/table">
            <a:tbl>
              <a:tblPr firstRow="1" bandRow="1">
                <a:tableStyleId>{BC89EF96-8CEA-46FF-86C4-4CE0E7609802}</a:tableStyleId>
              </a:tblPr>
              <a:tblGrid>
                <a:gridCol w="4267200"/>
                <a:gridCol w="4267200"/>
              </a:tblGrid>
              <a:tr h="447704">
                <a:tc>
                  <a:txBody>
                    <a:bodyPr/>
                    <a:lstStyle/>
                    <a:p>
                      <a:pPr marL="0" marR="0" algn="just">
                        <a:lnSpc>
                          <a:spcPct val="150000"/>
                        </a:lnSpc>
                        <a:spcBef>
                          <a:spcPts val="0"/>
                        </a:spcBef>
                        <a:spcAft>
                          <a:spcPts val="0"/>
                        </a:spcAft>
                      </a:pPr>
                      <a:r>
                        <a:rPr lang="en-IN" sz="2000" dirty="0"/>
                        <a:t>Gap ID No.</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0" dirty="0"/>
                        <a:t>MS001</a:t>
                      </a:r>
                      <a:endParaRPr lang="en-US" sz="1800" b="0" dirty="0">
                        <a:latin typeface="Calibri"/>
                        <a:ea typeface="Times New Roman"/>
                        <a:cs typeface="Times New Roman"/>
                      </a:endParaRPr>
                    </a:p>
                  </a:txBody>
                  <a:tcPr marL="68580" marR="68580" marT="0" marB="0"/>
                </a:tc>
              </a:tr>
              <a:tr h="895408">
                <a:tc gridSpan="2">
                  <a:txBody>
                    <a:bodyPr/>
                    <a:lstStyle/>
                    <a:p>
                      <a:pPr marL="0" marR="0" algn="just">
                        <a:lnSpc>
                          <a:spcPct val="150000"/>
                        </a:lnSpc>
                        <a:spcBef>
                          <a:spcPts val="0"/>
                        </a:spcBef>
                        <a:spcAft>
                          <a:spcPts val="0"/>
                        </a:spcAft>
                      </a:pPr>
                      <a:r>
                        <a:rPr lang="en-IN" sz="2000" b="1" dirty="0"/>
                        <a:t>Gap Statement: </a:t>
                      </a:r>
                      <a:r>
                        <a:rPr lang="en-IN" sz="2000" dirty="0"/>
                        <a:t>There is less space and facilities for storage of medicines.</a:t>
                      </a:r>
                      <a:endParaRPr lang="en-US" sz="1800" dirty="0">
                        <a:latin typeface="Calibri"/>
                        <a:ea typeface="Times New Roman"/>
                        <a:cs typeface="Times New Roman"/>
                      </a:endParaRPr>
                    </a:p>
                  </a:txBody>
                  <a:tcPr marL="68580" marR="68580" marT="0" marB="0"/>
                </a:tc>
                <a:tc hMerge="1">
                  <a:txBody>
                    <a:bodyPr/>
                    <a:lstStyle/>
                    <a:p>
                      <a:endParaRPr lang="en-US"/>
                    </a:p>
                  </a:txBody>
                  <a:tcPr/>
                </a:tc>
              </a:tr>
              <a:tr h="3265474">
                <a:tc gridSpan="2">
                  <a:txBody>
                    <a:bodyPr/>
                    <a:lstStyle/>
                    <a:p>
                      <a:pPr marL="0" marR="0" algn="just">
                        <a:lnSpc>
                          <a:spcPct val="150000"/>
                        </a:lnSpc>
                        <a:spcBef>
                          <a:spcPts val="0"/>
                        </a:spcBef>
                        <a:spcAft>
                          <a:spcPts val="0"/>
                        </a:spcAft>
                      </a:pPr>
                      <a:r>
                        <a:rPr lang="en-IN" sz="2000" b="1" dirty="0"/>
                        <a:t>Rationale/ Explanation:</a:t>
                      </a:r>
                      <a:endParaRPr lang="en-US" sz="1800" b="1" dirty="0"/>
                    </a:p>
                    <a:p>
                      <a:pPr marL="342900" marR="0" lvl="0" indent="-342900" algn="just">
                        <a:lnSpc>
                          <a:spcPct val="150000"/>
                        </a:lnSpc>
                        <a:spcBef>
                          <a:spcPts val="0"/>
                        </a:spcBef>
                        <a:spcAft>
                          <a:spcPts val="0"/>
                        </a:spcAft>
                        <a:buFont typeface="Symbol"/>
                        <a:buChar char=""/>
                      </a:pPr>
                      <a:r>
                        <a:rPr lang="en-US" sz="2000" dirty="0"/>
                        <a:t>Racks are not available to properly arrange the </a:t>
                      </a:r>
                      <a:r>
                        <a:rPr lang="en-US" sz="2000" dirty="0" smtClean="0"/>
                        <a:t>medicine.</a:t>
                      </a:r>
                      <a:r>
                        <a:rPr lang="en-US" sz="1800" baseline="0" dirty="0"/>
                        <a:t> </a:t>
                      </a:r>
                      <a:r>
                        <a:rPr lang="en-US" sz="2000" dirty="0" smtClean="0"/>
                        <a:t>Hence </a:t>
                      </a:r>
                      <a:r>
                        <a:rPr lang="en-US" sz="2000" dirty="0"/>
                        <a:t>all the medicines are stored together.</a:t>
                      </a:r>
                      <a:endParaRPr lang="en-US" sz="1800" dirty="0"/>
                    </a:p>
                    <a:p>
                      <a:pPr marL="342900" marR="0" lvl="0" indent="-342900" algn="just">
                        <a:lnSpc>
                          <a:spcPct val="150000"/>
                        </a:lnSpc>
                        <a:spcBef>
                          <a:spcPts val="0"/>
                        </a:spcBef>
                        <a:spcAft>
                          <a:spcPts val="0"/>
                        </a:spcAft>
                        <a:buFont typeface="Symbol"/>
                        <a:buChar char=""/>
                      </a:pPr>
                      <a:r>
                        <a:rPr lang="en-US" sz="2000" dirty="0"/>
                        <a:t>No Labeling of medicine is being done.</a:t>
                      </a:r>
                      <a:endParaRPr lang="en-US" sz="1800" dirty="0"/>
                    </a:p>
                    <a:p>
                      <a:pPr marL="342900" marR="0" lvl="0" indent="-342900" algn="just">
                        <a:lnSpc>
                          <a:spcPct val="150000"/>
                        </a:lnSpc>
                        <a:spcBef>
                          <a:spcPts val="0"/>
                        </a:spcBef>
                        <a:spcAft>
                          <a:spcPts val="0"/>
                        </a:spcAft>
                        <a:buFont typeface="Symbol"/>
                        <a:buChar char=""/>
                      </a:pPr>
                      <a:r>
                        <a:rPr lang="en-US" sz="2000" dirty="0"/>
                        <a:t>All the equipments and stationary material lying here and there in store and mixed up with medicine, looks like a garbage store.</a:t>
                      </a:r>
                      <a:endParaRPr lang="en-US" sz="1800" dirty="0">
                        <a:latin typeface="Calibri"/>
                        <a:ea typeface="Calibri"/>
                        <a:cs typeface="Times New Roman"/>
                      </a:endParaRPr>
                    </a:p>
                  </a:txBody>
                  <a:tcPr marL="68580" marR="68580" marT="0" marB="0"/>
                </a:tc>
                <a:tc hMerge="1">
                  <a:txBody>
                    <a:bodyPr/>
                    <a:lstStyle/>
                    <a:p>
                      <a:endParaRPr lang="en-US"/>
                    </a:p>
                  </a:txBody>
                  <a:tcPr/>
                </a:tc>
              </a:tr>
              <a:tr h="896805">
                <a:tc>
                  <a:txBody>
                    <a:bodyPr/>
                    <a:lstStyle/>
                    <a:p>
                      <a:pPr marL="0" marR="0" algn="just">
                        <a:lnSpc>
                          <a:spcPct val="150000"/>
                        </a:lnSpc>
                        <a:spcBef>
                          <a:spcPts val="0"/>
                        </a:spcBef>
                        <a:spcAft>
                          <a:spcPts val="0"/>
                        </a:spcAft>
                      </a:pPr>
                      <a:r>
                        <a:rPr lang="en-IN" sz="2000" b="1" dirty="0"/>
                        <a:t>Gap Classification</a:t>
                      </a:r>
                      <a:endParaRPr lang="en-US" sz="1800" b="1" dirty="0"/>
                    </a:p>
                    <a:p>
                      <a:pPr marL="0" marR="0" algn="just">
                        <a:lnSpc>
                          <a:spcPct val="150000"/>
                        </a:lnSpc>
                        <a:spcBef>
                          <a:spcPts val="0"/>
                        </a:spcBef>
                        <a:spcAft>
                          <a:spcPts val="0"/>
                        </a:spcAft>
                      </a:pPr>
                      <a:r>
                        <a:rPr lang="en-IN" sz="2000" dirty="0"/>
                        <a:t>Structure</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1" dirty="0"/>
                        <a:t>*Gap Severity Rating</a:t>
                      </a:r>
                      <a:endParaRPr lang="en-US" sz="1800" b="1" dirty="0"/>
                    </a:p>
                    <a:p>
                      <a:pPr marL="0" marR="0" algn="just">
                        <a:lnSpc>
                          <a:spcPct val="150000"/>
                        </a:lnSpc>
                        <a:spcBef>
                          <a:spcPts val="0"/>
                        </a:spcBef>
                        <a:spcAft>
                          <a:spcPts val="0"/>
                        </a:spcAft>
                      </a:pPr>
                      <a:r>
                        <a:rPr lang="en-IN" sz="2000" dirty="0"/>
                        <a:t>Medium</a:t>
                      </a:r>
                      <a:endParaRPr lang="en-US" sz="1800" dirty="0">
                        <a:latin typeface="Calibri"/>
                        <a:ea typeface="Times New Roman"/>
                        <a:cs typeface="Times New Roman"/>
                      </a:endParaRPr>
                    </a:p>
                  </a:txBody>
                  <a:tcPr marL="68580" marR="68580" marT="0" marB="0"/>
                </a:tc>
              </a:tr>
              <a:tr h="447704">
                <a:tc>
                  <a:txBody>
                    <a:bodyPr/>
                    <a:lstStyle/>
                    <a:p>
                      <a:pPr marL="0" marR="0" algn="just">
                        <a:lnSpc>
                          <a:spcPct val="150000"/>
                        </a:lnSpc>
                        <a:spcBef>
                          <a:spcPts val="0"/>
                        </a:spcBef>
                        <a:spcAft>
                          <a:spcPts val="0"/>
                        </a:spcAft>
                      </a:pPr>
                      <a:r>
                        <a:rPr lang="en-IN" sz="2000" b="1" dirty="0"/>
                        <a:t>Gap Reference</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a:t>IPHS (4.1.14)</a:t>
                      </a:r>
                      <a:endParaRPr lang="en-US" sz="1800">
                        <a:latin typeface="Calibri"/>
                        <a:ea typeface="Times New Roman"/>
                        <a:cs typeface="Times New Roman"/>
                      </a:endParaRPr>
                    </a:p>
                  </a:txBody>
                  <a:tcPr marL="68580" marR="68580" marT="0" marB="0"/>
                </a:tc>
              </a:tr>
              <a:tr h="447704">
                <a:tc>
                  <a:txBody>
                    <a:bodyPr/>
                    <a:lstStyle/>
                    <a:p>
                      <a:pPr marL="0" marR="0" algn="just">
                        <a:lnSpc>
                          <a:spcPct val="150000"/>
                        </a:lnSpc>
                        <a:spcBef>
                          <a:spcPts val="0"/>
                        </a:spcBef>
                        <a:spcAft>
                          <a:spcPts val="0"/>
                        </a:spcAft>
                      </a:pPr>
                      <a:r>
                        <a:rPr lang="en-IN" sz="2000" b="1" dirty="0"/>
                        <a:t>Supporting Annexure</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dirty="0"/>
                        <a:t>Photograph</a:t>
                      </a:r>
                      <a:endParaRPr lang="en-US" sz="18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ctr"/>
            <a:r>
              <a:rPr lang="en-US" sz="2400" dirty="0" smtClean="0"/>
              <a:t>Store Room..</a:t>
            </a:r>
            <a:endParaRPr lang="en-US" sz="2400" dirty="0"/>
          </a:p>
        </p:txBody>
      </p:sp>
      <p:pic>
        <p:nvPicPr>
          <p:cNvPr id="4" name="Content Placeholder 3" descr="C:\Users\naren\Documents\Not Responding Files\Desktop\Hospital Pictures\Photo-0497.jpg"/>
          <p:cNvPicPr>
            <a:picLocks noGrp="1"/>
          </p:cNvPicPr>
          <p:nvPr>
            <p:ph sz="quarter" idx="1"/>
          </p:nvPr>
        </p:nvPicPr>
        <p:blipFill>
          <a:blip r:embed="rId2" cstate="print"/>
          <a:srcRect/>
          <a:stretch>
            <a:fillRect/>
          </a:stretch>
        </p:blipFill>
        <p:spPr bwMode="auto">
          <a:xfrm>
            <a:off x="0" y="533400"/>
            <a:ext cx="2667000" cy="2382982"/>
          </a:xfrm>
          <a:prstGeom prst="rect">
            <a:avLst/>
          </a:prstGeom>
          <a:noFill/>
          <a:ln w="9525">
            <a:noFill/>
            <a:miter lim="800000"/>
            <a:headEnd/>
            <a:tailEnd/>
          </a:ln>
        </p:spPr>
      </p:pic>
      <p:pic>
        <p:nvPicPr>
          <p:cNvPr id="5" name="Picture 4" descr="C:\Users\naren\Documents\Not Responding Files\Desktop\Hospital Pictures\Photo-0497.jpg"/>
          <p:cNvPicPr/>
          <p:nvPr/>
        </p:nvPicPr>
        <p:blipFill>
          <a:blip r:embed="rId3" cstate="print"/>
          <a:srcRect/>
          <a:stretch>
            <a:fillRect/>
          </a:stretch>
        </p:blipFill>
        <p:spPr bwMode="auto">
          <a:xfrm>
            <a:off x="2667000" y="533400"/>
            <a:ext cx="2743200" cy="2375743"/>
          </a:xfrm>
          <a:prstGeom prst="rect">
            <a:avLst/>
          </a:prstGeom>
          <a:noFill/>
          <a:ln w="9525">
            <a:noFill/>
            <a:miter lim="800000"/>
            <a:headEnd/>
            <a:tailEnd/>
          </a:ln>
        </p:spPr>
      </p:pic>
      <p:pic>
        <p:nvPicPr>
          <p:cNvPr id="6" name="Picture 5" descr="C:\Users\naren\Documents\Not Responding Files\Desktop\Hospital Pictures\Photo-0498.jpg"/>
          <p:cNvPicPr/>
          <p:nvPr/>
        </p:nvPicPr>
        <p:blipFill>
          <a:blip r:embed="rId4" cstate="print"/>
          <a:srcRect/>
          <a:stretch>
            <a:fillRect/>
          </a:stretch>
        </p:blipFill>
        <p:spPr bwMode="auto">
          <a:xfrm>
            <a:off x="5410200" y="533400"/>
            <a:ext cx="3733800" cy="2383103"/>
          </a:xfrm>
          <a:prstGeom prst="rect">
            <a:avLst/>
          </a:prstGeom>
          <a:noFill/>
          <a:ln w="9525">
            <a:noFill/>
            <a:miter lim="800000"/>
            <a:headEnd/>
            <a:tailEnd/>
          </a:ln>
        </p:spPr>
      </p:pic>
      <p:pic>
        <p:nvPicPr>
          <p:cNvPr id="7" name="Picture 6" descr="C:\Users\naren\Documents\Not Responding Files\Desktop\Hospital Pictures\Photo-0499.jpg"/>
          <p:cNvPicPr/>
          <p:nvPr/>
        </p:nvPicPr>
        <p:blipFill>
          <a:blip r:embed="rId5" cstate="print"/>
          <a:srcRect/>
          <a:stretch>
            <a:fillRect/>
          </a:stretch>
        </p:blipFill>
        <p:spPr bwMode="auto">
          <a:xfrm>
            <a:off x="0" y="3429001"/>
            <a:ext cx="9144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normAutofit/>
          </a:bodyPr>
          <a:lstStyle/>
          <a:p>
            <a:pPr algn="ctr"/>
            <a:r>
              <a:rPr lang="en-IN" b="1" dirty="0" smtClean="0"/>
              <a:t> </a:t>
            </a:r>
            <a:r>
              <a:rPr lang="en-IN" sz="3200" b="1" dirty="0" smtClean="0"/>
              <a:t>6.0) </a:t>
            </a:r>
            <a:r>
              <a:rPr lang="en-IN" sz="3200" b="1" u="sng" dirty="0" smtClean="0"/>
              <a:t>HOUSE KEEPING</a:t>
            </a:r>
            <a:r>
              <a:rPr lang="en-US" sz="3200" dirty="0" smtClean="0"/>
              <a:t/>
            </a:r>
            <a:br>
              <a:rPr lang="en-US" sz="3200" dirty="0" smtClean="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IN" sz="2400" b="1" dirty="0" smtClean="0"/>
              <a:t>A.) Process Flow:</a:t>
            </a:r>
            <a:endParaRPr lang="en-US" sz="2400" dirty="0"/>
          </a:p>
        </p:txBody>
      </p:sp>
      <p:graphicFrame>
        <p:nvGraphicFramePr>
          <p:cNvPr id="4" name="Content Placeholder 3"/>
          <p:cNvGraphicFramePr>
            <a:graphicFrameLocks noGrp="1"/>
          </p:cNvGraphicFramePr>
          <p:nvPr>
            <p:ph sz="quarter" idx="1"/>
          </p:nvPr>
        </p:nvGraphicFramePr>
        <p:xfrm>
          <a:off x="228600" y="533401"/>
          <a:ext cx="8915400" cy="6420489"/>
        </p:xfrm>
        <a:graphic>
          <a:graphicData uri="http://schemas.openxmlformats.org/drawingml/2006/table">
            <a:tbl>
              <a:tblPr firstRow="1" bandRow="1">
                <a:tableStyleId>{BC89EF96-8CEA-46FF-86C4-4CE0E7609802}</a:tableStyleId>
              </a:tblPr>
              <a:tblGrid>
                <a:gridCol w="2228850"/>
                <a:gridCol w="2228850"/>
                <a:gridCol w="2228850"/>
                <a:gridCol w="2228850"/>
              </a:tblGrid>
              <a:tr h="920963">
                <a:tc>
                  <a:txBody>
                    <a:bodyPr/>
                    <a:lstStyle/>
                    <a:p>
                      <a:pPr marL="0" marR="0" algn="just">
                        <a:lnSpc>
                          <a:spcPct val="150000"/>
                        </a:lnSpc>
                        <a:spcBef>
                          <a:spcPts val="0"/>
                        </a:spcBef>
                        <a:spcAft>
                          <a:spcPts val="0"/>
                        </a:spcAft>
                      </a:pPr>
                      <a:r>
                        <a:rPr lang="en-IN" sz="2000" b="1" dirty="0"/>
                        <a:t>Process Group</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0" dirty="0"/>
                        <a:t>Housekeeping Services</a:t>
                      </a:r>
                      <a:endParaRPr lang="en-US" sz="1800" b="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1" dirty="0"/>
                        <a:t>Sub-Process</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0" dirty="0"/>
                        <a:t>Cleaning &amp; Mopping</a:t>
                      </a:r>
                      <a:endParaRPr lang="en-US" sz="1800" b="0" dirty="0">
                        <a:latin typeface="Calibri"/>
                        <a:ea typeface="Times New Roman"/>
                        <a:cs typeface="Times New Roman"/>
                      </a:endParaRPr>
                    </a:p>
                  </a:txBody>
                  <a:tcPr marL="68580" marR="68580" marT="0" marB="0"/>
                </a:tc>
              </a:tr>
              <a:tr h="920963">
                <a:tc>
                  <a:txBody>
                    <a:bodyPr/>
                    <a:lstStyle/>
                    <a:p>
                      <a:pPr marL="0" marR="0" algn="just">
                        <a:lnSpc>
                          <a:spcPct val="150000"/>
                        </a:lnSpc>
                        <a:spcBef>
                          <a:spcPts val="0"/>
                        </a:spcBef>
                        <a:spcAft>
                          <a:spcPts val="0"/>
                        </a:spcAft>
                      </a:pPr>
                      <a:r>
                        <a:rPr lang="en-IN" sz="2000" b="1" dirty="0"/>
                        <a:t>Process Location</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a:t>Hospital premises area</a:t>
                      </a:r>
                      <a:endParaRPr lang="en-US" sz="18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1" dirty="0"/>
                        <a:t>Process Owner</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a:t>Housekeeping service provider</a:t>
                      </a:r>
                      <a:endParaRPr lang="en-US" sz="1800">
                        <a:latin typeface="Calibri"/>
                        <a:ea typeface="Times New Roman"/>
                        <a:cs typeface="Times New Roman"/>
                      </a:endParaRPr>
                    </a:p>
                  </a:txBody>
                  <a:tcPr marL="68580" marR="68580" marT="0" marB="0"/>
                </a:tc>
              </a:tr>
              <a:tr h="920963">
                <a:tc>
                  <a:txBody>
                    <a:bodyPr/>
                    <a:lstStyle/>
                    <a:p>
                      <a:pPr marL="0" marR="0" algn="just">
                        <a:lnSpc>
                          <a:spcPct val="150000"/>
                        </a:lnSpc>
                        <a:spcBef>
                          <a:spcPts val="0"/>
                        </a:spcBef>
                        <a:spcAft>
                          <a:spcPts val="0"/>
                        </a:spcAft>
                      </a:pPr>
                      <a:r>
                        <a:rPr lang="en-IN" sz="2000" b="1" dirty="0"/>
                        <a:t>Input(s)</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a:t>Unclean Referral Hospital</a:t>
                      </a:r>
                      <a:endParaRPr lang="en-US" sz="18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1" dirty="0"/>
                        <a:t>Output(s)</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a:t>Clean Referral Hospital</a:t>
                      </a:r>
                      <a:endParaRPr lang="en-US" sz="1800">
                        <a:latin typeface="Calibri"/>
                        <a:ea typeface="Times New Roman"/>
                        <a:cs typeface="Times New Roman"/>
                      </a:endParaRPr>
                    </a:p>
                  </a:txBody>
                  <a:tcPr marL="68580" marR="68580" marT="0" marB="0"/>
                </a:tc>
              </a:tr>
              <a:tr h="3123329">
                <a:tc gridSpan="4">
                  <a:txBody>
                    <a:bodyPr/>
                    <a:lstStyle/>
                    <a:p>
                      <a:pPr marL="0" marR="0" algn="just">
                        <a:lnSpc>
                          <a:spcPct val="150000"/>
                        </a:lnSpc>
                        <a:spcBef>
                          <a:spcPts val="0"/>
                        </a:spcBef>
                        <a:spcAft>
                          <a:spcPts val="0"/>
                        </a:spcAft>
                      </a:pPr>
                      <a:r>
                        <a:rPr lang="en-IN" sz="2000" b="1" dirty="0"/>
                        <a:t>Process Flow/  Process Description:</a:t>
                      </a:r>
                      <a:endParaRPr lang="en-US" sz="1800" b="1" dirty="0"/>
                    </a:p>
                    <a:p>
                      <a:pPr marL="342900" marR="0" lvl="0" indent="-342900" algn="just">
                        <a:lnSpc>
                          <a:spcPct val="150000"/>
                        </a:lnSpc>
                        <a:spcBef>
                          <a:spcPts val="0"/>
                        </a:spcBef>
                        <a:spcAft>
                          <a:spcPts val="0"/>
                        </a:spcAft>
                        <a:buFont typeface="Symbol"/>
                        <a:buChar char=""/>
                      </a:pPr>
                      <a:r>
                        <a:rPr lang="en-US" sz="2000" dirty="0"/>
                        <a:t>The housekeeping staff does dusting and mopping in the hospital area.</a:t>
                      </a:r>
                      <a:endParaRPr lang="en-US" sz="1800" dirty="0"/>
                    </a:p>
                    <a:p>
                      <a:pPr marL="342900" marR="0" lvl="0" indent="-342900" algn="just">
                        <a:lnSpc>
                          <a:spcPct val="150000"/>
                        </a:lnSpc>
                        <a:spcBef>
                          <a:spcPts val="0"/>
                        </a:spcBef>
                        <a:spcAft>
                          <a:spcPts val="0"/>
                        </a:spcAft>
                        <a:buFont typeface="Symbol"/>
                        <a:buChar char=""/>
                      </a:pPr>
                      <a:r>
                        <a:rPr lang="en-US" sz="2000" dirty="0"/>
                        <a:t>Male housekeeping staff cleans the wards, OPD area, OT, Lab &amp; x-ray and washroom three times in a day.</a:t>
                      </a:r>
                      <a:endParaRPr lang="en-US" sz="1800" dirty="0"/>
                    </a:p>
                    <a:p>
                      <a:pPr marL="342900" marR="0" lvl="0" indent="-342900" algn="just">
                        <a:lnSpc>
                          <a:spcPct val="150000"/>
                        </a:lnSpc>
                        <a:spcBef>
                          <a:spcPts val="0"/>
                        </a:spcBef>
                        <a:spcAft>
                          <a:spcPts val="0"/>
                        </a:spcAft>
                        <a:buFont typeface="Symbol"/>
                        <a:buChar char=""/>
                      </a:pPr>
                      <a:r>
                        <a:rPr lang="en-US" sz="2000" dirty="0"/>
                        <a:t>Female housekeeping staff cleans the </a:t>
                      </a:r>
                      <a:r>
                        <a:rPr lang="en-US" sz="2000" dirty="0" err="1"/>
                        <a:t>labour</a:t>
                      </a:r>
                      <a:r>
                        <a:rPr lang="en-US" sz="2000" dirty="0"/>
                        <a:t> room.</a:t>
                      </a:r>
                      <a:endParaRPr lang="en-US" sz="1800" dirty="0"/>
                    </a:p>
                    <a:p>
                      <a:pPr marL="342900" marR="0" lvl="0" indent="-342900" algn="just">
                        <a:lnSpc>
                          <a:spcPct val="150000"/>
                        </a:lnSpc>
                        <a:spcBef>
                          <a:spcPts val="0"/>
                        </a:spcBef>
                        <a:spcAft>
                          <a:spcPts val="0"/>
                        </a:spcAft>
                        <a:buFont typeface="Symbol"/>
                        <a:buChar char=""/>
                      </a:pPr>
                      <a:r>
                        <a:rPr lang="en-US" sz="2000" dirty="0"/>
                        <a:t>Housekeeping staff do the mopping with the solution of phenyl and water.</a:t>
                      </a:r>
                      <a:endParaRPr lang="en-US" sz="18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38383">
                <a:tc gridSpan="2">
                  <a:txBody>
                    <a:bodyPr/>
                    <a:lstStyle/>
                    <a:p>
                      <a:pPr marL="0" marR="0" algn="just">
                        <a:lnSpc>
                          <a:spcPct val="150000"/>
                        </a:lnSpc>
                        <a:spcBef>
                          <a:spcPts val="0"/>
                        </a:spcBef>
                        <a:spcAft>
                          <a:spcPts val="0"/>
                        </a:spcAft>
                      </a:pPr>
                      <a:r>
                        <a:rPr lang="en-IN" sz="2000" b="1" dirty="0"/>
                        <a:t>Patient Records</a:t>
                      </a:r>
                      <a:endParaRPr lang="en-US" sz="1800" b="1" dirty="0">
                        <a:latin typeface="Calibri"/>
                        <a:ea typeface="Times New Roman"/>
                        <a:cs typeface="Times New Roman"/>
                      </a:endParaRPr>
                    </a:p>
                  </a:txBody>
                  <a:tcPr marL="68580" marR="68580" marT="0" marB="0"/>
                </a:tc>
                <a:tc hMerge="1">
                  <a:txBody>
                    <a:bodyPr/>
                    <a:lstStyle/>
                    <a:p>
                      <a:endParaRPr lang="en-US"/>
                    </a:p>
                  </a:txBody>
                  <a:tcPr/>
                </a:tc>
                <a:tc gridSpan="2">
                  <a:txBody>
                    <a:bodyPr/>
                    <a:lstStyle/>
                    <a:p>
                      <a:pPr marL="0" marR="0" algn="just">
                        <a:lnSpc>
                          <a:spcPct val="150000"/>
                        </a:lnSpc>
                        <a:spcBef>
                          <a:spcPts val="0"/>
                        </a:spcBef>
                        <a:spcAft>
                          <a:spcPts val="0"/>
                        </a:spcAft>
                      </a:pPr>
                      <a:r>
                        <a:rPr lang="en-IN" sz="2000" dirty="0"/>
                        <a:t>-</a:t>
                      </a:r>
                      <a:endParaRPr lang="en-US" sz="1800" dirty="0">
                        <a:latin typeface="Calibri"/>
                        <a:ea typeface="Times New Roman"/>
                        <a:cs typeface="Times New Roman"/>
                      </a:endParaRPr>
                    </a:p>
                  </a:txBody>
                  <a:tcPr marL="68580" marR="68580" marT="0" marB="0"/>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800" b="1" u="sng" dirty="0" smtClean="0">
                <a:latin typeface="Times New Roman" pitchFamily="18" charset="0"/>
                <a:cs typeface="Times New Roman" pitchFamily="18" charset="0"/>
              </a:rPr>
              <a:t>OBJECTIVE</a:t>
            </a:r>
            <a:endParaRPr lang="en-US" sz="2800" b="1" u="sng"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838200"/>
            <a:ext cx="8229600" cy="5791200"/>
          </a:xfrm>
        </p:spPr>
        <p:txBody>
          <a:bodyPr>
            <a:normAutofit/>
          </a:bodyPr>
          <a:lstStyle/>
          <a:p>
            <a:r>
              <a:rPr lang="en-IN" b="1" dirty="0"/>
              <a:t>General Objective:-</a:t>
            </a:r>
            <a:endParaRPr lang="en-US" dirty="0"/>
          </a:p>
          <a:p>
            <a:pPr>
              <a:buNone/>
            </a:pPr>
            <a:r>
              <a:rPr lang="en-IN" dirty="0" smtClean="0"/>
              <a:t>   Study </a:t>
            </a:r>
            <a:r>
              <a:rPr lang="en-IN" dirty="0"/>
              <a:t>of the Gap Analysis of the Hospital  as per IPHS guidelines.</a:t>
            </a:r>
            <a:endParaRPr lang="en-US" dirty="0"/>
          </a:p>
          <a:p>
            <a:r>
              <a:rPr lang="en-IN" b="1" dirty="0"/>
              <a:t> Specific Objective:-</a:t>
            </a:r>
            <a:endParaRPr lang="en-US" dirty="0"/>
          </a:p>
          <a:p>
            <a:pPr lvl="0">
              <a:buFont typeface="Wingdings" pitchFamily="2" charset="2"/>
              <a:buChar char="v"/>
            </a:pPr>
            <a:r>
              <a:rPr lang="en-US" dirty="0" smtClean="0"/>
              <a:t>   Describes </a:t>
            </a:r>
            <a:r>
              <a:rPr lang="en-US" dirty="0"/>
              <a:t>the process flow of all the departments in the </a:t>
            </a:r>
            <a:r>
              <a:rPr lang="en-US" dirty="0" smtClean="0"/>
              <a:t>Referral Hospital </a:t>
            </a:r>
            <a:r>
              <a:rPr lang="en-US" dirty="0" smtClean="0"/>
              <a:t>with </a:t>
            </a:r>
            <a:r>
              <a:rPr lang="en-US" dirty="0"/>
              <a:t>the identification of process owners, Input(s), Output(s) and process flow </a:t>
            </a:r>
            <a:r>
              <a:rPr lang="en-US" dirty="0" smtClean="0"/>
              <a:t>with </a:t>
            </a:r>
            <a:r>
              <a:rPr lang="en-US" dirty="0"/>
              <a:t>the relevant records.</a:t>
            </a:r>
          </a:p>
          <a:p>
            <a:pPr lvl="0">
              <a:buFont typeface="Wingdings" pitchFamily="2" charset="2"/>
              <a:buChar char="v"/>
            </a:pPr>
            <a:r>
              <a:rPr lang="en-US" dirty="0" smtClean="0"/>
              <a:t>   </a:t>
            </a:r>
            <a:r>
              <a:rPr lang="en-US" dirty="0"/>
              <a:t>Identifies the significant gaps observed on all the processes in each section and explanation of the gap statement with document evidences and photographs. The gaps are analyzed based on </a:t>
            </a:r>
            <a:r>
              <a:rPr lang="en-US" dirty="0" smtClean="0"/>
              <a:t>IPH standards</a:t>
            </a:r>
            <a:r>
              <a:rPr lang="en-US" dirty="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IN" sz="2400" b="1" dirty="0" smtClean="0"/>
              <a:t>B.) Gap Analysis:</a:t>
            </a:r>
            <a:endParaRPr lang="en-US" sz="2400" dirty="0"/>
          </a:p>
        </p:txBody>
      </p:sp>
      <p:graphicFrame>
        <p:nvGraphicFramePr>
          <p:cNvPr id="4" name="Content Placeholder 3"/>
          <p:cNvGraphicFramePr>
            <a:graphicFrameLocks noGrp="1"/>
          </p:cNvGraphicFramePr>
          <p:nvPr>
            <p:ph sz="quarter" idx="1"/>
          </p:nvPr>
        </p:nvGraphicFramePr>
        <p:xfrm>
          <a:off x="228600" y="533400"/>
          <a:ext cx="8915400" cy="6400800"/>
        </p:xfrm>
        <a:graphic>
          <a:graphicData uri="http://schemas.openxmlformats.org/drawingml/2006/table">
            <a:tbl>
              <a:tblPr firstRow="1" bandRow="1">
                <a:tableStyleId>{BC89EF96-8CEA-46FF-86C4-4CE0E7609802}</a:tableStyleId>
              </a:tblPr>
              <a:tblGrid>
                <a:gridCol w="4457700"/>
                <a:gridCol w="4457700"/>
              </a:tblGrid>
              <a:tr h="451757">
                <a:tc>
                  <a:txBody>
                    <a:bodyPr/>
                    <a:lstStyle/>
                    <a:p>
                      <a:pPr marL="0" marR="0" algn="just">
                        <a:lnSpc>
                          <a:spcPct val="150000"/>
                        </a:lnSpc>
                        <a:spcBef>
                          <a:spcPts val="0"/>
                        </a:spcBef>
                        <a:spcAft>
                          <a:spcPts val="0"/>
                        </a:spcAft>
                      </a:pPr>
                      <a:r>
                        <a:rPr lang="en-IN" sz="2000" dirty="0"/>
                        <a:t>Gap ID No.</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0" dirty="0"/>
                        <a:t>HK 01</a:t>
                      </a:r>
                      <a:endParaRPr lang="en-US" sz="1800" b="0" dirty="0">
                        <a:latin typeface="Calibri"/>
                        <a:ea typeface="Times New Roman"/>
                        <a:cs typeface="Times New Roman"/>
                      </a:endParaRPr>
                    </a:p>
                  </a:txBody>
                  <a:tcPr marL="68580" marR="68580" marT="0" marB="0"/>
                </a:tc>
              </a:tr>
              <a:tr h="903514">
                <a:tc gridSpan="2">
                  <a:txBody>
                    <a:bodyPr/>
                    <a:lstStyle/>
                    <a:p>
                      <a:pPr marL="0" marR="0" algn="just">
                        <a:lnSpc>
                          <a:spcPct val="150000"/>
                        </a:lnSpc>
                        <a:spcBef>
                          <a:spcPts val="0"/>
                        </a:spcBef>
                        <a:spcAft>
                          <a:spcPts val="0"/>
                        </a:spcAft>
                      </a:pPr>
                      <a:r>
                        <a:rPr lang="en-IN" sz="2000" b="1" dirty="0"/>
                        <a:t>Gap Statement: </a:t>
                      </a:r>
                      <a:r>
                        <a:rPr lang="en-IN" sz="2000" dirty="0"/>
                        <a:t>Cleaning and mopping practice is not being carried out as per hospital </a:t>
                      </a:r>
                      <a:r>
                        <a:rPr lang="en-IN" sz="2000" dirty="0" smtClean="0"/>
                        <a:t>requirements.</a:t>
                      </a:r>
                      <a:endParaRPr lang="en-US" sz="1800" dirty="0">
                        <a:latin typeface="Calibri"/>
                        <a:ea typeface="Times New Roman"/>
                        <a:cs typeface="Times New Roman"/>
                      </a:endParaRPr>
                    </a:p>
                  </a:txBody>
                  <a:tcPr marL="68580" marR="68580" marT="0" marB="0"/>
                </a:tc>
                <a:tc hMerge="1">
                  <a:txBody>
                    <a:bodyPr/>
                    <a:lstStyle/>
                    <a:p>
                      <a:endParaRPr lang="en-US"/>
                    </a:p>
                  </a:txBody>
                  <a:tcPr/>
                </a:tc>
              </a:tr>
              <a:tr h="3614057">
                <a:tc gridSpan="2">
                  <a:txBody>
                    <a:bodyPr/>
                    <a:lstStyle/>
                    <a:p>
                      <a:pPr marL="0" marR="0" algn="just">
                        <a:lnSpc>
                          <a:spcPct val="150000"/>
                        </a:lnSpc>
                        <a:spcBef>
                          <a:spcPts val="0"/>
                        </a:spcBef>
                        <a:spcAft>
                          <a:spcPts val="0"/>
                        </a:spcAft>
                      </a:pPr>
                      <a:r>
                        <a:rPr lang="en-IN" sz="2000" b="1" dirty="0"/>
                        <a:t>Rationale/ Explanation:</a:t>
                      </a:r>
                      <a:endParaRPr lang="en-US" sz="1800" b="1" dirty="0"/>
                    </a:p>
                    <a:p>
                      <a:pPr marL="342900" marR="0" lvl="0" indent="-342900" algn="just">
                        <a:lnSpc>
                          <a:spcPct val="150000"/>
                        </a:lnSpc>
                        <a:spcBef>
                          <a:spcPts val="0"/>
                        </a:spcBef>
                        <a:spcAft>
                          <a:spcPts val="0"/>
                        </a:spcAft>
                        <a:buFont typeface="Symbol"/>
                        <a:buChar char=""/>
                      </a:pPr>
                      <a:r>
                        <a:rPr lang="en-US" sz="2000" dirty="0"/>
                        <a:t>Broom is used for dusting in OT and </a:t>
                      </a:r>
                      <a:r>
                        <a:rPr lang="en-US" sz="2000" dirty="0" err="1"/>
                        <a:t>Labour</a:t>
                      </a:r>
                      <a:r>
                        <a:rPr lang="en-US" sz="2000" dirty="0"/>
                        <a:t> room before mopping.</a:t>
                      </a:r>
                      <a:endParaRPr lang="en-US" sz="1800" dirty="0"/>
                    </a:p>
                    <a:p>
                      <a:pPr marL="342900" marR="0" lvl="0" indent="-342900" algn="just">
                        <a:lnSpc>
                          <a:spcPct val="150000"/>
                        </a:lnSpc>
                        <a:spcBef>
                          <a:spcPts val="0"/>
                        </a:spcBef>
                        <a:spcAft>
                          <a:spcPts val="0"/>
                        </a:spcAft>
                        <a:buFont typeface="Symbol"/>
                        <a:buChar char=""/>
                      </a:pPr>
                      <a:r>
                        <a:rPr lang="en-US" sz="2000" dirty="0"/>
                        <a:t>The ratio of phenyl and water is not defined and they do mixing as per availability of materials.</a:t>
                      </a:r>
                      <a:endParaRPr lang="en-US" sz="1800" dirty="0"/>
                    </a:p>
                    <a:p>
                      <a:pPr marL="342900" marR="0" lvl="0" indent="-342900" algn="just">
                        <a:lnSpc>
                          <a:spcPct val="150000"/>
                        </a:lnSpc>
                        <a:spcBef>
                          <a:spcPts val="0"/>
                        </a:spcBef>
                        <a:spcAft>
                          <a:spcPts val="0"/>
                        </a:spcAft>
                        <a:buFont typeface="Symbol"/>
                        <a:buChar char=""/>
                      </a:pPr>
                      <a:r>
                        <a:rPr lang="en-US" sz="2000" dirty="0"/>
                        <a:t>Scrubbing is not being done daily in all areas.</a:t>
                      </a:r>
                      <a:endParaRPr lang="en-US" sz="1800" dirty="0"/>
                    </a:p>
                    <a:p>
                      <a:pPr marL="342900" marR="0" lvl="0" indent="-342900" algn="just">
                        <a:lnSpc>
                          <a:spcPct val="150000"/>
                        </a:lnSpc>
                        <a:spcBef>
                          <a:spcPts val="0"/>
                        </a:spcBef>
                        <a:spcAft>
                          <a:spcPts val="0"/>
                        </a:spcAft>
                        <a:buFont typeface="Symbol"/>
                        <a:buChar char=""/>
                      </a:pPr>
                      <a:r>
                        <a:rPr lang="en-US" sz="2000" dirty="0"/>
                        <a:t>Cobwebs are not cleared at last once in a month.</a:t>
                      </a:r>
                      <a:endParaRPr lang="en-US" sz="1800" dirty="0"/>
                    </a:p>
                    <a:p>
                      <a:pPr marL="342900" marR="0" lvl="0" indent="-342900" algn="just">
                        <a:lnSpc>
                          <a:spcPct val="150000"/>
                        </a:lnSpc>
                        <a:spcBef>
                          <a:spcPts val="0"/>
                        </a:spcBef>
                        <a:spcAft>
                          <a:spcPts val="0"/>
                        </a:spcAft>
                        <a:buFont typeface="Symbol"/>
                        <a:buChar char=""/>
                      </a:pPr>
                      <a:r>
                        <a:rPr lang="en-US" sz="2000" dirty="0"/>
                        <a:t>Toilets are not cleaned in each shift and patient load. Hence they stink most of the time.</a:t>
                      </a:r>
                      <a:endParaRPr lang="en-US" sz="1800" dirty="0">
                        <a:latin typeface="Calibri"/>
                        <a:ea typeface="Calibri"/>
                        <a:cs typeface="Times New Roman"/>
                      </a:endParaRPr>
                    </a:p>
                  </a:txBody>
                  <a:tcPr marL="68580" marR="68580" marT="0" marB="0"/>
                </a:tc>
                <a:tc hMerge="1">
                  <a:txBody>
                    <a:bodyPr/>
                    <a:lstStyle/>
                    <a:p>
                      <a:endParaRPr lang="en-US"/>
                    </a:p>
                  </a:txBody>
                  <a:tcPr/>
                </a:tc>
              </a:tr>
              <a:tr h="903514">
                <a:tc>
                  <a:txBody>
                    <a:bodyPr/>
                    <a:lstStyle/>
                    <a:p>
                      <a:pPr marL="0" marR="0" algn="just">
                        <a:lnSpc>
                          <a:spcPct val="150000"/>
                        </a:lnSpc>
                        <a:spcBef>
                          <a:spcPts val="0"/>
                        </a:spcBef>
                        <a:spcAft>
                          <a:spcPts val="0"/>
                        </a:spcAft>
                      </a:pPr>
                      <a:r>
                        <a:rPr lang="en-IN" sz="2000" b="1" dirty="0"/>
                        <a:t>Gap Classification</a:t>
                      </a:r>
                      <a:endParaRPr lang="en-US" sz="1800" b="1" dirty="0"/>
                    </a:p>
                    <a:p>
                      <a:pPr marL="0" marR="0" algn="just">
                        <a:lnSpc>
                          <a:spcPct val="150000"/>
                        </a:lnSpc>
                        <a:spcBef>
                          <a:spcPts val="0"/>
                        </a:spcBef>
                        <a:spcAft>
                          <a:spcPts val="0"/>
                        </a:spcAft>
                      </a:pPr>
                      <a:r>
                        <a:rPr lang="en-IN" sz="2000" b="1" dirty="0"/>
                        <a:t>Structure</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1" dirty="0"/>
                        <a:t>*Gap Severity Rating</a:t>
                      </a:r>
                      <a:endParaRPr lang="en-US" sz="1800" b="1" dirty="0"/>
                    </a:p>
                    <a:p>
                      <a:pPr marL="0" marR="0" algn="just">
                        <a:lnSpc>
                          <a:spcPct val="150000"/>
                        </a:lnSpc>
                        <a:spcBef>
                          <a:spcPts val="0"/>
                        </a:spcBef>
                        <a:spcAft>
                          <a:spcPts val="0"/>
                        </a:spcAft>
                      </a:pPr>
                      <a:r>
                        <a:rPr lang="en-IN" sz="2000" dirty="0"/>
                        <a:t>Medium</a:t>
                      </a:r>
                      <a:endParaRPr lang="en-US" sz="1800" dirty="0">
                        <a:latin typeface="Calibri"/>
                        <a:ea typeface="Times New Roman"/>
                        <a:cs typeface="Times New Roman"/>
                      </a:endParaRPr>
                    </a:p>
                  </a:txBody>
                  <a:tcPr marL="68580" marR="68580" marT="0" marB="0"/>
                </a:tc>
              </a:tr>
              <a:tr h="451757">
                <a:tc>
                  <a:txBody>
                    <a:bodyPr/>
                    <a:lstStyle/>
                    <a:p>
                      <a:pPr marL="0" marR="0" algn="just">
                        <a:lnSpc>
                          <a:spcPct val="150000"/>
                        </a:lnSpc>
                        <a:spcBef>
                          <a:spcPts val="0"/>
                        </a:spcBef>
                        <a:spcAft>
                          <a:spcPts val="0"/>
                        </a:spcAft>
                      </a:pPr>
                      <a:r>
                        <a:rPr lang="en-IN" sz="2000" b="1" dirty="0"/>
                        <a:t>Gap Reference</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dirty="0"/>
                        <a:t>IPHS 4.1.8 (g)</a:t>
                      </a:r>
                      <a:endParaRPr lang="en-US" sz="18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normAutofit/>
          </a:bodyPr>
          <a:lstStyle/>
          <a:p>
            <a:pPr algn="ctr"/>
            <a:r>
              <a:rPr lang="en-IN" sz="3200" b="1" dirty="0" smtClean="0"/>
              <a:t>7.0) </a:t>
            </a:r>
            <a:r>
              <a:rPr lang="en-IN" sz="3200" b="1" u="sng" dirty="0" smtClean="0"/>
              <a:t>DIETARY SERVICES</a:t>
            </a: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IN" sz="2400" b="1" dirty="0" smtClean="0"/>
              <a:t>A.) Process Flow:</a:t>
            </a:r>
            <a:endParaRPr lang="en-US" sz="2400" dirty="0"/>
          </a:p>
        </p:txBody>
      </p:sp>
      <p:graphicFrame>
        <p:nvGraphicFramePr>
          <p:cNvPr id="4" name="Content Placeholder 3"/>
          <p:cNvGraphicFramePr>
            <a:graphicFrameLocks noGrp="1"/>
          </p:cNvGraphicFramePr>
          <p:nvPr>
            <p:ph sz="quarter" idx="1"/>
          </p:nvPr>
        </p:nvGraphicFramePr>
        <p:xfrm>
          <a:off x="228600" y="533399"/>
          <a:ext cx="8915400" cy="6318048"/>
        </p:xfrm>
        <a:graphic>
          <a:graphicData uri="http://schemas.openxmlformats.org/drawingml/2006/table">
            <a:tbl>
              <a:tblPr firstRow="1" bandRow="1">
                <a:tableStyleId>{BC89EF96-8CEA-46FF-86C4-4CE0E7609802}</a:tableStyleId>
              </a:tblPr>
              <a:tblGrid>
                <a:gridCol w="2228850"/>
                <a:gridCol w="2228850"/>
                <a:gridCol w="266700"/>
                <a:gridCol w="1962150"/>
                <a:gridCol w="2228850"/>
              </a:tblGrid>
              <a:tr h="543448">
                <a:tc>
                  <a:txBody>
                    <a:bodyPr/>
                    <a:lstStyle/>
                    <a:p>
                      <a:pPr marL="0" marR="0" algn="just">
                        <a:lnSpc>
                          <a:spcPct val="150000"/>
                        </a:lnSpc>
                        <a:spcBef>
                          <a:spcPts val="0"/>
                        </a:spcBef>
                        <a:spcAft>
                          <a:spcPts val="0"/>
                        </a:spcAft>
                      </a:pPr>
                      <a:r>
                        <a:rPr lang="en-IN" sz="1800" b="1" dirty="0"/>
                        <a:t>Process Group</a:t>
                      </a:r>
                      <a:endParaRPr lang="en-US" sz="16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800" b="0" dirty="0"/>
                        <a:t>Dietary Services</a:t>
                      </a:r>
                      <a:endParaRPr lang="en-US" sz="1600" b="0" dirty="0">
                        <a:latin typeface="Calibri"/>
                        <a:ea typeface="Times New Roman"/>
                        <a:cs typeface="Times New Roman"/>
                      </a:endParaRPr>
                    </a:p>
                  </a:txBody>
                  <a:tcPr marL="68580" marR="68580" marT="0" marB="0"/>
                </a:tc>
                <a:tc hMerge="1">
                  <a:txBody>
                    <a:bodyPr/>
                    <a:lstStyle/>
                    <a:p>
                      <a:pPr marL="0" marR="0" algn="just">
                        <a:lnSpc>
                          <a:spcPct val="150000"/>
                        </a:lnSpc>
                        <a:spcBef>
                          <a:spcPts val="0"/>
                        </a:spcBef>
                        <a:spcAft>
                          <a:spcPts val="0"/>
                        </a:spcAft>
                      </a:pPr>
                      <a:endParaRPr lang="en-US" sz="18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800" dirty="0"/>
                        <a:t>Sub-Process </a:t>
                      </a:r>
                      <a:endParaRPr lang="en-US" sz="16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800" b="0" dirty="0"/>
                        <a:t>Dietary</a:t>
                      </a:r>
                      <a:endParaRPr lang="en-US" sz="1600" b="0" dirty="0">
                        <a:latin typeface="Calibri"/>
                        <a:ea typeface="Times New Roman"/>
                        <a:cs typeface="Times New Roman"/>
                      </a:endParaRPr>
                    </a:p>
                  </a:txBody>
                  <a:tcPr marL="68580" marR="68580" marT="0" marB="0"/>
                </a:tc>
              </a:tr>
              <a:tr h="716859">
                <a:tc>
                  <a:txBody>
                    <a:bodyPr/>
                    <a:lstStyle/>
                    <a:p>
                      <a:pPr marL="0" marR="0" algn="just">
                        <a:lnSpc>
                          <a:spcPct val="150000"/>
                        </a:lnSpc>
                        <a:spcBef>
                          <a:spcPts val="0"/>
                        </a:spcBef>
                        <a:spcAft>
                          <a:spcPts val="0"/>
                        </a:spcAft>
                      </a:pPr>
                      <a:r>
                        <a:rPr lang="en-IN" sz="1800" b="1" dirty="0"/>
                        <a:t>Process Location</a:t>
                      </a:r>
                      <a:endParaRPr lang="en-US" sz="16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800" dirty="0" smtClean="0">
                          <a:latin typeface="+mn-lt"/>
                          <a:ea typeface="+mn-ea"/>
                          <a:cs typeface="+mn-cs"/>
                        </a:rPr>
                        <a:t>Hospital</a:t>
                      </a:r>
                      <a:r>
                        <a:rPr lang="en-IN" sz="1800" baseline="0" dirty="0" smtClean="0">
                          <a:latin typeface="+mn-lt"/>
                          <a:ea typeface="+mn-ea"/>
                          <a:cs typeface="+mn-cs"/>
                        </a:rPr>
                        <a:t> Kitchen room</a:t>
                      </a:r>
                      <a:endParaRPr lang="en-US" sz="1600" dirty="0">
                        <a:latin typeface="Calibri"/>
                        <a:ea typeface="Times New Roman"/>
                        <a:cs typeface="Times New Roman"/>
                      </a:endParaRPr>
                    </a:p>
                  </a:txBody>
                  <a:tcPr marL="68580" marR="68580" marT="0" marB="0"/>
                </a:tc>
                <a:tc hMerge="1">
                  <a:txBody>
                    <a:bodyPr/>
                    <a:lstStyle/>
                    <a:p>
                      <a:pPr marL="0" marR="0" algn="just">
                        <a:lnSpc>
                          <a:spcPct val="150000"/>
                        </a:lnSpc>
                        <a:spcBef>
                          <a:spcPts val="0"/>
                        </a:spcBef>
                        <a:spcAft>
                          <a:spcPts val="0"/>
                        </a:spcAft>
                      </a:pPr>
                      <a:endParaRPr lang="en-US" sz="18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800" b="1" dirty="0"/>
                        <a:t>Process Owner</a:t>
                      </a:r>
                      <a:endParaRPr lang="en-US" sz="16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800"/>
                        <a:t>Staff Nurse</a:t>
                      </a:r>
                      <a:endParaRPr lang="en-US" sz="1600">
                        <a:latin typeface="Calibri"/>
                        <a:ea typeface="Times New Roman"/>
                        <a:cs typeface="Times New Roman"/>
                      </a:endParaRPr>
                    </a:p>
                  </a:txBody>
                  <a:tcPr marL="68580" marR="68580" marT="0" marB="0"/>
                </a:tc>
              </a:tr>
              <a:tr h="830655">
                <a:tc>
                  <a:txBody>
                    <a:bodyPr/>
                    <a:lstStyle/>
                    <a:p>
                      <a:pPr marL="0" marR="0" algn="just">
                        <a:lnSpc>
                          <a:spcPct val="150000"/>
                        </a:lnSpc>
                        <a:spcBef>
                          <a:spcPts val="0"/>
                        </a:spcBef>
                        <a:spcAft>
                          <a:spcPts val="0"/>
                        </a:spcAft>
                      </a:pPr>
                      <a:r>
                        <a:rPr lang="en-IN" sz="1800" b="1" dirty="0"/>
                        <a:t>Input(s)</a:t>
                      </a:r>
                      <a:endParaRPr lang="en-US" sz="1600" b="1"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1800"/>
                        <a:t>No. Of in-patients required for diet.</a:t>
                      </a:r>
                      <a:endParaRPr lang="en-US" sz="1600">
                        <a:latin typeface="Calibri"/>
                        <a:ea typeface="Times New Roman"/>
                        <a:cs typeface="Times New Roman"/>
                      </a:endParaRPr>
                    </a:p>
                  </a:txBody>
                  <a:tcPr marL="68580" marR="68580" marT="0" marB="0"/>
                </a:tc>
                <a:tc hMerge="1">
                  <a:txBody>
                    <a:bodyPr/>
                    <a:lstStyle/>
                    <a:p>
                      <a:pPr marL="0" marR="0" algn="just">
                        <a:lnSpc>
                          <a:spcPct val="150000"/>
                        </a:lnSpc>
                        <a:spcBef>
                          <a:spcPts val="0"/>
                        </a:spcBef>
                        <a:spcAft>
                          <a:spcPts val="0"/>
                        </a:spcAft>
                      </a:pPr>
                      <a:endParaRPr lang="en-US" sz="18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800" b="1" dirty="0"/>
                        <a:t>Output(s)</a:t>
                      </a:r>
                      <a:endParaRPr lang="en-US" sz="16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1800"/>
                        <a:t>Diet provide to the patient.</a:t>
                      </a:r>
                      <a:endParaRPr lang="en-US" sz="1600">
                        <a:latin typeface="Calibri"/>
                        <a:ea typeface="Times New Roman"/>
                        <a:cs typeface="Times New Roman"/>
                      </a:endParaRPr>
                    </a:p>
                  </a:txBody>
                  <a:tcPr marL="68580" marR="68580" marT="0" marB="0"/>
                </a:tc>
              </a:tr>
              <a:tr h="3709505">
                <a:tc gridSpan="5">
                  <a:txBody>
                    <a:bodyPr/>
                    <a:lstStyle/>
                    <a:p>
                      <a:pPr marL="0" marR="0" algn="just">
                        <a:lnSpc>
                          <a:spcPct val="150000"/>
                        </a:lnSpc>
                        <a:spcBef>
                          <a:spcPts val="0"/>
                        </a:spcBef>
                        <a:spcAft>
                          <a:spcPts val="0"/>
                        </a:spcAft>
                      </a:pPr>
                      <a:r>
                        <a:rPr lang="en-IN" sz="1800" b="1" dirty="0"/>
                        <a:t>Process Flow/ Process Description:</a:t>
                      </a:r>
                      <a:endParaRPr lang="en-US" sz="1600" b="1" dirty="0"/>
                    </a:p>
                    <a:p>
                      <a:pPr marL="342900" marR="0" lvl="0" indent="-342900" algn="just">
                        <a:lnSpc>
                          <a:spcPct val="150000"/>
                        </a:lnSpc>
                        <a:spcBef>
                          <a:spcPts val="0"/>
                        </a:spcBef>
                        <a:spcAft>
                          <a:spcPts val="0"/>
                        </a:spcAft>
                        <a:buFont typeface="Symbol"/>
                        <a:buChar char=""/>
                      </a:pPr>
                      <a:r>
                        <a:rPr lang="en-US" sz="1800" dirty="0"/>
                        <a:t>Nursing staff inform to the contractor (NGO) about the number of diets are required. The space for kitchen is provided in hospital building near ward rooms.</a:t>
                      </a:r>
                      <a:endParaRPr lang="en-US" sz="1600" dirty="0"/>
                    </a:p>
                    <a:p>
                      <a:pPr marL="342900" marR="0" lvl="0" indent="-342900" algn="just">
                        <a:lnSpc>
                          <a:spcPct val="150000"/>
                        </a:lnSpc>
                        <a:spcBef>
                          <a:spcPts val="0"/>
                        </a:spcBef>
                        <a:spcAft>
                          <a:spcPts val="0"/>
                        </a:spcAft>
                        <a:buFont typeface="Symbol"/>
                        <a:buChar char=""/>
                      </a:pPr>
                      <a:r>
                        <a:rPr lang="en-US" sz="1800" dirty="0"/>
                        <a:t>The diets are provided to the ward patients by a lady. </a:t>
                      </a:r>
                      <a:endParaRPr lang="en-US" sz="1600" dirty="0"/>
                    </a:p>
                    <a:p>
                      <a:pPr marL="342900" marR="0" lvl="0" indent="-342900" algn="just">
                        <a:lnSpc>
                          <a:spcPct val="150000"/>
                        </a:lnSpc>
                        <a:spcBef>
                          <a:spcPts val="0"/>
                        </a:spcBef>
                        <a:spcAft>
                          <a:spcPts val="0"/>
                        </a:spcAft>
                        <a:buFont typeface="Symbol"/>
                        <a:buChar char=""/>
                      </a:pPr>
                      <a:r>
                        <a:rPr lang="en-US" sz="1800" dirty="0"/>
                        <a:t>The diet is provided to those patients only who admitted in hospital for delivery or family planning operation; remaining patients are not able take the advantage of dietary services.</a:t>
                      </a:r>
                      <a:endParaRPr lang="en-US" sz="1600" dirty="0"/>
                    </a:p>
                    <a:p>
                      <a:pPr marL="342900" marR="0" lvl="0" indent="-342900" algn="just">
                        <a:lnSpc>
                          <a:spcPct val="150000"/>
                        </a:lnSpc>
                        <a:spcBef>
                          <a:spcPts val="0"/>
                        </a:spcBef>
                        <a:spcAft>
                          <a:spcPts val="0"/>
                        </a:spcAft>
                        <a:buFont typeface="Symbol"/>
                        <a:buChar char=""/>
                      </a:pPr>
                      <a:r>
                        <a:rPr lang="en-US" sz="1800" dirty="0"/>
                        <a:t>Diet is given three times as breakfast, lunch and dinner.</a:t>
                      </a:r>
                      <a:endParaRPr lang="en-US" sz="16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734">
                <a:tc gridSpan="2">
                  <a:txBody>
                    <a:bodyPr/>
                    <a:lstStyle/>
                    <a:p>
                      <a:pPr marL="0" marR="0" algn="just">
                        <a:lnSpc>
                          <a:spcPct val="150000"/>
                        </a:lnSpc>
                        <a:spcBef>
                          <a:spcPts val="0"/>
                        </a:spcBef>
                        <a:spcAft>
                          <a:spcPts val="0"/>
                        </a:spcAft>
                      </a:pPr>
                      <a:r>
                        <a:rPr lang="en-IN" sz="1800" b="1" dirty="0"/>
                        <a:t>Patients Records</a:t>
                      </a:r>
                      <a:endParaRPr lang="en-US" sz="1600" b="1" dirty="0">
                        <a:latin typeface="Calibri"/>
                        <a:ea typeface="Times New Roman"/>
                        <a:cs typeface="Times New Roman"/>
                      </a:endParaRPr>
                    </a:p>
                  </a:txBody>
                  <a:tcPr marL="68580" marR="68580" marT="0" marB="0"/>
                </a:tc>
                <a:tc hMerge="1">
                  <a:txBody>
                    <a:bodyPr/>
                    <a:lstStyle/>
                    <a:p>
                      <a:endParaRPr lang="en-US"/>
                    </a:p>
                  </a:txBody>
                  <a:tcPr/>
                </a:tc>
                <a:tc gridSpan="3">
                  <a:txBody>
                    <a:bodyPr/>
                    <a:lstStyle/>
                    <a:p>
                      <a:pPr marL="0" marR="0" algn="just">
                        <a:lnSpc>
                          <a:spcPct val="150000"/>
                        </a:lnSpc>
                        <a:spcBef>
                          <a:spcPts val="0"/>
                        </a:spcBef>
                        <a:spcAft>
                          <a:spcPts val="0"/>
                        </a:spcAft>
                      </a:pPr>
                      <a:r>
                        <a:rPr lang="en-IN" sz="1800" dirty="0"/>
                        <a:t>Patient Diet Register</a:t>
                      </a:r>
                      <a:endParaRPr lang="en-US" sz="1600" dirty="0">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IN" sz="2400" b="1" dirty="0" smtClean="0"/>
              <a:t>B.) Gap Analysis:</a:t>
            </a:r>
            <a:endParaRPr lang="en-US" sz="2800" dirty="0"/>
          </a:p>
        </p:txBody>
      </p:sp>
      <p:graphicFrame>
        <p:nvGraphicFramePr>
          <p:cNvPr id="4" name="Content Placeholder 3"/>
          <p:cNvGraphicFramePr>
            <a:graphicFrameLocks noGrp="1"/>
          </p:cNvGraphicFramePr>
          <p:nvPr>
            <p:ph sz="quarter" idx="1"/>
          </p:nvPr>
        </p:nvGraphicFramePr>
        <p:xfrm>
          <a:off x="228600" y="433935"/>
          <a:ext cx="8686800" cy="6579032"/>
        </p:xfrm>
        <a:graphic>
          <a:graphicData uri="http://schemas.openxmlformats.org/drawingml/2006/table">
            <a:tbl>
              <a:tblPr firstRow="1" bandRow="1">
                <a:tableStyleId>{BC89EF96-8CEA-46FF-86C4-4CE0E7609802}</a:tableStyleId>
              </a:tblPr>
              <a:tblGrid>
                <a:gridCol w="4343400"/>
                <a:gridCol w="4343400"/>
              </a:tblGrid>
              <a:tr h="546316">
                <a:tc>
                  <a:txBody>
                    <a:bodyPr/>
                    <a:lstStyle/>
                    <a:p>
                      <a:pPr marL="0" marR="0" algn="just">
                        <a:lnSpc>
                          <a:spcPct val="150000"/>
                        </a:lnSpc>
                        <a:spcBef>
                          <a:spcPts val="0"/>
                        </a:spcBef>
                        <a:spcAft>
                          <a:spcPts val="0"/>
                        </a:spcAft>
                      </a:pPr>
                      <a:r>
                        <a:rPr lang="en-IN" sz="2000" dirty="0"/>
                        <a:t>Gap ID No.</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0" dirty="0"/>
                        <a:t>DTS 01</a:t>
                      </a:r>
                      <a:endParaRPr lang="en-US" sz="1800" b="0" dirty="0">
                        <a:latin typeface="Calibri"/>
                        <a:ea typeface="Times New Roman"/>
                        <a:cs typeface="Times New Roman"/>
                      </a:endParaRPr>
                    </a:p>
                  </a:txBody>
                  <a:tcPr marL="68580" marR="68580" marT="0" marB="0"/>
                </a:tc>
              </a:tr>
              <a:tr h="846896">
                <a:tc gridSpan="2">
                  <a:txBody>
                    <a:bodyPr/>
                    <a:lstStyle/>
                    <a:p>
                      <a:pPr marL="0" marR="0" algn="just">
                        <a:lnSpc>
                          <a:spcPct val="150000"/>
                        </a:lnSpc>
                        <a:spcBef>
                          <a:spcPts val="0"/>
                        </a:spcBef>
                        <a:spcAft>
                          <a:spcPts val="0"/>
                        </a:spcAft>
                      </a:pPr>
                      <a:r>
                        <a:rPr lang="en-IN" sz="2000" b="1" dirty="0"/>
                        <a:t>Gap Statement: </a:t>
                      </a:r>
                      <a:r>
                        <a:rPr lang="en-IN" sz="2000" dirty="0"/>
                        <a:t>Diet is not provided as per the requirements of patients.</a:t>
                      </a:r>
                      <a:endParaRPr lang="en-US" sz="1800" dirty="0">
                        <a:latin typeface="Calibri"/>
                        <a:ea typeface="Times New Roman"/>
                        <a:cs typeface="Times New Roman"/>
                      </a:endParaRPr>
                    </a:p>
                  </a:txBody>
                  <a:tcPr marL="68580" marR="68580" marT="0" marB="0"/>
                </a:tc>
                <a:tc hMerge="1">
                  <a:txBody>
                    <a:bodyPr/>
                    <a:lstStyle/>
                    <a:p>
                      <a:endParaRPr lang="en-US"/>
                    </a:p>
                  </a:txBody>
                  <a:tcPr/>
                </a:tc>
              </a:tr>
              <a:tr h="3086208">
                <a:tc gridSpan="2">
                  <a:txBody>
                    <a:bodyPr/>
                    <a:lstStyle/>
                    <a:p>
                      <a:pPr marL="0" marR="0" algn="just">
                        <a:lnSpc>
                          <a:spcPct val="150000"/>
                        </a:lnSpc>
                        <a:spcBef>
                          <a:spcPts val="0"/>
                        </a:spcBef>
                        <a:spcAft>
                          <a:spcPts val="0"/>
                        </a:spcAft>
                      </a:pPr>
                      <a:r>
                        <a:rPr lang="en-IN" sz="2000" b="1" dirty="0"/>
                        <a:t>Rationale/ Explanation:</a:t>
                      </a:r>
                      <a:endParaRPr lang="en-US" sz="1800" b="1" dirty="0"/>
                    </a:p>
                    <a:p>
                      <a:pPr marL="342900" marR="0" lvl="0" indent="-342900" algn="just">
                        <a:lnSpc>
                          <a:spcPct val="150000"/>
                        </a:lnSpc>
                        <a:spcBef>
                          <a:spcPts val="0"/>
                        </a:spcBef>
                        <a:spcAft>
                          <a:spcPts val="0"/>
                        </a:spcAft>
                        <a:buFont typeface="Symbol"/>
                        <a:buChar char=""/>
                      </a:pPr>
                      <a:r>
                        <a:rPr lang="en-US" sz="2000" dirty="0"/>
                        <a:t>Nutrition assessment is not done.</a:t>
                      </a:r>
                      <a:endParaRPr lang="en-US" sz="1800" dirty="0"/>
                    </a:p>
                    <a:p>
                      <a:pPr marL="342900" marR="0" lvl="0" indent="-342900" algn="just">
                        <a:lnSpc>
                          <a:spcPct val="150000"/>
                        </a:lnSpc>
                        <a:spcBef>
                          <a:spcPts val="0"/>
                        </a:spcBef>
                        <a:spcAft>
                          <a:spcPts val="0"/>
                        </a:spcAft>
                        <a:buFont typeface="Symbol"/>
                        <a:buChar char=""/>
                      </a:pPr>
                      <a:r>
                        <a:rPr lang="en-US" sz="2000" dirty="0"/>
                        <a:t>Quality of the food is not checked.</a:t>
                      </a:r>
                      <a:endParaRPr lang="en-US" sz="1800" dirty="0"/>
                    </a:p>
                    <a:p>
                      <a:pPr marL="342900" marR="0" lvl="0" indent="-342900" algn="just">
                        <a:lnSpc>
                          <a:spcPct val="150000"/>
                        </a:lnSpc>
                        <a:spcBef>
                          <a:spcPts val="0"/>
                        </a:spcBef>
                        <a:spcAft>
                          <a:spcPts val="0"/>
                        </a:spcAft>
                        <a:buFont typeface="Symbol"/>
                        <a:buChar char=""/>
                      </a:pPr>
                      <a:r>
                        <a:rPr lang="en-US" sz="2000" dirty="0"/>
                        <a:t>There is no monitoring of food making process.</a:t>
                      </a:r>
                      <a:endParaRPr lang="en-US" sz="1800" dirty="0"/>
                    </a:p>
                    <a:p>
                      <a:pPr marL="342900" marR="0" lvl="0" indent="-342900" algn="just">
                        <a:lnSpc>
                          <a:spcPct val="150000"/>
                        </a:lnSpc>
                        <a:spcBef>
                          <a:spcPts val="0"/>
                        </a:spcBef>
                        <a:spcAft>
                          <a:spcPts val="0"/>
                        </a:spcAft>
                        <a:buFont typeface="Symbol"/>
                        <a:buChar char=""/>
                      </a:pPr>
                      <a:r>
                        <a:rPr lang="en-US" sz="2000" dirty="0"/>
                        <a:t>Food hygiene is not maintained.</a:t>
                      </a:r>
                      <a:endParaRPr lang="en-US" sz="1800" dirty="0"/>
                    </a:p>
                    <a:p>
                      <a:pPr marL="342900" marR="0" lvl="0" indent="-342900" algn="just">
                        <a:lnSpc>
                          <a:spcPct val="150000"/>
                        </a:lnSpc>
                        <a:spcBef>
                          <a:spcPts val="0"/>
                        </a:spcBef>
                        <a:spcAft>
                          <a:spcPts val="0"/>
                        </a:spcAft>
                        <a:buFont typeface="Symbol"/>
                        <a:buChar char=""/>
                      </a:pPr>
                      <a:r>
                        <a:rPr lang="en-US" sz="2000" dirty="0"/>
                        <a:t>Only single gas stove is used for preparing the food.</a:t>
                      </a:r>
                      <a:endParaRPr lang="en-US" sz="1800" dirty="0"/>
                    </a:p>
                    <a:p>
                      <a:pPr marL="342900" marR="0" lvl="0" indent="-342900" algn="just">
                        <a:lnSpc>
                          <a:spcPct val="150000"/>
                        </a:lnSpc>
                        <a:spcBef>
                          <a:spcPts val="0"/>
                        </a:spcBef>
                        <a:spcAft>
                          <a:spcPts val="0"/>
                        </a:spcAft>
                        <a:buFont typeface="Symbol"/>
                        <a:buChar char=""/>
                      </a:pPr>
                      <a:r>
                        <a:rPr lang="en-US" sz="2000" dirty="0"/>
                        <a:t>The condition of kitchen room is very poor.</a:t>
                      </a:r>
                      <a:endParaRPr lang="en-US" sz="1800" dirty="0">
                        <a:latin typeface="Calibri"/>
                        <a:ea typeface="Calibri"/>
                        <a:cs typeface="Times New Roman"/>
                      </a:endParaRPr>
                    </a:p>
                  </a:txBody>
                  <a:tcPr marL="68580" marR="68580" marT="0" marB="0"/>
                </a:tc>
                <a:tc hMerge="1">
                  <a:txBody>
                    <a:bodyPr/>
                    <a:lstStyle/>
                    <a:p>
                      <a:endParaRPr lang="en-US"/>
                    </a:p>
                  </a:txBody>
                  <a:tcPr/>
                </a:tc>
              </a:tr>
              <a:tr h="846896">
                <a:tc>
                  <a:txBody>
                    <a:bodyPr/>
                    <a:lstStyle/>
                    <a:p>
                      <a:pPr marL="0" marR="0" algn="just">
                        <a:lnSpc>
                          <a:spcPct val="150000"/>
                        </a:lnSpc>
                        <a:spcBef>
                          <a:spcPts val="0"/>
                        </a:spcBef>
                        <a:spcAft>
                          <a:spcPts val="0"/>
                        </a:spcAft>
                      </a:pPr>
                      <a:r>
                        <a:rPr lang="en-IN" sz="2000" b="1" dirty="0"/>
                        <a:t>Gap Classification</a:t>
                      </a:r>
                      <a:endParaRPr lang="en-US" sz="1800" b="1" dirty="0"/>
                    </a:p>
                    <a:p>
                      <a:pPr marL="0" marR="0" algn="just">
                        <a:lnSpc>
                          <a:spcPct val="150000"/>
                        </a:lnSpc>
                        <a:spcBef>
                          <a:spcPts val="0"/>
                        </a:spcBef>
                        <a:spcAft>
                          <a:spcPts val="0"/>
                        </a:spcAft>
                      </a:pPr>
                      <a:r>
                        <a:rPr lang="en-IN" sz="2000" dirty="0"/>
                        <a:t>Process</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1" dirty="0"/>
                        <a:t>*Gap Severity Rating</a:t>
                      </a:r>
                      <a:endParaRPr lang="en-US" sz="1800" b="1" dirty="0"/>
                    </a:p>
                    <a:p>
                      <a:pPr marL="0" marR="0" algn="just">
                        <a:lnSpc>
                          <a:spcPct val="150000"/>
                        </a:lnSpc>
                        <a:spcBef>
                          <a:spcPts val="0"/>
                        </a:spcBef>
                        <a:spcAft>
                          <a:spcPts val="0"/>
                        </a:spcAft>
                      </a:pPr>
                      <a:r>
                        <a:rPr lang="en-IN" sz="2000" dirty="0"/>
                        <a:t>Medium</a:t>
                      </a:r>
                      <a:endParaRPr lang="en-US" sz="1800" dirty="0">
                        <a:latin typeface="Calibri"/>
                        <a:ea typeface="Times New Roman"/>
                        <a:cs typeface="Times New Roman"/>
                      </a:endParaRPr>
                    </a:p>
                  </a:txBody>
                  <a:tcPr marL="68580" marR="68580" marT="0" marB="0"/>
                </a:tc>
              </a:tr>
              <a:tr h="546316">
                <a:tc>
                  <a:txBody>
                    <a:bodyPr/>
                    <a:lstStyle/>
                    <a:p>
                      <a:pPr marL="0" marR="0" algn="just">
                        <a:lnSpc>
                          <a:spcPct val="150000"/>
                        </a:lnSpc>
                        <a:spcBef>
                          <a:spcPts val="0"/>
                        </a:spcBef>
                        <a:spcAft>
                          <a:spcPts val="0"/>
                        </a:spcAft>
                      </a:pPr>
                      <a:r>
                        <a:rPr lang="en-IN" sz="2000" b="1" dirty="0"/>
                        <a:t>Gap Reference</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a:t>IPHS (8)</a:t>
                      </a:r>
                      <a:endParaRPr lang="en-US" sz="1800">
                        <a:latin typeface="Calibri"/>
                        <a:ea typeface="Times New Roman"/>
                        <a:cs typeface="Times New Roman"/>
                      </a:endParaRPr>
                    </a:p>
                  </a:txBody>
                  <a:tcPr marL="68580" marR="68580" marT="0" marB="0"/>
                </a:tc>
              </a:tr>
              <a:tr h="399034">
                <a:tc>
                  <a:txBody>
                    <a:bodyPr/>
                    <a:lstStyle/>
                    <a:p>
                      <a:pPr marL="0" marR="0" algn="just">
                        <a:lnSpc>
                          <a:spcPct val="150000"/>
                        </a:lnSpc>
                        <a:spcBef>
                          <a:spcPts val="0"/>
                        </a:spcBef>
                        <a:spcAft>
                          <a:spcPts val="0"/>
                        </a:spcAft>
                      </a:pPr>
                      <a:r>
                        <a:rPr lang="en-IN" sz="2000"/>
                        <a:t>Supporting Annexure</a:t>
                      </a:r>
                      <a:endParaRPr lang="en-US" sz="18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dirty="0"/>
                        <a:t>Photograph</a:t>
                      </a:r>
                      <a:endParaRPr lang="en-US" sz="18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n-US" sz="2400" dirty="0" smtClean="0"/>
              <a:t>Hospital Kitchen Room..</a:t>
            </a:r>
            <a:endParaRPr lang="en-US" sz="2400" dirty="0"/>
          </a:p>
        </p:txBody>
      </p:sp>
      <p:pic>
        <p:nvPicPr>
          <p:cNvPr id="4" name="Content Placeholder 3" descr="C:\Users\naren\Documents\Not Responding Files\Desktop\Hospital Pictures\Photo-0521.jpg"/>
          <p:cNvPicPr>
            <a:picLocks noGrp="1"/>
          </p:cNvPicPr>
          <p:nvPr>
            <p:ph sz="quarter" idx="1"/>
          </p:nvPr>
        </p:nvPicPr>
        <p:blipFill>
          <a:blip r:embed="rId2" cstate="print"/>
          <a:srcRect/>
          <a:stretch>
            <a:fillRect/>
          </a:stretch>
        </p:blipFill>
        <p:spPr bwMode="auto">
          <a:xfrm>
            <a:off x="0" y="533400"/>
            <a:ext cx="4648200" cy="6324600"/>
          </a:xfrm>
          <a:prstGeom prst="rect">
            <a:avLst/>
          </a:prstGeom>
          <a:noFill/>
          <a:ln w="9525">
            <a:noFill/>
            <a:miter lim="800000"/>
            <a:headEnd/>
            <a:tailEnd/>
          </a:ln>
        </p:spPr>
      </p:pic>
      <p:pic>
        <p:nvPicPr>
          <p:cNvPr id="5" name="Picture 4" descr="C:\Users\naren\Documents\Not Responding Files\Desktop\Hospital Pictures\Photo-0522.jpg"/>
          <p:cNvPicPr/>
          <p:nvPr/>
        </p:nvPicPr>
        <p:blipFill>
          <a:blip r:embed="rId3" cstate="print"/>
          <a:srcRect/>
          <a:stretch>
            <a:fillRect/>
          </a:stretch>
        </p:blipFill>
        <p:spPr bwMode="auto">
          <a:xfrm>
            <a:off x="4648200" y="533400"/>
            <a:ext cx="44958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normAutofit/>
          </a:bodyPr>
          <a:lstStyle/>
          <a:p>
            <a:pPr algn="ctr"/>
            <a:r>
              <a:rPr lang="en-IN" sz="3200" b="1" dirty="0" smtClean="0"/>
              <a:t>8.0) </a:t>
            </a:r>
            <a:r>
              <a:rPr lang="en-IN" sz="3200" b="1" u="sng" dirty="0" smtClean="0"/>
              <a:t>LAUNDRY SERVICES</a:t>
            </a:r>
            <a:endParaRPr lang="en-US"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en-IN" sz="2400" b="1" dirty="0" smtClean="0"/>
              <a:t>A.) Process Flow:</a:t>
            </a:r>
            <a:endParaRPr lang="en-US" sz="2800" dirty="0"/>
          </a:p>
        </p:txBody>
      </p:sp>
      <p:graphicFrame>
        <p:nvGraphicFramePr>
          <p:cNvPr id="4" name="Content Placeholder 3"/>
          <p:cNvGraphicFramePr>
            <a:graphicFrameLocks noGrp="1"/>
          </p:cNvGraphicFramePr>
          <p:nvPr>
            <p:ph sz="quarter" idx="1"/>
          </p:nvPr>
        </p:nvGraphicFramePr>
        <p:xfrm>
          <a:off x="228600" y="457201"/>
          <a:ext cx="8915400" cy="6400798"/>
        </p:xfrm>
        <a:graphic>
          <a:graphicData uri="http://schemas.openxmlformats.org/drawingml/2006/table">
            <a:tbl>
              <a:tblPr firstRow="1" bandRow="1">
                <a:tableStyleId>{BC89EF96-8CEA-46FF-86C4-4CE0E7609802}</a:tableStyleId>
              </a:tblPr>
              <a:tblGrid>
                <a:gridCol w="1783080"/>
                <a:gridCol w="1783080"/>
                <a:gridCol w="1783080"/>
                <a:gridCol w="520065"/>
                <a:gridCol w="3046095"/>
              </a:tblGrid>
              <a:tr h="928097">
                <a:tc>
                  <a:txBody>
                    <a:bodyPr/>
                    <a:lstStyle/>
                    <a:p>
                      <a:pPr marL="0" marR="0" algn="just">
                        <a:lnSpc>
                          <a:spcPct val="150000"/>
                        </a:lnSpc>
                        <a:spcBef>
                          <a:spcPts val="0"/>
                        </a:spcBef>
                        <a:spcAft>
                          <a:spcPts val="0"/>
                        </a:spcAft>
                      </a:pPr>
                      <a:r>
                        <a:rPr lang="en-IN" sz="2000" b="1" dirty="0"/>
                        <a:t>Process Group</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0" dirty="0"/>
                        <a:t>Laundry</a:t>
                      </a:r>
                      <a:endParaRPr lang="en-US" sz="1800" b="0"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2000" b="1" dirty="0"/>
                        <a:t>Sub-Process</a:t>
                      </a:r>
                      <a:endParaRPr lang="en-US" sz="1800" b="1"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2000" b="0" dirty="0"/>
                        <a:t>Cleaning the linen</a:t>
                      </a:r>
                      <a:endParaRPr lang="en-US" sz="1800" b="0" dirty="0">
                        <a:latin typeface="Calibri"/>
                        <a:ea typeface="Times New Roman"/>
                        <a:cs typeface="Times New Roman"/>
                      </a:endParaRPr>
                    </a:p>
                  </a:txBody>
                  <a:tcPr marL="68580" marR="68580" marT="0" marB="0"/>
                </a:tc>
              </a:tr>
              <a:tr h="927927">
                <a:tc>
                  <a:txBody>
                    <a:bodyPr/>
                    <a:lstStyle/>
                    <a:p>
                      <a:pPr marL="0" marR="0" algn="just">
                        <a:lnSpc>
                          <a:spcPct val="150000"/>
                        </a:lnSpc>
                        <a:spcBef>
                          <a:spcPts val="0"/>
                        </a:spcBef>
                        <a:spcAft>
                          <a:spcPts val="0"/>
                        </a:spcAft>
                      </a:pPr>
                      <a:r>
                        <a:rPr lang="en-IN" sz="2000" b="1" dirty="0"/>
                        <a:t>Process Location</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dirty="0"/>
                        <a:t>Outsourced</a:t>
                      </a:r>
                      <a:endParaRPr lang="en-US" sz="1800" dirty="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2000" b="1" dirty="0"/>
                        <a:t>Process Owner</a:t>
                      </a:r>
                      <a:endParaRPr lang="en-US" sz="1800" b="1"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2000"/>
                        <a:t>MOIC/ HM</a:t>
                      </a:r>
                      <a:endParaRPr lang="en-US" sz="1800">
                        <a:latin typeface="Calibri"/>
                        <a:ea typeface="Times New Roman"/>
                        <a:cs typeface="Times New Roman"/>
                      </a:endParaRPr>
                    </a:p>
                  </a:txBody>
                  <a:tcPr marL="68580" marR="68580" marT="0" marB="0"/>
                </a:tc>
              </a:tr>
              <a:tr h="576363">
                <a:tc>
                  <a:txBody>
                    <a:bodyPr/>
                    <a:lstStyle/>
                    <a:p>
                      <a:pPr marL="0" marR="0" algn="just">
                        <a:lnSpc>
                          <a:spcPct val="150000"/>
                        </a:lnSpc>
                        <a:spcBef>
                          <a:spcPts val="0"/>
                        </a:spcBef>
                        <a:spcAft>
                          <a:spcPts val="0"/>
                        </a:spcAft>
                      </a:pPr>
                      <a:r>
                        <a:rPr lang="en-IN" sz="2000" b="1" dirty="0"/>
                        <a:t>Input(s)</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a:t>Dirty Linen</a:t>
                      </a:r>
                      <a:endParaRPr lang="en-US" sz="1800">
                        <a:latin typeface="Calibri"/>
                        <a:ea typeface="Times New Roman"/>
                        <a:cs typeface="Times New Roman"/>
                      </a:endParaRPr>
                    </a:p>
                  </a:txBody>
                  <a:tcPr marL="68580" marR="68580" marT="0" marB="0"/>
                </a:tc>
                <a:tc gridSpan="2">
                  <a:txBody>
                    <a:bodyPr/>
                    <a:lstStyle/>
                    <a:p>
                      <a:pPr marL="0" marR="0" algn="just">
                        <a:lnSpc>
                          <a:spcPct val="150000"/>
                        </a:lnSpc>
                        <a:spcBef>
                          <a:spcPts val="0"/>
                        </a:spcBef>
                        <a:spcAft>
                          <a:spcPts val="0"/>
                        </a:spcAft>
                      </a:pPr>
                      <a:r>
                        <a:rPr lang="en-IN" sz="2000" b="1" dirty="0"/>
                        <a:t>Output(s)</a:t>
                      </a:r>
                      <a:endParaRPr lang="en-US" sz="1800" b="1"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just">
                        <a:lnSpc>
                          <a:spcPct val="150000"/>
                        </a:lnSpc>
                        <a:spcBef>
                          <a:spcPts val="0"/>
                        </a:spcBef>
                        <a:spcAft>
                          <a:spcPts val="0"/>
                        </a:spcAft>
                      </a:pPr>
                      <a:r>
                        <a:rPr lang="en-IN" sz="2000"/>
                        <a:t>Cleaned Linen</a:t>
                      </a:r>
                      <a:endParaRPr lang="en-US" sz="1800">
                        <a:latin typeface="Calibri"/>
                        <a:ea typeface="Times New Roman"/>
                        <a:cs typeface="Times New Roman"/>
                      </a:endParaRPr>
                    </a:p>
                  </a:txBody>
                  <a:tcPr marL="68580" marR="68580" marT="0" marB="0"/>
                </a:tc>
              </a:tr>
              <a:tr h="3040484">
                <a:tc gridSpan="5">
                  <a:txBody>
                    <a:bodyPr/>
                    <a:lstStyle/>
                    <a:p>
                      <a:pPr marL="0" marR="0" algn="just">
                        <a:lnSpc>
                          <a:spcPct val="150000"/>
                        </a:lnSpc>
                        <a:spcBef>
                          <a:spcPts val="0"/>
                        </a:spcBef>
                        <a:spcAft>
                          <a:spcPts val="0"/>
                        </a:spcAft>
                      </a:pPr>
                      <a:r>
                        <a:rPr lang="en-IN" sz="2000" b="1" dirty="0"/>
                        <a:t>Process Flow/ Process Description:</a:t>
                      </a:r>
                      <a:endParaRPr lang="en-US" sz="1800" b="1" dirty="0"/>
                    </a:p>
                    <a:p>
                      <a:pPr marL="342900" marR="0" lvl="0" indent="-342900" algn="just">
                        <a:lnSpc>
                          <a:spcPct val="150000"/>
                        </a:lnSpc>
                        <a:spcBef>
                          <a:spcPts val="0"/>
                        </a:spcBef>
                        <a:spcAft>
                          <a:spcPts val="0"/>
                        </a:spcAft>
                        <a:buFont typeface="Symbol"/>
                        <a:buChar char=""/>
                      </a:pPr>
                      <a:r>
                        <a:rPr lang="en-US" sz="2000" dirty="0"/>
                        <a:t>Dirty linen is collected from OT and </a:t>
                      </a:r>
                      <a:r>
                        <a:rPr lang="en-US" sz="2000" dirty="0" err="1"/>
                        <a:t>labour</a:t>
                      </a:r>
                      <a:r>
                        <a:rPr lang="en-US" sz="2000" dirty="0"/>
                        <a:t> room.</a:t>
                      </a:r>
                      <a:endParaRPr lang="en-US" sz="1800" dirty="0"/>
                    </a:p>
                    <a:p>
                      <a:pPr marL="342900" marR="0" lvl="0" indent="-342900" algn="just">
                        <a:lnSpc>
                          <a:spcPct val="150000"/>
                        </a:lnSpc>
                        <a:spcBef>
                          <a:spcPts val="0"/>
                        </a:spcBef>
                        <a:spcAft>
                          <a:spcPts val="0"/>
                        </a:spcAft>
                        <a:buFont typeface="Symbol"/>
                        <a:buChar char=""/>
                      </a:pPr>
                      <a:r>
                        <a:rPr lang="en-US" sz="2000" dirty="0"/>
                        <a:t>Outsourced service provider (NGO) receives the dirty linen and washed it outside of the Referral Hospital.</a:t>
                      </a:r>
                      <a:endParaRPr lang="en-US" sz="1800" dirty="0"/>
                    </a:p>
                    <a:p>
                      <a:pPr marL="342900" marR="0" lvl="0" indent="-342900" algn="just">
                        <a:lnSpc>
                          <a:spcPct val="150000"/>
                        </a:lnSpc>
                        <a:spcBef>
                          <a:spcPts val="0"/>
                        </a:spcBef>
                        <a:spcAft>
                          <a:spcPts val="0"/>
                        </a:spcAft>
                        <a:buFont typeface="Symbol"/>
                        <a:buChar char=""/>
                      </a:pPr>
                      <a:r>
                        <a:rPr lang="en-US" sz="2000" dirty="0"/>
                        <a:t>The washed linen is received by the hospital staff.</a:t>
                      </a:r>
                      <a:endParaRPr lang="en-US" sz="18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27927">
                <a:tc gridSpan="3">
                  <a:txBody>
                    <a:bodyPr/>
                    <a:lstStyle/>
                    <a:p>
                      <a:pPr marL="0" marR="0" algn="just">
                        <a:lnSpc>
                          <a:spcPct val="150000"/>
                        </a:lnSpc>
                        <a:spcBef>
                          <a:spcPts val="0"/>
                        </a:spcBef>
                        <a:spcAft>
                          <a:spcPts val="0"/>
                        </a:spcAft>
                      </a:pPr>
                      <a:r>
                        <a:rPr lang="en-IN" sz="2000" b="1" dirty="0"/>
                        <a:t>Patients Records</a:t>
                      </a:r>
                      <a:endParaRPr lang="en-US" sz="1800" b="1" dirty="0">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just">
                        <a:lnSpc>
                          <a:spcPct val="150000"/>
                        </a:lnSpc>
                        <a:spcBef>
                          <a:spcPts val="0"/>
                        </a:spcBef>
                        <a:spcAft>
                          <a:spcPts val="0"/>
                        </a:spcAft>
                      </a:pPr>
                      <a:r>
                        <a:rPr lang="en-IN" sz="2000" dirty="0"/>
                        <a:t>Linen Receiving Register.</a:t>
                      </a:r>
                      <a:endParaRPr lang="en-US" sz="1800" dirty="0">
                        <a:latin typeface="Calibri"/>
                        <a:ea typeface="Times New Roman"/>
                        <a:cs typeface="Times New Roman"/>
                      </a:endParaRPr>
                    </a:p>
                  </a:txBody>
                  <a:tcPr marL="68580" marR="68580" marT="0" marB="0"/>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en-IN" sz="2400" b="1" dirty="0" smtClean="0"/>
              <a:t>B.) Gap Analysis</a:t>
            </a:r>
            <a:r>
              <a:rPr lang="en-US" sz="2400" dirty="0" smtClean="0"/>
              <a:t>:</a:t>
            </a:r>
            <a:endParaRPr lang="en-US" sz="2800" dirty="0"/>
          </a:p>
        </p:txBody>
      </p:sp>
      <p:graphicFrame>
        <p:nvGraphicFramePr>
          <p:cNvPr id="4" name="Content Placeholder 3"/>
          <p:cNvGraphicFramePr>
            <a:graphicFrameLocks noGrp="1"/>
          </p:cNvGraphicFramePr>
          <p:nvPr>
            <p:ph sz="quarter" idx="1"/>
          </p:nvPr>
        </p:nvGraphicFramePr>
        <p:xfrm>
          <a:off x="228600" y="381000"/>
          <a:ext cx="8915400" cy="6477000"/>
        </p:xfrm>
        <a:graphic>
          <a:graphicData uri="http://schemas.openxmlformats.org/drawingml/2006/table">
            <a:tbl>
              <a:tblPr firstRow="1" bandRow="1">
                <a:tableStyleId>{BC89EF96-8CEA-46FF-86C4-4CE0E7609802}</a:tableStyleId>
              </a:tblPr>
              <a:tblGrid>
                <a:gridCol w="4457700"/>
                <a:gridCol w="4457700"/>
              </a:tblGrid>
              <a:tr h="504548">
                <a:tc>
                  <a:txBody>
                    <a:bodyPr/>
                    <a:lstStyle/>
                    <a:p>
                      <a:pPr marL="0" marR="0" algn="just">
                        <a:lnSpc>
                          <a:spcPct val="150000"/>
                        </a:lnSpc>
                        <a:spcBef>
                          <a:spcPts val="0"/>
                        </a:spcBef>
                        <a:spcAft>
                          <a:spcPts val="0"/>
                        </a:spcAft>
                      </a:pPr>
                      <a:r>
                        <a:rPr lang="en-IN" sz="2000" dirty="0"/>
                        <a:t>Gap ID No.</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0" dirty="0"/>
                        <a:t>LS 01</a:t>
                      </a:r>
                      <a:endParaRPr lang="en-US" sz="1800" b="0" dirty="0">
                        <a:latin typeface="Calibri"/>
                        <a:ea typeface="Times New Roman"/>
                        <a:cs typeface="Times New Roman"/>
                      </a:endParaRPr>
                    </a:p>
                  </a:txBody>
                  <a:tcPr marL="68580" marR="68580" marT="0" marB="0"/>
                </a:tc>
              </a:tr>
              <a:tr h="504548">
                <a:tc gridSpan="2">
                  <a:txBody>
                    <a:bodyPr/>
                    <a:lstStyle/>
                    <a:p>
                      <a:pPr marL="0" marR="0" algn="just">
                        <a:lnSpc>
                          <a:spcPct val="150000"/>
                        </a:lnSpc>
                        <a:spcBef>
                          <a:spcPts val="0"/>
                        </a:spcBef>
                        <a:spcAft>
                          <a:spcPts val="0"/>
                        </a:spcAft>
                      </a:pPr>
                      <a:r>
                        <a:rPr lang="en-IN" sz="2000" b="1" dirty="0"/>
                        <a:t>Gap Statement: </a:t>
                      </a:r>
                      <a:r>
                        <a:rPr lang="en-IN" sz="2000" dirty="0"/>
                        <a:t>Laundry service is outsourced to traditional Dhobi.</a:t>
                      </a:r>
                      <a:endParaRPr lang="en-US" sz="1800" dirty="0">
                        <a:latin typeface="Calibri"/>
                        <a:ea typeface="Times New Roman"/>
                        <a:cs typeface="Times New Roman"/>
                      </a:endParaRPr>
                    </a:p>
                  </a:txBody>
                  <a:tcPr marL="68580" marR="68580" marT="0" marB="0"/>
                </a:tc>
                <a:tc hMerge="1">
                  <a:txBody>
                    <a:bodyPr/>
                    <a:lstStyle/>
                    <a:p>
                      <a:endParaRPr lang="en-US"/>
                    </a:p>
                  </a:txBody>
                  <a:tcPr/>
                </a:tc>
              </a:tr>
              <a:tr h="3893914">
                <a:tc gridSpan="2">
                  <a:txBody>
                    <a:bodyPr/>
                    <a:lstStyle/>
                    <a:p>
                      <a:pPr marL="0" marR="0" algn="just">
                        <a:lnSpc>
                          <a:spcPct val="150000"/>
                        </a:lnSpc>
                        <a:spcBef>
                          <a:spcPts val="0"/>
                        </a:spcBef>
                        <a:spcAft>
                          <a:spcPts val="0"/>
                        </a:spcAft>
                      </a:pPr>
                      <a:r>
                        <a:rPr lang="en-IN" sz="2000" b="1" dirty="0"/>
                        <a:t>Rationale/ Explanation:</a:t>
                      </a:r>
                      <a:endParaRPr lang="en-US" sz="1800" b="1" dirty="0"/>
                    </a:p>
                    <a:p>
                      <a:pPr marL="342900" marR="0" lvl="0" indent="-342900" algn="just">
                        <a:lnSpc>
                          <a:spcPct val="150000"/>
                        </a:lnSpc>
                        <a:spcBef>
                          <a:spcPts val="0"/>
                        </a:spcBef>
                        <a:spcAft>
                          <a:spcPts val="0"/>
                        </a:spcAft>
                        <a:buFont typeface="Symbol"/>
                        <a:buChar char=""/>
                      </a:pPr>
                      <a:r>
                        <a:rPr lang="en-US" sz="2000" dirty="0"/>
                        <a:t>All dirty linen are mixed up during collection.</a:t>
                      </a:r>
                      <a:endParaRPr lang="en-US" sz="1800" dirty="0"/>
                    </a:p>
                    <a:p>
                      <a:pPr marL="342900" marR="0" lvl="0" indent="-342900" algn="just">
                        <a:lnSpc>
                          <a:spcPct val="150000"/>
                        </a:lnSpc>
                        <a:spcBef>
                          <a:spcPts val="0"/>
                        </a:spcBef>
                        <a:spcAft>
                          <a:spcPts val="0"/>
                        </a:spcAft>
                        <a:buFont typeface="Symbol"/>
                        <a:buChar char=""/>
                      </a:pPr>
                      <a:r>
                        <a:rPr lang="en-US" sz="2000" dirty="0"/>
                        <a:t>There is no fix timing for receiving the dirty linen and dispatch the washed linen.</a:t>
                      </a:r>
                      <a:endParaRPr lang="en-US" sz="1800" dirty="0"/>
                    </a:p>
                    <a:p>
                      <a:pPr marL="342900" marR="0" lvl="0" indent="-342900" algn="just">
                        <a:lnSpc>
                          <a:spcPct val="150000"/>
                        </a:lnSpc>
                        <a:spcBef>
                          <a:spcPts val="0"/>
                        </a:spcBef>
                        <a:spcAft>
                          <a:spcPts val="0"/>
                        </a:spcAft>
                        <a:buFont typeface="Symbol"/>
                        <a:buChar char=""/>
                      </a:pPr>
                      <a:r>
                        <a:rPr lang="en-US" sz="2000" dirty="0"/>
                        <a:t>Washing procedure is not proper. They use the water of open pond to wash the linen.</a:t>
                      </a:r>
                      <a:endParaRPr lang="en-US" sz="1800" dirty="0"/>
                    </a:p>
                    <a:p>
                      <a:pPr marL="342900" marR="0" lvl="0" indent="-342900" algn="just">
                        <a:lnSpc>
                          <a:spcPct val="150000"/>
                        </a:lnSpc>
                        <a:spcBef>
                          <a:spcPts val="0"/>
                        </a:spcBef>
                        <a:spcAft>
                          <a:spcPts val="0"/>
                        </a:spcAft>
                        <a:buFont typeface="Symbol"/>
                        <a:buChar char=""/>
                      </a:pPr>
                      <a:r>
                        <a:rPr lang="en-US" sz="2000" dirty="0"/>
                        <a:t>Washer man uses the normal detergent for washing the linen.</a:t>
                      </a:r>
                      <a:endParaRPr lang="en-US" sz="1800" dirty="0">
                        <a:latin typeface="Calibri"/>
                        <a:ea typeface="Calibri"/>
                        <a:cs typeface="Times New Roman"/>
                      </a:endParaRPr>
                    </a:p>
                  </a:txBody>
                  <a:tcPr marL="68580" marR="68580" marT="0" marB="0"/>
                </a:tc>
                <a:tc hMerge="1">
                  <a:txBody>
                    <a:bodyPr/>
                    <a:lstStyle/>
                    <a:p>
                      <a:endParaRPr lang="en-US"/>
                    </a:p>
                  </a:txBody>
                  <a:tcPr/>
                </a:tc>
              </a:tr>
              <a:tr h="1069442">
                <a:tc>
                  <a:txBody>
                    <a:bodyPr/>
                    <a:lstStyle/>
                    <a:p>
                      <a:pPr marL="0" marR="0" algn="just">
                        <a:lnSpc>
                          <a:spcPct val="150000"/>
                        </a:lnSpc>
                        <a:spcBef>
                          <a:spcPts val="0"/>
                        </a:spcBef>
                        <a:spcAft>
                          <a:spcPts val="0"/>
                        </a:spcAft>
                      </a:pPr>
                      <a:r>
                        <a:rPr lang="en-IN" sz="2000" b="1" dirty="0"/>
                        <a:t>Gap Classification</a:t>
                      </a:r>
                      <a:endParaRPr lang="en-US" sz="1800" b="1" dirty="0"/>
                    </a:p>
                    <a:p>
                      <a:pPr marL="0" marR="0" algn="just">
                        <a:lnSpc>
                          <a:spcPct val="150000"/>
                        </a:lnSpc>
                        <a:spcBef>
                          <a:spcPts val="0"/>
                        </a:spcBef>
                        <a:spcAft>
                          <a:spcPts val="0"/>
                        </a:spcAft>
                      </a:pPr>
                      <a:r>
                        <a:rPr lang="en-IN" sz="2000" dirty="0"/>
                        <a:t>Structure</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b="1" dirty="0"/>
                        <a:t>*Gap Severity Rating</a:t>
                      </a:r>
                      <a:endParaRPr lang="en-US" sz="1800" b="1" dirty="0"/>
                    </a:p>
                    <a:p>
                      <a:pPr marL="0" marR="0" algn="just">
                        <a:lnSpc>
                          <a:spcPct val="150000"/>
                        </a:lnSpc>
                        <a:spcBef>
                          <a:spcPts val="0"/>
                        </a:spcBef>
                        <a:spcAft>
                          <a:spcPts val="0"/>
                        </a:spcAft>
                      </a:pPr>
                      <a:r>
                        <a:rPr lang="en-IN" sz="2000" dirty="0"/>
                        <a:t>Medium</a:t>
                      </a:r>
                      <a:endParaRPr lang="en-US" sz="1800" dirty="0">
                        <a:latin typeface="Calibri"/>
                        <a:ea typeface="Times New Roman"/>
                        <a:cs typeface="Times New Roman"/>
                      </a:endParaRPr>
                    </a:p>
                  </a:txBody>
                  <a:tcPr marL="68580" marR="68580" marT="0" marB="0"/>
                </a:tc>
              </a:tr>
              <a:tr h="504548">
                <a:tc>
                  <a:txBody>
                    <a:bodyPr/>
                    <a:lstStyle/>
                    <a:p>
                      <a:pPr marL="0" marR="0" algn="just">
                        <a:lnSpc>
                          <a:spcPct val="150000"/>
                        </a:lnSpc>
                        <a:spcBef>
                          <a:spcPts val="0"/>
                        </a:spcBef>
                        <a:spcAft>
                          <a:spcPts val="0"/>
                        </a:spcAft>
                      </a:pPr>
                      <a:r>
                        <a:rPr lang="en-IN" sz="2000" b="1" dirty="0"/>
                        <a:t>Gap Reference</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IN" sz="2000" dirty="0"/>
                        <a:t>IPHS (8)</a:t>
                      </a:r>
                      <a:endParaRPr lang="en-US" sz="18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en-US" u="sng" dirty="0" smtClean="0"/>
              <a:t>SWOT ANALYSIS</a:t>
            </a:r>
            <a:endParaRPr lang="en-US" u="sng" dirty="0"/>
          </a:p>
        </p:txBody>
      </p:sp>
      <p:sp>
        <p:nvSpPr>
          <p:cNvPr id="3" name="Content Placeholder 2"/>
          <p:cNvSpPr>
            <a:spLocks noGrp="1"/>
          </p:cNvSpPr>
          <p:nvPr>
            <p:ph sz="quarter" idx="1"/>
          </p:nvPr>
        </p:nvSpPr>
        <p:spPr>
          <a:xfrm>
            <a:off x="457200" y="1066800"/>
            <a:ext cx="8305800" cy="5791200"/>
          </a:xfrm>
        </p:spPr>
        <p:txBody>
          <a:bodyPr>
            <a:normAutofit/>
          </a:bodyPr>
          <a:lstStyle/>
          <a:p>
            <a:pPr lvl="0">
              <a:buNone/>
            </a:pPr>
            <a:r>
              <a:rPr lang="en-IN" b="1" dirty="0" smtClean="0"/>
              <a:t> </a:t>
            </a:r>
            <a:r>
              <a:rPr lang="en-IN" b="1" u="sng" dirty="0" smtClean="0"/>
              <a:t>STRENGTHS</a:t>
            </a:r>
            <a:endParaRPr lang="en-US" b="1" u="sng" dirty="0"/>
          </a:p>
          <a:p>
            <a:pPr lvl="0"/>
            <a:r>
              <a:rPr lang="en-US" sz="2800" dirty="0"/>
              <a:t>It is located in the centre of the block and easily approachable.</a:t>
            </a:r>
          </a:p>
          <a:p>
            <a:pPr lvl="0"/>
            <a:r>
              <a:rPr lang="en-US" sz="2800" dirty="0"/>
              <a:t>Commanding and well informed Medical Officer In-charge.</a:t>
            </a:r>
          </a:p>
          <a:p>
            <a:pPr lvl="0"/>
            <a:r>
              <a:rPr lang="en-US" sz="2800" dirty="0"/>
              <a:t>MOIC interested in overall development of Referral Hospital.</a:t>
            </a:r>
          </a:p>
          <a:p>
            <a:pPr lvl="0"/>
            <a:r>
              <a:rPr lang="en-US" sz="2800" dirty="0"/>
              <a:t>1.58lac population covered by it.</a:t>
            </a:r>
          </a:p>
          <a:p>
            <a:pPr lvl="0"/>
            <a:r>
              <a:rPr lang="en-US" sz="2800" dirty="0" smtClean="0"/>
              <a:t>&gt;300 </a:t>
            </a:r>
            <a:r>
              <a:rPr lang="en-US" sz="2800" dirty="0"/>
              <a:t>OPD per day and 10 Delivery per day the figure itself indicates that the Referral Hospital serves good number of health care to the community.</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Cont..</a:t>
            </a:r>
            <a:endParaRPr lang="en-US" dirty="0"/>
          </a:p>
        </p:txBody>
      </p:sp>
      <p:sp>
        <p:nvSpPr>
          <p:cNvPr id="3" name="Content Placeholder 2"/>
          <p:cNvSpPr>
            <a:spLocks noGrp="1"/>
          </p:cNvSpPr>
          <p:nvPr>
            <p:ph sz="quarter" idx="1"/>
          </p:nvPr>
        </p:nvSpPr>
        <p:spPr>
          <a:xfrm>
            <a:off x="457200" y="1143000"/>
            <a:ext cx="8229600" cy="5330952"/>
          </a:xfrm>
        </p:spPr>
        <p:txBody>
          <a:bodyPr/>
          <a:lstStyle/>
          <a:p>
            <a:pPr lvl="0"/>
            <a:r>
              <a:rPr lang="en-US" sz="2800" dirty="0" smtClean="0"/>
              <a:t>Involvement of PRI (</a:t>
            </a:r>
            <a:r>
              <a:rPr lang="en-US" sz="2800" dirty="0" err="1" smtClean="0"/>
              <a:t>Panchayti</a:t>
            </a:r>
            <a:r>
              <a:rPr lang="en-US" sz="2800" dirty="0" smtClean="0"/>
              <a:t> Raj Institute) in the hospital functioning is working very efficiently and effectively.</a:t>
            </a:r>
          </a:p>
          <a:p>
            <a:pPr lvl="0"/>
            <a:endParaRPr lang="en-US" sz="2800" dirty="0" smtClean="0"/>
          </a:p>
          <a:p>
            <a:pPr lvl="0"/>
            <a:r>
              <a:rPr lang="en-US" sz="2800" dirty="0" smtClean="0"/>
              <a:t>Patient who can not be treated at the centre are referred to the district hospital in Ambulance.</a:t>
            </a:r>
          </a:p>
          <a:p>
            <a:pPr lvl="0">
              <a:buNone/>
            </a:pPr>
            <a:endParaRPr lang="en-US" sz="2800" dirty="0" smtClean="0"/>
          </a:p>
          <a:p>
            <a:pPr lvl="0"/>
            <a:r>
              <a:rPr lang="en-US" sz="2800" dirty="0" smtClean="0"/>
              <a:t>The hospital has 24 hours Ambulance facility.</a:t>
            </a:r>
          </a:p>
          <a:p>
            <a:pPr lvl="0"/>
            <a:endParaRPr lang="en-US" sz="2800" dirty="0" smtClean="0"/>
          </a:p>
          <a:p>
            <a:pPr lvl="0"/>
            <a:r>
              <a:rPr lang="en-US" sz="2800" dirty="0" smtClean="0"/>
              <a:t>Round the clock water availability.</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IN" sz="2800" b="1" u="sng" dirty="0">
                <a:latin typeface="Times New Roman" pitchFamily="18" charset="0"/>
                <a:cs typeface="Times New Roman" pitchFamily="18" charset="0"/>
              </a:rPr>
              <a:t>DATA AND METHODS</a:t>
            </a:r>
            <a:endParaRPr lang="en-US" sz="2800" b="1" u="sng"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838200"/>
            <a:ext cx="8229600" cy="5562600"/>
          </a:xfrm>
        </p:spPr>
        <p:txBody>
          <a:bodyPr>
            <a:normAutofit/>
          </a:bodyPr>
          <a:lstStyle/>
          <a:p>
            <a:pPr>
              <a:buNone/>
            </a:pPr>
            <a:r>
              <a:rPr lang="en-IN" dirty="0" smtClean="0"/>
              <a:t>		Both primary &amp; secondary data </a:t>
            </a:r>
            <a:r>
              <a:rPr lang="en-IN" dirty="0"/>
              <a:t>collection was carried out to assess the current system and potential improvement. The study was completed with the help of two stages:-</a:t>
            </a:r>
            <a:endParaRPr lang="en-US" dirty="0"/>
          </a:p>
          <a:p>
            <a:pPr>
              <a:buNone/>
            </a:pPr>
            <a:r>
              <a:rPr lang="en-IN" b="1" dirty="0"/>
              <a:t>Stage 1.  </a:t>
            </a:r>
            <a:endParaRPr lang="en-US" dirty="0"/>
          </a:p>
          <a:p>
            <a:r>
              <a:rPr lang="en-IN" dirty="0"/>
              <a:t>IPHS checklist was used for a total survey of the hospital. The survey was done to understand the scope of services, status of manpower, physical infrastructure, status and availability of equipments  and diagnostic services.</a:t>
            </a:r>
            <a:endParaRPr lang="en-US" dirty="0"/>
          </a:p>
          <a:p>
            <a:pPr>
              <a:buNone/>
            </a:pPr>
            <a:r>
              <a:rPr lang="en-IN" b="1" dirty="0"/>
              <a:t>Stage 2. </a:t>
            </a:r>
            <a:endParaRPr lang="en-US" dirty="0"/>
          </a:p>
          <a:p>
            <a:r>
              <a:rPr lang="en-IN" dirty="0"/>
              <a:t>Observations were used to map the various processes of the hospital and to know the functioning of the each department.</a:t>
            </a:r>
            <a:endParaRPr lang="en-US" dirty="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fontScale="90000"/>
          </a:bodyPr>
          <a:lstStyle/>
          <a:p>
            <a:pPr lvl="0" algn="ctr"/>
            <a:r>
              <a:rPr lang="en-IN" b="1" u="sng" dirty="0"/>
              <a:t>WEAKNESSES</a:t>
            </a:r>
            <a:r>
              <a:rPr lang="en-US" b="1" u="sng" dirty="0"/>
              <a:t/>
            </a:r>
            <a:br>
              <a:rPr lang="en-US" b="1" u="sng" dirty="0"/>
            </a:br>
            <a:endParaRPr lang="en-US" u="sng" dirty="0"/>
          </a:p>
        </p:txBody>
      </p:sp>
      <p:sp>
        <p:nvSpPr>
          <p:cNvPr id="3" name="Content Placeholder 2"/>
          <p:cNvSpPr>
            <a:spLocks noGrp="1"/>
          </p:cNvSpPr>
          <p:nvPr>
            <p:ph sz="quarter" idx="1"/>
          </p:nvPr>
        </p:nvSpPr>
        <p:spPr>
          <a:xfrm>
            <a:off x="457200" y="762000"/>
            <a:ext cx="8305800" cy="5943600"/>
          </a:xfrm>
        </p:spPr>
        <p:txBody>
          <a:bodyPr>
            <a:normAutofit fontScale="92500"/>
          </a:bodyPr>
          <a:lstStyle/>
          <a:p>
            <a:pPr lvl="0"/>
            <a:r>
              <a:rPr lang="en-US" sz="3200" dirty="0"/>
              <a:t>Trained manpower requirements are not filled as per patient load and </a:t>
            </a:r>
            <a:r>
              <a:rPr lang="en-US" sz="3200" dirty="0" smtClean="0"/>
              <a:t>IPH </a:t>
            </a:r>
            <a:r>
              <a:rPr lang="en-US" sz="3200" dirty="0"/>
              <a:t>standard.</a:t>
            </a:r>
          </a:p>
          <a:p>
            <a:pPr lvl="0"/>
            <a:r>
              <a:rPr lang="en-US" sz="3200" dirty="0"/>
              <a:t>Centralized decision making at the state level leads to delay in approval and implementation.</a:t>
            </a:r>
          </a:p>
          <a:p>
            <a:pPr lvl="0"/>
            <a:r>
              <a:rPr lang="en-US" sz="3200" dirty="0"/>
              <a:t>Non-availability of essential laboratory services.</a:t>
            </a:r>
          </a:p>
          <a:p>
            <a:pPr lvl="0"/>
            <a:r>
              <a:rPr lang="en-US" sz="3200" dirty="0"/>
              <a:t>There is water logging in the hospital which needs to be rectified at the earliest.</a:t>
            </a:r>
          </a:p>
          <a:p>
            <a:pPr lvl="0"/>
            <a:r>
              <a:rPr lang="en-US" sz="3200" dirty="0"/>
              <a:t>BMW is not followed as per BMW guidelines 1998 (2001).</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Cont..</a:t>
            </a:r>
            <a:endParaRPr lang="en-US" dirty="0"/>
          </a:p>
        </p:txBody>
      </p:sp>
      <p:sp>
        <p:nvSpPr>
          <p:cNvPr id="3" name="Content Placeholder 2"/>
          <p:cNvSpPr>
            <a:spLocks noGrp="1"/>
          </p:cNvSpPr>
          <p:nvPr>
            <p:ph sz="quarter" idx="1"/>
          </p:nvPr>
        </p:nvSpPr>
        <p:spPr>
          <a:xfrm>
            <a:off x="457200" y="1143000"/>
            <a:ext cx="8382000" cy="5486400"/>
          </a:xfrm>
        </p:spPr>
        <p:txBody>
          <a:bodyPr/>
          <a:lstStyle/>
          <a:p>
            <a:pPr lvl="0"/>
            <a:r>
              <a:rPr lang="en-US" sz="2800" dirty="0" smtClean="0"/>
              <a:t>Equipments are inadequate and often out of order. Annual maintenance is also not carrying out.</a:t>
            </a:r>
          </a:p>
          <a:p>
            <a:pPr lvl="0"/>
            <a:r>
              <a:rPr lang="en-US" sz="2800" dirty="0" smtClean="0"/>
              <a:t>Supply of drugs and consumables are irregular and there are shortages from time to time.</a:t>
            </a:r>
          </a:p>
          <a:p>
            <a:pPr lvl="0"/>
            <a:r>
              <a:rPr lang="en-US" sz="2800" dirty="0" smtClean="0"/>
              <a:t>Training is poor and lacks skill development, team building and motivational components i.e. continuous medical education or Training Program is not periodically conducted to update the clinical staff and managerial staff. </a:t>
            </a:r>
          </a:p>
          <a:p>
            <a:pPr lvl="0"/>
            <a:r>
              <a:rPr lang="en-US" sz="2800" dirty="0" smtClean="0"/>
              <a:t>Lack of security services.</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pPr lvl="0" algn="ctr"/>
            <a:r>
              <a:rPr lang="en-IN" b="1" u="sng" dirty="0"/>
              <a:t>OPPORTUNITIES</a:t>
            </a:r>
            <a:r>
              <a:rPr lang="en-US" b="1" u="sng" dirty="0"/>
              <a:t/>
            </a:r>
            <a:br>
              <a:rPr lang="en-US" b="1" u="sng" dirty="0"/>
            </a:br>
            <a:endParaRPr lang="en-US" u="sng" dirty="0"/>
          </a:p>
        </p:txBody>
      </p:sp>
      <p:sp>
        <p:nvSpPr>
          <p:cNvPr id="3" name="Content Placeholder 2"/>
          <p:cNvSpPr>
            <a:spLocks noGrp="1"/>
          </p:cNvSpPr>
          <p:nvPr>
            <p:ph sz="quarter" idx="1"/>
          </p:nvPr>
        </p:nvSpPr>
        <p:spPr>
          <a:xfrm>
            <a:off x="457200" y="685800"/>
            <a:ext cx="8305800" cy="6019800"/>
          </a:xfrm>
        </p:spPr>
        <p:txBody>
          <a:bodyPr>
            <a:normAutofit lnSpcReduction="10000"/>
          </a:bodyPr>
          <a:lstStyle/>
          <a:p>
            <a:pPr lvl="0"/>
            <a:r>
              <a:rPr lang="en-US" sz="2800" dirty="0"/>
              <a:t>It has great potential to be brought up to a model CHC</a:t>
            </a:r>
            <a:r>
              <a:rPr lang="en-US" sz="2800" dirty="0" smtClean="0"/>
              <a:t>.</a:t>
            </a:r>
          </a:p>
          <a:p>
            <a:pPr lvl="0"/>
            <a:endParaRPr lang="en-US" sz="2800" dirty="0"/>
          </a:p>
          <a:p>
            <a:pPr lvl="0"/>
            <a:r>
              <a:rPr lang="en-US" sz="2800" dirty="0"/>
              <a:t>Proper planning and coordination with DHS, NRHM and RKS can lead to development of services and better delivery of health care in an integrated way</a:t>
            </a:r>
            <a:r>
              <a:rPr lang="en-US" sz="2800" dirty="0" smtClean="0"/>
              <a:t>.</a:t>
            </a:r>
          </a:p>
          <a:p>
            <a:pPr lvl="0"/>
            <a:endParaRPr lang="en-US" sz="2800" dirty="0"/>
          </a:p>
          <a:p>
            <a:pPr lvl="0"/>
            <a:r>
              <a:rPr lang="en-US" sz="2800" dirty="0"/>
              <a:t>Free space available which can be utilized for improved construction or future expansion of the hospital</a:t>
            </a:r>
            <a:r>
              <a:rPr lang="en-US" sz="2800" dirty="0" smtClean="0"/>
              <a:t>.</a:t>
            </a:r>
          </a:p>
          <a:p>
            <a:pPr lvl="0"/>
            <a:endParaRPr lang="en-US" sz="2800" dirty="0"/>
          </a:p>
          <a:p>
            <a:pPr lvl="0"/>
            <a:r>
              <a:rPr lang="en-US" sz="2800" dirty="0"/>
              <a:t>Willingness of Government to empower the leadership.</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lvl="0" algn="ctr"/>
            <a:r>
              <a:rPr lang="en-IN" b="1" u="sng" dirty="0"/>
              <a:t>PERCEIVED CHALLENGES </a:t>
            </a:r>
            <a:endParaRPr lang="en-US" b="1" u="sng" dirty="0"/>
          </a:p>
        </p:txBody>
      </p:sp>
      <p:sp>
        <p:nvSpPr>
          <p:cNvPr id="3" name="Content Placeholder 2"/>
          <p:cNvSpPr>
            <a:spLocks noGrp="1"/>
          </p:cNvSpPr>
          <p:nvPr>
            <p:ph sz="quarter" idx="1"/>
          </p:nvPr>
        </p:nvSpPr>
        <p:spPr>
          <a:xfrm>
            <a:off x="457200" y="914400"/>
            <a:ext cx="8305800" cy="5791200"/>
          </a:xfrm>
        </p:spPr>
        <p:txBody>
          <a:bodyPr>
            <a:noAutofit/>
          </a:bodyPr>
          <a:lstStyle/>
          <a:p>
            <a:pPr lvl="0"/>
            <a:r>
              <a:rPr lang="en-US" sz="3200" dirty="0"/>
              <a:t>Decentralization of decision making at the hospital level.</a:t>
            </a:r>
          </a:p>
          <a:p>
            <a:pPr lvl="0"/>
            <a:r>
              <a:rPr lang="en-US" sz="3200" dirty="0"/>
              <a:t>Following all legal requirements such as AERB, BARC etc.</a:t>
            </a:r>
          </a:p>
          <a:p>
            <a:pPr lvl="0"/>
            <a:r>
              <a:rPr lang="en-US" sz="3200" dirty="0"/>
              <a:t>Adherence to BMW management rules 1998.</a:t>
            </a:r>
          </a:p>
          <a:p>
            <a:pPr lvl="0"/>
            <a:r>
              <a:rPr lang="en-US" sz="3200" dirty="0"/>
              <a:t>Following infection control practices.</a:t>
            </a:r>
          </a:p>
          <a:p>
            <a:pPr lvl="0"/>
            <a:r>
              <a:rPr lang="en-US" sz="3200" dirty="0"/>
              <a:t>Upkeep and sanitation of hospital building and environment.</a:t>
            </a:r>
          </a:p>
          <a:p>
            <a:pPr lvl="0"/>
            <a:r>
              <a:rPr lang="en-US" sz="3200" dirty="0"/>
              <a:t>Providing laboratory services.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pPr algn="ctr"/>
            <a:r>
              <a:rPr lang="en-US" sz="2800" b="1" u="sng" dirty="0" smtClean="0"/>
              <a:t>Conclusion &amp; Recommendations</a:t>
            </a:r>
            <a:endParaRPr lang="en-US" sz="2800" b="1" u="sng" dirty="0"/>
          </a:p>
        </p:txBody>
      </p:sp>
      <p:sp>
        <p:nvSpPr>
          <p:cNvPr id="3" name="Content Placeholder 2"/>
          <p:cNvSpPr>
            <a:spLocks noGrp="1"/>
          </p:cNvSpPr>
          <p:nvPr>
            <p:ph sz="quarter" idx="1"/>
          </p:nvPr>
        </p:nvSpPr>
        <p:spPr>
          <a:xfrm>
            <a:off x="228600" y="685800"/>
            <a:ext cx="8534400" cy="5943600"/>
          </a:xfrm>
        </p:spPr>
        <p:txBody>
          <a:bodyPr>
            <a:normAutofit/>
          </a:bodyPr>
          <a:lstStyle/>
          <a:p>
            <a:pPr>
              <a:buNone/>
            </a:pPr>
            <a:r>
              <a:rPr lang="en-US" dirty="0" smtClean="0"/>
              <a:t>			</a:t>
            </a:r>
            <a:r>
              <a:rPr lang="en-US" sz="3600" dirty="0" smtClean="0"/>
              <a:t>As </a:t>
            </a:r>
            <a:r>
              <a:rPr lang="en-US" sz="3600" dirty="0" smtClean="0"/>
              <a:t>evident from the study, all the departments of Referral Hospital are not adhering to the IPHS norms in terms of quality parameters, human resource, infrastructure or services.  In order to improve the functioning of the health facilities according to IPHS, the following recommendations are made:</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pPr lvl="0"/>
            <a:r>
              <a:rPr lang="en-US" sz="2800" b="1" dirty="0" smtClean="0"/>
              <a:t>A. </a:t>
            </a:r>
            <a:r>
              <a:rPr lang="en-US" sz="2800" b="1" u="sng" dirty="0" smtClean="0"/>
              <a:t>Recommendations </a:t>
            </a:r>
            <a:r>
              <a:rPr lang="en-US" sz="2800" b="1" u="sng" dirty="0" smtClean="0"/>
              <a:t>for </a:t>
            </a:r>
            <a:r>
              <a:rPr lang="en-US" sz="2800" b="1" u="sng" dirty="0" smtClean="0"/>
              <a:t>Wards</a:t>
            </a:r>
            <a:endParaRPr lang="en-US" sz="2800" dirty="0"/>
          </a:p>
        </p:txBody>
      </p:sp>
      <p:sp>
        <p:nvSpPr>
          <p:cNvPr id="3" name="Content Placeholder 2"/>
          <p:cNvSpPr>
            <a:spLocks noGrp="1"/>
          </p:cNvSpPr>
          <p:nvPr>
            <p:ph sz="quarter" idx="1"/>
          </p:nvPr>
        </p:nvSpPr>
        <p:spPr>
          <a:xfrm>
            <a:off x="228600" y="914400"/>
            <a:ext cx="8458200" cy="5715000"/>
          </a:xfrm>
        </p:spPr>
        <p:txBody>
          <a:bodyPr>
            <a:noAutofit/>
          </a:bodyPr>
          <a:lstStyle/>
          <a:p>
            <a:r>
              <a:rPr lang="en-US" sz="3200" dirty="0" smtClean="0"/>
              <a:t>Separate wards for male &amp; Female</a:t>
            </a:r>
          </a:p>
          <a:p>
            <a:r>
              <a:rPr lang="en-US" sz="3200" dirty="0" smtClean="0"/>
              <a:t>Facilities for drinking water &amp; clean toilets for men &amp; women</a:t>
            </a:r>
          </a:p>
          <a:p>
            <a:r>
              <a:rPr lang="en-IN" sz="3200" dirty="0" smtClean="0"/>
              <a:t>ward should be easily accessible from the </a:t>
            </a:r>
            <a:r>
              <a:rPr lang="en-IN" sz="3200" dirty="0" smtClean="0"/>
              <a:t>OPD &amp; </a:t>
            </a:r>
            <a:r>
              <a:rPr lang="en-IN" sz="3200" dirty="0" smtClean="0"/>
              <a:t>separate nursing staff in the ward and OPD </a:t>
            </a:r>
            <a:endParaRPr lang="en-IN" sz="3200" dirty="0" smtClean="0"/>
          </a:p>
          <a:p>
            <a:r>
              <a:rPr lang="en-IN" sz="3200" dirty="0" smtClean="0"/>
              <a:t>Nursing station should be located in such a way that health staff can be easily accessible to OT and labour room </a:t>
            </a:r>
            <a:endParaRPr lang="en-IN" sz="3200" dirty="0" smtClean="0"/>
          </a:p>
          <a:p>
            <a:r>
              <a:rPr lang="en-IN" sz="3200" dirty="0" smtClean="0"/>
              <a:t>Clean linen should be provided and cleanliness should be ensured </a:t>
            </a:r>
            <a:endParaRPr lang="en-US" sz="3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pPr algn="ctr"/>
            <a:r>
              <a:rPr lang="en-IN" sz="2800" b="1" dirty="0" smtClean="0"/>
              <a:t>B. </a:t>
            </a:r>
            <a:r>
              <a:rPr lang="en-IN" sz="2800" b="1" u="sng" dirty="0" smtClean="0"/>
              <a:t>Waiting </a:t>
            </a:r>
            <a:r>
              <a:rPr lang="en-IN" sz="2800" b="1" u="sng" dirty="0" smtClean="0"/>
              <a:t>area</a:t>
            </a:r>
            <a:endParaRPr lang="en-US" sz="2800" u="sng" dirty="0"/>
          </a:p>
        </p:txBody>
      </p:sp>
      <p:sp>
        <p:nvSpPr>
          <p:cNvPr id="3" name="Content Placeholder 2"/>
          <p:cNvSpPr>
            <a:spLocks noGrp="1"/>
          </p:cNvSpPr>
          <p:nvPr>
            <p:ph sz="quarter" idx="1"/>
          </p:nvPr>
        </p:nvSpPr>
        <p:spPr>
          <a:xfrm>
            <a:off x="457200" y="762000"/>
            <a:ext cx="8229600" cy="5711952"/>
          </a:xfrm>
        </p:spPr>
        <p:txBody>
          <a:bodyPr>
            <a:normAutofit/>
          </a:bodyPr>
          <a:lstStyle/>
          <a:p>
            <a:r>
              <a:rPr lang="en-IN" sz="3200" dirty="0" smtClean="0"/>
              <a:t>Adequate </a:t>
            </a:r>
            <a:r>
              <a:rPr lang="en-IN" sz="3200" dirty="0" smtClean="0"/>
              <a:t>space and seating arrangements </a:t>
            </a:r>
          </a:p>
          <a:p>
            <a:endParaRPr lang="en-IN" sz="3200" dirty="0" smtClean="0"/>
          </a:p>
          <a:p>
            <a:r>
              <a:rPr lang="en-IN" sz="3200" dirty="0" smtClean="0"/>
              <a:t>The walls should carry </a:t>
            </a:r>
            <a:r>
              <a:rPr lang="en-IN" sz="3200" dirty="0" smtClean="0"/>
              <a:t>posters </a:t>
            </a:r>
            <a:r>
              <a:rPr lang="en-IN" sz="3200" dirty="0" smtClean="0"/>
              <a:t>imparting health </a:t>
            </a:r>
            <a:r>
              <a:rPr lang="en-IN" sz="3200" dirty="0" smtClean="0"/>
              <a:t>education</a:t>
            </a:r>
          </a:p>
          <a:p>
            <a:pPr>
              <a:buNone/>
            </a:pPr>
            <a:endParaRPr lang="en-IN" sz="3200" dirty="0" smtClean="0"/>
          </a:p>
          <a:p>
            <a:r>
              <a:rPr lang="en-IN" sz="3200" dirty="0" smtClean="0"/>
              <a:t>Toilets with adequate water supply separate for males and females </a:t>
            </a:r>
            <a:endParaRPr lang="en-US" sz="3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pPr algn="ctr"/>
            <a:r>
              <a:rPr lang="en-IN" sz="2800" b="1" dirty="0" smtClean="0"/>
              <a:t>C. </a:t>
            </a:r>
            <a:r>
              <a:rPr lang="en-IN" sz="2800" b="1" u="sng" dirty="0" smtClean="0"/>
              <a:t>Operation </a:t>
            </a:r>
            <a:r>
              <a:rPr lang="en-IN" sz="2800" b="1" u="sng" dirty="0" smtClean="0"/>
              <a:t>Theatre</a:t>
            </a:r>
            <a:endParaRPr lang="en-US" sz="2800" u="sng" dirty="0"/>
          </a:p>
        </p:txBody>
      </p:sp>
      <p:sp>
        <p:nvSpPr>
          <p:cNvPr id="3" name="Content Placeholder 2"/>
          <p:cNvSpPr>
            <a:spLocks noGrp="1"/>
          </p:cNvSpPr>
          <p:nvPr>
            <p:ph sz="quarter" idx="1"/>
          </p:nvPr>
        </p:nvSpPr>
        <p:spPr>
          <a:xfrm>
            <a:off x="304800" y="838200"/>
            <a:ext cx="8382000" cy="5635752"/>
          </a:xfrm>
        </p:spPr>
        <p:txBody>
          <a:bodyPr>
            <a:noAutofit/>
          </a:bodyPr>
          <a:lstStyle/>
          <a:p>
            <a:pPr lvl="1"/>
            <a:r>
              <a:rPr lang="en-US" sz="3200" dirty="0" smtClean="0"/>
              <a:t>It should have a changing room, sterilization area operating area and washing area</a:t>
            </a:r>
            <a:r>
              <a:rPr lang="en-US" sz="3200" dirty="0" smtClean="0"/>
              <a:t>.</a:t>
            </a:r>
          </a:p>
          <a:p>
            <a:pPr lvl="1"/>
            <a:r>
              <a:rPr lang="en-IN" sz="2800" dirty="0" smtClean="0"/>
              <a:t>Separate facilities for storing of sterile and unsterile equipments / instruments </a:t>
            </a:r>
            <a:endParaRPr lang="en-IN" sz="2800" dirty="0" smtClean="0"/>
          </a:p>
          <a:p>
            <a:pPr lvl="1"/>
            <a:r>
              <a:rPr lang="en-US" sz="2800" dirty="0" smtClean="0"/>
              <a:t>OT should be well connected to the wards.</a:t>
            </a:r>
          </a:p>
          <a:p>
            <a:pPr lvl="1"/>
            <a:r>
              <a:rPr lang="en-IN" sz="2800" dirty="0" smtClean="0"/>
              <a:t>The OT should be well-equipped with all the necessary accessories and </a:t>
            </a:r>
            <a:r>
              <a:rPr lang="en-IN" sz="2800" dirty="0" smtClean="0"/>
              <a:t>equipment</a:t>
            </a:r>
          </a:p>
          <a:p>
            <a:pPr lvl="1"/>
            <a:r>
              <a:rPr lang="en-US" sz="2800" dirty="0" smtClean="0"/>
              <a:t>Surgeries like laparoscopy / cataract / </a:t>
            </a:r>
            <a:r>
              <a:rPr lang="en-US" sz="2800" dirty="0" err="1" smtClean="0"/>
              <a:t>Tubectomy</a:t>
            </a:r>
            <a:r>
              <a:rPr lang="en-US" sz="2800" dirty="0" smtClean="0"/>
              <a:t> / Vasectomy should be able to be carried out in these OTs.</a:t>
            </a:r>
          </a:p>
          <a:p>
            <a:pPr lvl="1"/>
            <a:endParaRPr 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pPr algn="ctr"/>
            <a:r>
              <a:rPr lang="en-US" sz="2800" dirty="0" smtClean="0"/>
              <a:t>D. </a:t>
            </a:r>
            <a:r>
              <a:rPr lang="en-IN" sz="2800" b="1" u="sng" dirty="0" smtClean="0"/>
              <a:t>Equipment and Furniture</a:t>
            </a:r>
            <a:endParaRPr lang="en-US" sz="2800" u="sng" dirty="0"/>
          </a:p>
        </p:txBody>
      </p:sp>
      <p:sp>
        <p:nvSpPr>
          <p:cNvPr id="3" name="Content Placeholder 2"/>
          <p:cNvSpPr>
            <a:spLocks noGrp="1"/>
          </p:cNvSpPr>
          <p:nvPr>
            <p:ph sz="quarter" idx="1"/>
          </p:nvPr>
        </p:nvSpPr>
        <p:spPr>
          <a:xfrm>
            <a:off x="228600" y="762000"/>
            <a:ext cx="8458200" cy="5711952"/>
          </a:xfrm>
        </p:spPr>
        <p:txBody>
          <a:bodyPr>
            <a:normAutofit/>
          </a:bodyPr>
          <a:lstStyle/>
          <a:p>
            <a:pPr lvl="1"/>
            <a:r>
              <a:rPr lang="en-US" sz="3200" dirty="0" smtClean="0"/>
              <a:t>The necessary equipment to deliver the assured services of the CHC should be available in adequate quantity and also be functional.</a:t>
            </a:r>
            <a:endParaRPr lang="en-US" sz="2800" dirty="0" smtClean="0"/>
          </a:p>
          <a:p>
            <a:pPr lvl="1"/>
            <a:r>
              <a:rPr lang="en-US" sz="3200" dirty="0" smtClean="0"/>
              <a:t>Equipment maintenance should be given special attention.</a:t>
            </a:r>
            <a:endParaRPr lang="en-US" sz="2800" dirty="0" smtClean="0"/>
          </a:p>
          <a:p>
            <a:pPr lvl="1"/>
            <a:r>
              <a:rPr lang="en-US" sz="3200" dirty="0" smtClean="0"/>
              <a:t>Periodic stock taking of equipment and preventive/ round the year maintenance will ensure proper functioning equipment. Back up should be made available wherever possible.  </a:t>
            </a:r>
            <a:endParaRPr lang="en-US" sz="2800" dirty="0" smtClean="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pPr algn="ctr"/>
            <a:r>
              <a:rPr lang="en-US" sz="2800" dirty="0" smtClean="0"/>
              <a:t>E. </a:t>
            </a:r>
            <a:r>
              <a:rPr lang="en-US" sz="2800" u="sng" dirty="0" err="1" smtClean="0"/>
              <a:t>Labour</a:t>
            </a:r>
            <a:r>
              <a:rPr lang="en-US" sz="2800" u="sng" dirty="0" smtClean="0"/>
              <a:t> Room</a:t>
            </a:r>
            <a:endParaRPr lang="en-US" sz="2800" u="sng" dirty="0"/>
          </a:p>
        </p:txBody>
      </p:sp>
      <p:sp>
        <p:nvSpPr>
          <p:cNvPr id="3" name="Content Placeholder 2"/>
          <p:cNvSpPr>
            <a:spLocks noGrp="1"/>
          </p:cNvSpPr>
          <p:nvPr>
            <p:ph sz="quarter" idx="1"/>
          </p:nvPr>
        </p:nvSpPr>
        <p:spPr>
          <a:xfrm>
            <a:off x="228600" y="914400"/>
            <a:ext cx="8534400" cy="5559552"/>
          </a:xfrm>
        </p:spPr>
        <p:txBody>
          <a:bodyPr>
            <a:normAutofit/>
          </a:bodyPr>
          <a:lstStyle/>
          <a:p>
            <a:pPr lvl="0"/>
            <a:r>
              <a:rPr lang="en-US" sz="3200" dirty="0" smtClean="0"/>
              <a:t>There should be separate areas for septic and aseptic deliveries.</a:t>
            </a:r>
          </a:p>
          <a:p>
            <a:pPr lvl="0"/>
            <a:r>
              <a:rPr lang="en-US" sz="3200" dirty="0" smtClean="0"/>
              <a:t>The LR should be well-lit and ventilated with an attached toilet and drinking water facilities. Plan has been annexed.</a:t>
            </a:r>
          </a:p>
          <a:p>
            <a:r>
              <a:rPr lang="en-IN" sz="3200" dirty="0" smtClean="0"/>
              <a:t>Dirty linen, baby wash, toilet, Sterilization not to interfere with the work during peak hours and also during times of eating.</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1066800"/>
            <a:ext cx="8458200" cy="5059363"/>
          </a:xfrm>
        </p:spPr>
        <p:txBody>
          <a:bodyPr>
            <a:normAutofit/>
          </a:bodyPr>
          <a:lstStyle/>
          <a:p>
            <a:r>
              <a:rPr lang="en-IN" b="1" dirty="0"/>
              <a:t>Study Area:</a:t>
            </a:r>
            <a:r>
              <a:rPr lang="en-IN" dirty="0"/>
              <a:t> </a:t>
            </a:r>
            <a:r>
              <a:rPr lang="en-IN" dirty="0" smtClean="0"/>
              <a:t>	Referral </a:t>
            </a:r>
            <a:r>
              <a:rPr lang="en-IN" dirty="0"/>
              <a:t>Hospital </a:t>
            </a:r>
            <a:r>
              <a:rPr lang="en-IN" dirty="0" err="1" smtClean="0"/>
              <a:t>Nathnagar</a:t>
            </a:r>
            <a:r>
              <a:rPr lang="en-IN" dirty="0" smtClean="0"/>
              <a:t> </a:t>
            </a:r>
            <a:r>
              <a:rPr lang="en-IN" dirty="0"/>
              <a:t>in </a:t>
            </a:r>
            <a:r>
              <a:rPr lang="en-IN" dirty="0" smtClean="0"/>
              <a:t>					Bhagalpur </a:t>
            </a:r>
            <a:r>
              <a:rPr lang="en-IN" dirty="0"/>
              <a:t>District in Bihar</a:t>
            </a:r>
            <a:endParaRPr lang="en-US" dirty="0"/>
          </a:p>
          <a:p>
            <a:r>
              <a:rPr lang="en-IN" b="1" dirty="0"/>
              <a:t>Study Design:</a:t>
            </a:r>
            <a:r>
              <a:rPr lang="en-IN" dirty="0"/>
              <a:t> </a:t>
            </a:r>
            <a:r>
              <a:rPr lang="en-IN" dirty="0" smtClean="0"/>
              <a:t>	Observational </a:t>
            </a:r>
            <a:r>
              <a:rPr lang="en-IN" dirty="0"/>
              <a:t>study to analyse </a:t>
            </a:r>
            <a:r>
              <a:rPr lang="en-IN" dirty="0" smtClean="0"/>
              <a:t>					the </a:t>
            </a:r>
            <a:r>
              <a:rPr lang="en-IN" dirty="0"/>
              <a:t>gaps within the facility by </a:t>
            </a:r>
            <a:r>
              <a:rPr lang="en-IN" dirty="0" smtClean="0"/>
              <a:t>					using</a:t>
            </a:r>
            <a:r>
              <a:rPr lang="en-US" dirty="0" smtClean="0"/>
              <a:t> </a:t>
            </a:r>
            <a:r>
              <a:rPr lang="en-IN" dirty="0" smtClean="0"/>
              <a:t>IPHS </a:t>
            </a:r>
            <a:r>
              <a:rPr lang="en-IN" dirty="0"/>
              <a:t>standards</a:t>
            </a:r>
            <a:r>
              <a:rPr lang="en-IN" dirty="0" smtClean="0"/>
              <a:t>.</a:t>
            </a:r>
            <a:endParaRPr lang="en-US" dirty="0"/>
          </a:p>
          <a:p>
            <a:r>
              <a:rPr lang="en-IN" b="1" dirty="0"/>
              <a:t>Data Collection </a:t>
            </a:r>
            <a:r>
              <a:rPr lang="en-IN" b="1" dirty="0" smtClean="0"/>
              <a:t>Tool:</a:t>
            </a:r>
            <a:r>
              <a:rPr lang="en-IN" dirty="0"/>
              <a:t>	</a:t>
            </a:r>
            <a:r>
              <a:rPr lang="en-IN" dirty="0" smtClean="0"/>
              <a:t>	Checklist</a:t>
            </a:r>
            <a:endParaRPr lang="en-US" dirty="0"/>
          </a:p>
          <a:p>
            <a:r>
              <a:rPr lang="en-IN" b="1" dirty="0"/>
              <a:t>Duration of the </a:t>
            </a:r>
            <a:r>
              <a:rPr lang="en-IN" b="1" dirty="0" smtClean="0"/>
              <a:t>Study:</a:t>
            </a:r>
            <a:r>
              <a:rPr lang="en-IN" dirty="0"/>
              <a:t>	</a:t>
            </a:r>
            <a:r>
              <a:rPr lang="en-IN" dirty="0" smtClean="0"/>
              <a:t>February </a:t>
            </a:r>
            <a:r>
              <a:rPr lang="en-IN" dirty="0"/>
              <a:t>12 to 25 April  , </a:t>
            </a:r>
            <a:r>
              <a:rPr lang="en-IN" dirty="0" smtClean="0"/>
              <a:t>					2013</a:t>
            </a:r>
            <a:endParaRPr lang="en-US" dirty="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pPr algn="ctr"/>
            <a:r>
              <a:rPr lang="en-US" sz="2800" dirty="0" smtClean="0"/>
              <a:t>F. </a:t>
            </a:r>
            <a:r>
              <a:rPr lang="en-IN" sz="2800" b="1" u="sng" dirty="0" smtClean="0"/>
              <a:t>Outpatient Department</a:t>
            </a:r>
            <a:endParaRPr lang="en-US" sz="2800" u="sng" dirty="0"/>
          </a:p>
        </p:txBody>
      </p:sp>
      <p:sp>
        <p:nvSpPr>
          <p:cNvPr id="3" name="Content Placeholder 2"/>
          <p:cNvSpPr>
            <a:spLocks noGrp="1"/>
          </p:cNvSpPr>
          <p:nvPr>
            <p:ph sz="quarter" idx="1"/>
          </p:nvPr>
        </p:nvSpPr>
        <p:spPr>
          <a:xfrm>
            <a:off x="304800" y="762000"/>
            <a:ext cx="8458200" cy="5711952"/>
          </a:xfrm>
        </p:spPr>
        <p:txBody>
          <a:bodyPr>
            <a:normAutofit/>
          </a:bodyPr>
          <a:lstStyle/>
          <a:p>
            <a:pPr lvl="0"/>
            <a:r>
              <a:rPr lang="en-US" sz="2800" dirty="0" smtClean="0"/>
              <a:t>The outpatient room should have separate areas for consultation and examination.</a:t>
            </a:r>
          </a:p>
          <a:p>
            <a:pPr lvl="0"/>
            <a:r>
              <a:rPr lang="en-US" sz="2800" dirty="0" smtClean="0"/>
              <a:t>The area for examination should have sufficient privacy.</a:t>
            </a:r>
          </a:p>
          <a:p>
            <a:pPr lvl="0">
              <a:buNone/>
            </a:pPr>
            <a:r>
              <a:rPr lang="en-US" sz="2800" b="1" dirty="0" smtClean="0"/>
              <a:t>G. </a:t>
            </a:r>
            <a:r>
              <a:rPr lang="en-US" sz="2800" b="1" u="sng" dirty="0" smtClean="0"/>
              <a:t>Entrance</a:t>
            </a:r>
            <a:r>
              <a:rPr lang="en-US" sz="2800" b="1" dirty="0" smtClean="0"/>
              <a:t>:</a:t>
            </a:r>
            <a:r>
              <a:rPr lang="en-US" sz="2800" dirty="0" smtClean="0"/>
              <a:t> </a:t>
            </a:r>
          </a:p>
          <a:p>
            <a:pPr lvl="0"/>
            <a:r>
              <a:rPr lang="en-US" sz="2800" dirty="0" smtClean="0"/>
              <a:t>It should be well-lit and ventilated with space for Registration and record room, drug dispensing room, and waiting area for patients.</a:t>
            </a:r>
          </a:p>
          <a:p>
            <a:pPr lvl="0"/>
            <a:r>
              <a:rPr lang="en-US" sz="2800" dirty="0" smtClean="0"/>
              <a:t>The doorway leading to the entrance should also have a ramp facilitating easy access for handicapped patients, wheel chairs, stretchers etc.</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14400"/>
          </a:xfrm>
        </p:spPr>
        <p:txBody>
          <a:bodyPr>
            <a:normAutofit/>
          </a:bodyPr>
          <a:lstStyle/>
          <a:p>
            <a:pPr algn="ctr"/>
            <a:r>
              <a:rPr lang="en-IN" sz="2400" b="1" dirty="0" smtClean="0"/>
              <a:t>H. Minor </a:t>
            </a:r>
            <a:r>
              <a:rPr lang="en-IN" sz="2400" b="1" dirty="0" smtClean="0"/>
              <a:t>OT/Dressing Room/Injection Room/Emergency</a:t>
            </a:r>
            <a:endParaRPr lang="en-US" sz="2400" dirty="0"/>
          </a:p>
        </p:txBody>
      </p:sp>
      <p:sp>
        <p:nvSpPr>
          <p:cNvPr id="3" name="Content Placeholder 2"/>
          <p:cNvSpPr>
            <a:spLocks noGrp="1"/>
          </p:cNvSpPr>
          <p:nvPr>
            <p:ph sz="quarter" idx="1"/>
          </p:nvPr>
        </p:nvSpPr>
        <p:spPr>
          <a:xfrm>
            <a:off x="457200" y="914400"/>
            <a:ext cx="7467600" cy="5559552"/>
          </a:xfrm>
        </p:spPr>
        <p:txBody>
          <a:bodyPr/>
          <a:lstStyle/>
          <a:p>
            <a:pPr lvl="0"/>
            <a:r>
              <a:rPr lang="en-US" dirty="0" smtClean="0"/>
              <a:t>This should be located close to the OPD to cater to patients for minor surgeries and emergencies after OPD hours.</a:t>
            </a:r>
          </a:p>
          <a:p>
            <a:pPr lvl="0"/>
            <a:r>
              <a:rPr lang="en-US" dirty="0" smtClean="0"/>
              <a:t>It should be well equipped with all the emergency drugs and instruments.</a:t>
            </a:r>
          </a:p>
          <a:p>
            <a:pPr lvl="0">
              <a:buNone/>
            </a:pPr>
            <a:r>
              <a:rPr lang="en-US" dirty="0" smtClean="0"/>
              <a:t>I. There </a:t>
            </a:r>
            <a:r>
              <a:rPr lang="en-US" dirty="0" smtClean="0"/>
              <a:t>should be proper notice displaying wings of the centre, available services, names of the doctors, users’ fee details and list of members of the </a:t>
            </a:r>
            <a:r>
              <a:rPr lang="en-US" dirty="0" err="1" smtClean="0"/>
              <a:t>Rogi</a:t>
            </a:r>
            <a:r>
              <a:rPr lang="en-US" dirty="0" smtClean="0"/>
              <a:t> </a:t>
            </a:r>
            <a:r>
              <a:rPr lang="en-US" dirty="0" err="1" smtClean="0"/>
              <a:t>Kalyan</a:t>
            </a:r>
            <a:r>
              <a:rPr lang="en-US" dirty="0" smtClean="0"/>
              <a:t> </a:t>
            </a:r>
            <a:r>
              <a:rPr lang="en-US" dirty="0" err="1" smtClean="0"/>
              <a:t>Samiti</a:t>
            </a:r>
            <a:r>
              <a:rPr lang="en-US" dirty="0" smtClean="0"/>
              <a:t> / Hospital Management Committee.</a:t>
            </a:r>
          </a:p>
          <a:p>
            <a:pPr lvl="0">
              <a:buNone/>
            </a:pPr>
            <a:r>
              <a:rPr lang="en-US" dirty="0" smtClean="0"/>
              <a:t>J. A </a:t>
            </a:r>
            <a:r>
              <a:rPr lang="en-US" dirty="0" smtClean="0"/>
              <a:t>locked complaint / suggestion box should be provided and it should be ensured that the complaints/suggestions are looked into at regular intervals and the complaints are addressed.</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pPr algn="ctr"/>
            <a:r>
              <a:rPr lang="en-US" sz="2800" b="1" u="sng" dirty="0" smtClean="0"/>
              <a:t>References</a:t>
            </a:r>
            <a:endParaRPr lang="en-US" sz="2800" b="1" u="sng" dirty="0"/>
          </a:p>
        </p:txBody>
      </p:sp>
      <p:sp>
        <p:nvSpPr>
          <p:cNvPr id="3" name="Content Placeholder 2"/>
          <p:cNvSpPr>
            <a:spLocks noGrp="1"/>
          </p:cNvSpPr>
          <p:nvPr>
            <p:ph sz="quarter" idx="1"/>
          </p:nvPr>
        </p:nvSpPr>
        <p:spPr>
          <a:xfrm>
            <a:off x="228600" y="914400"/>
            <a:ext cx="8458200" cy="5715000"/>
          </a:xfrm>
        </p:spPr>
        <p:txBody>
          <a:bodyPr>
            <a:normAutofit fontScale="92500" lnSpcReduction="20000"/>
          </a:bodyPr>
          <a:lstStyle/>
          <a:p>
            <a:pPr lvl="0"/>
            <a:r>
              <a:rPr lang="en-US" dirty="0" smtClean="0"/>
              <a:t>Indian Public Health Standard (IPHS); Community Health Centre Level: Draft guidelines; </a:t>
            </a:r>
            <a:r>
              <a:rPr lang="en-US" i="1" dirty="0" smtClean="0"/>
              <a:t>Directorate General of Health Services, Ministry of Health and Family Welfare, Government of India</a:t>
            </a:r>
            <a:endParaRPr lang="en-US" dirty="0" smtClean="0"/>
          </a:p>
          <a:p>
            <a:pPr lvl="0"/>
            <a:r>
              <a:rPr lang="en-US" dirty="0" smtClean="0"/>
              <a:t>The National Population Policy 2000. http:// www. populationcommission.nic.in/npp.htm</a:t>
            </a:r>
          </a:p>
          <a:p>
            <a:pPr lvl="0"/>
            <a:r>
              <a:rPr lang="en-US" dirty="0" err="1" smtClean="0"/>
              <a:t>Devika</a:t>
            </a:r>
            <a:r>
              <a:rPr lang="en-US" dirty="0" smtClean="0"/>
              <a:t> </a:t>
            </a:r>
            <a:r>
              <a:rPr lang="en-US" dirty="0" err="1" smtClean="0"/>
              <a:t>Biswas</a:t>
            </a:r>
            <a:r>
              <a:rPr lang="en-US" dirty="0" smtClean="0"/>
              <a:t> and </a:t>
            </a:r>
            <a:r>
              <a:rPr lang="en-US" dirty="0" err="1" smtClean="0"/>
              <a:t>Vivekanand</a:t>
            </a:r>
            <a:r>
              <a:rPr lang="en-US" dirty="0" smtClean="0"/>
              <a:t> </a:t>
            </a:r>
            <a:r>
              <a:rPr lang="en-US" dirty="0" err="1" smtClean="0"/>
              <a:t>Ojha</a:t>
            </a:r>
            <a:r>
              <a:rPr lang="en-US" dirty="0" smtClean="0"/>
              <a:t>; Adhering to IPHS Guidelines; A study of the health facilities in </a:t>
            </a:r>
            <a:r>
              <a:rPr lang="en-US" dirty="0" err="1" smtClean="0"/>
              <a:t>Sheikhpura</a:t>
            </a:r>
            <a:r>
              <a:rPr lang="en-US" dirty="0" smtClean="0"/>
              <a:t> District of Bihar; BVHA, Patna; Bihar Public Health Study; October 2012</a:t>
            </a:r>
          </a:p>
          <a:p>
            <a:pPr lvl="0"/>
            <a:r>
              <a:rPr lang="en-IN" dirty="0" smtClean="0"/>
              <a:t>Analysis of community health centres in Rajasthan, SIHFW: An ISO 9001:2008 Certified Institution; State Institute of Health &amp; Family Welfare, Jaipur</a:t>
            </a:r>
            <a:endParaRPr lang="en-US" dirty="0" smtClean="0"/>
          </a:p>
          <a:p>
            <a:pPr lvl="0"/>
            <a:r>
              <a:rPr lang="en-US" dirty="0" err="1" smtClean="0"/>
              <a:t>P.R.sodani</a:t>
            </a:r>
            <a:r>
              <a:rPr lang="en-US" dirty="0" smtClean="0"/>
              <a:t> and </a:t>
            </a:r>
            <a:r>
              <a:rPr lang="en-US" dirty="0" err="1" smtClean="0"/>
              <a:t>Kalpa</a:t>
            </a:r>
            <a:r>
              <a:rPr lang="en-US" dirty="0" smtClean="0"/>
              <a:t> Sharma , Assessing Indian public health standards for community health centers: A case study with special reference to essential new born care services Indian journal of public health , volume 55, issue 4, October-December, 2011.</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85800"/>
          </a:xfrm>
        </p:spPr>
        <p:txBody>
          <a:bodyPr>
            <a:normAutofit/>
          </a:bodyPr>
          <a:lstStyle/>
          <a:p>
            <a:r>
              <a:rPr lang="en-US" dirty="0" smtClean="0"/>
              <a:t>Cont..</a:t>
            </a:r>
            <a:endParaRPr lang="en-US" dirty="0"/>
          </a:p>
        </p:txBody>
      </p:sp>
      <p:sp>
        <p:nvSpPr>
          <p:cNvPr id="3" name="Content Placeholder 2"/>
          <p:cNvSpPr>
            <a:spLocks noGrp="1"/>
          </p:cNvSpPr>
          <p:nvPr>
            <p:ph sz="quarter" idx="1"/>
          </p:nvPr>
        </p:nvSpPr>
        <p:spPr>
          <a:xfrm>
            <a:off x="457200" y="685800"/>
            <a:ext cx="8305800" cy="5943600"/>
          </a:xfrm>
        </p:spPr>
        <p:txBody>
          <a:bodyPr>
            <a:normAutofit fontScale="85000" lnSpcReduction="10000"/>
          </a:bodyPr>
          <a:lstStyle/>
          <a:p>
            <a:pPr lvl="0"/>
            <a:r>
              <a:rPr lang="en-US" dirty="0" smtClean="0"/>
              <a:t>Indian Public Health Standards (IPHS) Guidelines for Community Health </a:t>
            </a:r>
            <a:r>
              <a:rPr lang="en-US" dirty="0" err="1" smtClean="0"/>
              <a:t>Centres</a:t>
            </a:r>
            <a:r>
              <a:rPr lang="en-US" dirty="0" smtClean="0"/>
              <a:t> Revised 2012; Directorate general of health services, ministry of health &amp; family welfare, Government of India.</a:t>
            </a:r>
          </a:p>
          <a:p>
            <a:pPr lvl="0"/>
            <a:r>
              <a:rPr lang="en-US" dirty="0" smtClean="0"/>
              <a:t>Ministry of Health and Family Welfare. National Rural Health Mission (2005-2012): Mission Document. New Delhi: Ministry of Health and Family Welfare; 2005. </a:t>
            </a:r>
          </a:p>
          <a:p>
            <a:pPr lvl="0"/>
            <a:r>
              <a:rPr lang="en-US" dirty="0" smtClean="0"/>
              <a:t>Ministry of Health and Family Welfare. Indian Public Health Standards (IPHS) for Community Health Centers (Revised 2010). New Delhi: Ministry of Health and Family Welfare; 2010.  </a:t>
            </a:r>
          </a:p>
          <a:p>
            <a:pPr lvl="0"/>
            <a:r>
              <a:rPr lang="en-US" dirty="0" smtClean="0"/>
              <a:t>Ministry of Health and Family Welfare. Rural Health Statistics in India. New Delhi: Ministry of Health and Family Welfare; 2010.  </a:t>
            </a:r>
          </a:p>
          <a:p>
            <a:pPr lvl="0"/>
            <a:r>
              <a:rPr lang="en-US" dirty="0" smtClean="0"/>
              <a:t>Ministry of Health and Family Welfare. Indian Public Health Standards (IPHS) for Community Health Centers (Draft Guidelines). New Delhi: Ministry of Health and Family Welfare; 2006.  </a:t>
            </a:r>
          </a:p>
          <a:p>
            <a:pPr lvl="0"/>
            <a:r>
              <a:rPr lang="en-US" dirty="0" smtClean="0"/>
              <a:t>Ministry of Health and Family Welfare. Indian Public Health Standards (IPHS) for Community Health Centers (Revised 2007). New Delhi: Ministry of Health and Family Welfare; 2007.  </a:t>
            </a:r>
          </a:p>
          <a:p>
            <a:pPr>
              <a:buNone/>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4678362"/>
          </a:xfrm>
        </p:spPr>
        <p:txBody>
          <a:bodyPr>
            <a:noAutofit/>
          </a:bodyPr>
          <a:lstStyle/>
          <a:p>
            <a:pPr algn="ctr"/>
            <a:r>
              <a:rPr lang="en-US" sz="13800" b="1" u="sng" dirty="0" smtClean="0"/>
              <a:t>THANK YOU</a:t>
            </a:r>
            <a:endParaRPr lang="en-US" sz="13800" b="1"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US" sz="2800" b="1" u="sng" dirty="0" smtClean="0">
                <a:latin typeface="Times New Roman" pitchFamily="18" charset="0"/>
                <a:cs typeface="Times New Roman" pitchFamily="18" charset="0"/>
              </a:rPr>
              <a:t>OBSERVATION</a:t>
            </a:r>
            <a:r>
              <a:rPr lang="en-US" sz="2800" u="sng" dirty="0" smtClean="0">
                <a:latin typeface="Times New Roman" pitchFamily="18" charset="0"/>
                <a:cs typeface="Times New Roman" pitchFamily="18" charset="0"/>
              </a:rPr>
              <a:t> &amp; </a:t>
            </a:r>
            <a:r>
              <a:rPr lang="en-US" sz="2800" b="1" u="sng" dirty="0" smtClean="0">
                <a:latin typeface="Times New Roman" pitchFamily="18" charset="0"/>
                <a:cs typeface="Times New Roman" pitchFamily="18" charset="0"/>
              </a:rPr>
              <a:t>FINDINGS</a:t>
            </a:r>
            <a:endParaRPr lang="en-US" sz="2800" b="1" u="sng"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90600"/>
            <a:ext cx="8229600" cy="5486400"/>
          </a:xfrm>
        </p:spPr>
        <p:txBody>
          <a:bodyPr>
            <a:normAutofit/>
          </a:bodyPr>
          <a:lstStyle/>
          <a:p>
            <a:pPr algn="ctr">
              <a:buNone/>
            </a:pPr>
            <a:endParaRPr lang="en-US" b="1" dirty="0" smtClean="0"/>
          </a:p>
          <a:p>
            <a:pPr algn="ctr">
              <a:buNone/>
            </a:pPr>
            <a:endParaRPr lang="en-US" b="1" dirty="0" smtClean="0"/>
          </a:p>
          <a:p>
            <a:pPr algn="ctr">
              <a:buNone/>
            </a:pPr>
            <a:r>
              <a:rPr lang="en-US" sz="2800" b="1" dirty="0" smtClean="0"/>
              <a:t>1.0) </a:t>
            </a:r>
            <a:r>
              <a:rPr lang="en-US" sz="2800" b="1" u="sng" dirty="0" smtClean="0"/>
              <a:t>OUTPATIENT DEPARTMENT</a:t>
            </a:r>
          </a:p>
          <a:p>
            <a:pPr algn="ctr">
              <a:buNone/>
            </a:pPr>
            <a:endParaRPr lang="en-US" sz="2800" b="1" dirty="0" smtClean="0"/>
          </a:p>
          <a:p>
            <a:pPr algn="ctr">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457200"/>
          </a:xfrm>
        </p:spPr>
        <p:txBody>
          <a:bodyPr>
            <a:normAutofit/>
          </a:bodyPr>
          <a:lstStyle/>
          <a:p>
            <a:r>
              <a:rPr lang="en-US" sz="2400" b="1" dirty="0" smtClean="0"/>
              <a:t>A.) For Process Flow:</a:t>
            </a:r>
            <a:endParaRPr lang="en-US" sz="2400" dirty="0"/>
          </a:p>
        </p:txBody>
      </p:sp>
      <p:graphicFrame>
        <p:nvGraphicFramePr>
          <p:cNvPr id="4" name="Content Placeholder 3"/>
          <p:cNvGraphicFramePr>
            <a:graphicFrameLocks noGrp="1"/>
          </p:cNvGraphicFramePr>
          <p:nvPr>
            <p:ph sz="quarter" idx="1"/>
          </p:nvPr>
        </p:nvGraphicFramePr>
        <p:xfrm>
          <a:off x="228600" y="380999"/>
          <a:ext cx="8915400" cy="6845150"/>
        </p:xfrm>
        <a:graphic>
          <a:graphicData uri="http://schemas.openxmlformats.org/drawingml/2006/table">
            <a:tbl>
              <a:tblPr firstRow="1" bandRow="1">
                <a:tableStyleId>{BC89EF96-8CEA-46FF-86C4-4CE0E7609802}</a:tableStyleId>
              </a:tblPr>
              <a:tblGrid>
                <a:gridCol w="2228850"/>
                <a:gridCol w="2228850"/>
                <a:gridCol w="2228850"/>
                <a:gridCol w="2228850"/>
              </a:tblGrid>
              <a:tr h="629561">
                <a:tc>
                  <a:txBody>
                    <a:bodyPr/>
                    <a:lstStyle/>
                    <a:p>
                      <a:pPr marL="0" marR="0" algn="just">
                        <a:lnSpc>
                          <a:spcPct val="150000"/>
                        </a:lnSpc>
                        <a:spcBef>
                          <a:spcPts val="0"/>
                        </a:spcBef>
                        <a:spcAft>
                          <a:spcPts val="0"/>
                        </a:spcAft>
                      </a:pPr>
                      <a:r>
                        <a:rPr lang="en-US" sz="1800" b="1" dirty="0">
                          <a:latin typeface="Times New Roman"/>
                          <a:ea typeface="Calibri"/>
                          <a:cs typeface="Times New Roman"/>
                        </a:rPr>
                        <a:t>Process Group</a:t>
                      </a:r>
                      <a:endParaRPr lang="en-US" sz="16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b="0" dirty="0">
                          <a:latin typeface="Times New Roman"/>
                          <a:ea typeface="Calibri"/>
                          <a:cs typeface="Times New Roman"/>
                        </a:rPr>
                        <a:t>OPD</a:t>
                      </a:r>
                      <a:endParaRPr lang="en-US" sz="1600" b="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b="1">
                          <a:latin typeface="Times New Roman"/>
                          <a:ea typeface="Calibri"/>
                          <a:cs typeface="Times New Roman"/>
                        </a:rPr>
                        <a:t>Sub-Process</a:t>
                      </a:r>
                      <a:endParaRPr lang="en-US" sz="16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b="0" dirty="0">
                          <a:latin typeface="Times New Roman"/>
                          <a:ea typeface="Calibri"/>
                          <a:cs typeface="Times New Roman"/>
                        </a:rPr>
                        <a:t>OPD Registration</a:t>
                      </a:r>
                      <a:endParaRPr lang="en-US" sz="1600" b="0" dirty="0">
                        <a:latin typeface="Calibri"/>
                        <a:ea typeface="Times New Roman"/>
                        <a:cs typeface="Times New Roman"/>
                      </a:endParaRPr>
                    </a:p>
                  </a:txBody>
                  <a:tcPr marL="68580" marR="68580" marT="0" marB="0"/>
                </a:tc>
              </a:tr>
              <a:tr h="629421">
                <a:tc>
                  <a:txBody>
                    <a:bodyPr/>
                    <a:lstStyle/>
                    <a:p>
                      <a:pPr marL="0" marR="0" algn="just">
                        <a:lnSpc>
                          <a:spcPct val="150000"/>
                        </a:lnSpc>
                        <a:spcBef>
                          <a:spcPts val="0"/>
                        </a:spcBef>
                        <a:spcAft>
                          <a:spcPts val="0"/>
                        </a:spcAft>
                      </a:pPr>
                      <a:r>
                        <a:rPr lang="en-US" sz="1800" b="1">
                          <a:latin typeface="Times New Roman"/>
                          <a:ea typeface="Calibri"/>
                          <a:cs typeface="Times New Roman"/>
                        </a:rPr>
                        <a:t>Process Location</a:t>
                      </a:r>
                      <a:endParaRPr lang="en-US" sz="16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a:latin typeface="Times New Roman"/>
                          <a:ea typeface="Calibri"/>
                          <a:cs typeface="Times New Roman"/>
                        </a:rPr>
                        <a:t>Registration counter</a:t>
                      </a:r>
                      <a:endParaRPr lang="en-US" sz="16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b="1">
                          <a:latin typeface="Times New Roman"/>
                          <a:ea typeface="Calibri"/>
                          <a:cs typeface="Times New Roman"/>
                        </a:rPr>
                        <a:t>Process Owner</a:t>
                      </a:r>
                      <a:endParaRPr lang="en-US" sz="16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a:latin typeface="Times New Roman"/>
                          <a:ea typeface="Calibri"/>
                          <a:cs typeface="Times New Roman"/>
                        </a:rPr>
                        <a:t>Registration clerk</a:t>
                      </a:r>
                      <a:endParaRPr lang="en-US" sz="1600">
                        <a:latin typeface="Calibri"/>
                        <a:ea typeface="Times New Roman"/>
                        <a:cs typeface="Times New Roman"/>
                      </a:endParaRPr>
                    </a:p>
                  </a:txBody>
                  <a:tcPr marL="68580" marR="68580" marT="0" marB="0"/>
                </a:tc>
              </a:tr>
              <a:tr h="866027">
                <a:tc>
                  <a:txBody>
                    <a:bodyPr/>
                    <a:lstStyle/>
                    <a:p>
                      <a:pPr marL="0" marR="0" algn="just">
                        <a:lnSpc>
                          <a:spcPct val="150000"/>
                        </a:lnSpc>
                        <a:spcBef>
                          <a:spcPts val="0"/>
                        </a:spcBef>
                        <a:spcAft>
                          <a:spcPts val="0"/>
                        </a:spcAft>
                      </a:pPr>
                      <a:r>
                        <a:rPr lang="en-US" sz="1800" b="1">
                          <a:latin typeface="Times New Roman"/>
                          <a:ea typeface="Calibri"/>
                          <a:cs typeface="Times New Roman"/>
                        </a:rPr>
                        <a:t>Input(s)</a:t>
                      </a:r>
                      <a:endParaRPr lang="en-US" sz="16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a:latin typeface="Times New Roman"/>
                          <a:ea typeface="Calibri"/>
                          <a:cs typeface="Times New Roman"/>
                        </a:rPr>
                        <a:t>Patient coming to the hospital</a:t>
                      </a:r>
                      <a:endParaRPr lang="en-US" sz="16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b="1">
                          <a:latin typeface="Times New Roman"/>
                          <a:ea typeface="Calibri"/>
                          <a:cs typeface="Times New Roman"/>
                        </a:rPr>
                        <a:t>Output(s)</a:t>
                      </a:r>
                      <a:endParaRPr lang="en-US" sz="16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800">
                          <a:latin typeface="Times New Roman"/>
                          <a:ea typeface="Calibri"/>
                          <a:cs typeface="Times New Roman"/>
                        </a:rPr>
                        <a:t>No. of OPD registration per day</a:t>
                      </a:r>
                      <a:endParaRPr lang="en-US" sz="1600">
                        <a:latin typeface="Calibri"/>
                        <a:ea typeface="Times New Roman"/>
                        <a:cs typeface="Times New Roman"/>
                      </a:endParaRPr>
                    </a:p>
                  </a:txBody>
                  <a:tcPr marL="68580" marR="68580" marT="0" marB="0"/>
                </a:tc>
              </a:tr>
              <a:tr h="3335172">
                <a:tc gridSpan="4">
                  <a:txBody>
                    <a:bodyPr/>
                    <a:lstStyle/>
                    <a:p>
                      <a:pPr marL="0" marR="0" algn="just">
                        <a:lnSpc>
                          <a:spcPct val="150000"/>
                        </a:lnSpc>
                        <a:spcBef>
                          <a:spcPts val="0"/>
                        </a:spcBef>
                        <a:spcAft>
                          <a:spcPts val="0"/>
                        </a:spcAft>
                      </a:pPr>
                      <a:r>
                        <a:rPr lang="en-US" sz="1800" b="1" dirty="0">
                          <a:latin typeface="Times New Roman"/>
                          <a:ea typeface="Calibri"/>
                          <a:cs typeface="Times New Roman"/>
                        </a:rPr>
                        <a:t>Process Flow/Process Description:</a:t>
                      </a:r>
                      <a:endParaRPr lang="en-US" sz="1600" dirty="0">
                        <a:latin typeface="Calibri"/>
                        <a:ea typeface="Times New Roman"/>
                        <a:cs typeface="Times New Roman"/>
                      </a:endParaRPr>
                    </a:p>
                    <a:p>
                      <a:pPr marL="342900" marR="0" lvl="0" indent="-342900" algn="just">
                        <a:lnSpc>
                          <a:spcPct val="150000"/>
                        </a:lnSpc>
                        <a:spcBef>
                          <a:spcPts val="0"/>
                        </a:spcBef>
                        <a:spcAft>
                          <a:spcPts val="0"/>
                        </a:spcAft>
                        <a:buFont typeface="Symbol"/>
                        <a:buChar char=""/>
                      </a:pPr>
                      <a:r>
                        <a:rPr lang="en-US" sz="1800" dirty="0">
                          <a:latin typeface="Times New Roman"/>
                          <a:ea typeface="Calibri"/>
                          <a:cs typeface="Times New Roman"/>
                        </a:rPr>
                        <a:t>OPD patient’s registration takes place from 8:00am to 2:00 pm.</a:t>
                      </a:r>
                      <a:endParaRPr lang="en-US" sz="1600" dirty="0">
                        <a:latin typeface="Calibri"/>
                        <a:ea typeface="Calibri"/>
                        <a:cs typeface="Times New Roman"/>
                      </a:endParaRPr>
                    </a:p>
                    <a:p>
                      <a:pPr marL="342900" marR="0" lvl="0" indent="-342900" algn="just">
                        <a:lnSpc>
                          <a:spcPct val="150000"/>
                        </a:lnSpc>
                        <a:spcBef>
                          <a:spcPts val="0"/>
                        </a:spcBef>
                        <a:spcAft>
                          <a:spcPts val="0"/>
                        </a:spcAft>
                        <a:buFont typeface="Symbol"/>
                        <a:buChar char=""/>
                      </a:pPr>
                      <a:r>
                        <a:rPr lang="en-US" sz="1800" dirty="0">
                          <a:latin typeface="Times New Roman"/>
                          <a:ea typeface="Calibri"/>
                          <a:cs typeface="Times New Roman"/>
                        </a:rPr>
                        <a:t>There are separate registration counters for male and female patients.</a:t>
                      </a:r>
                      <a:endParaRPr lang="en-US" sz="1600" dirty="0">
                        <a:latin typeface="Calibri"/>
                        <a:ea typeface="Calibri"/>
                        <a:cs typeface="Times New Roman"/>
                      </a:endParaRPr>
                    </a:p>
                    <a:p>
                      <a:pPr marL="342900" marR="0" lvl="0" indent="-342900" algn="just">
                        <a:lnSpc>
                          <a:spcPct val="150000"/>
                        </a:lnSpc>
                        <a:spcBef>
                          <a:spcPts val="0"/>
                        </a:spcBef>
                        <a:spcAft>
                          <a:spcPts val="0"/>
                        </a:spcAft>
                        <a:buFont typeface="Symbol"/>
                        <a:buChar char=""/>
                      </a:pPr>
                      <a:r>
                        <a:rPr lang="en-US" sz="1800" dirty="0">
                          <a:latin typeface="Times New Roman"/>
                          <a:ea typeface="Calibri"/>
                          <a:cs typeface="Times New Roman"/>
                        </a:rPr>
                        <a:t>The registration clerk at the registration counter writes the patient name, age, sex &amp; address in a register and allocates a number to him/her on first cum first serve basis.</a:t>
                      </a:r>
                      <a:endParaRPr lang="en-US" sz="1600" dirty="0">
                        <a:latin typeface="Calibri"/>
                        <a:ea typeface="Calibri"/>
                        <a:cs typeface="Times New Roman"/>
                      </a:endParaRPr>
                    </a:p>
                    <a:p>
                      <a:pPr marL="342900" marR="0" lvl="0" indent="-342900" algn="just">
                        <a:lnSpc>
                          <a:spcPct val="150000"/>
                        </a:lnSpc>
                        <a:spcBef>
                          <a:spcPts val="0"/>
                        </a:spcBef>
                        <a:spcAft>
                          <a:spcPts val="0"/>
                        </a:spcAft>
                        <a:buFont typeface="Symbol"/>
                        <a:buChar char=""/>
                      </a:pPr>
                      <a:r>
                        <a:rPr lang="en-US" sz="1800" dirty="0">
                          <a:latin typeface="Times New Roman"/>
                          <a:ea typeface="Calibri"/>
                          <a:cs typeface="Times New Roman"/>
                        </a:rPr>
                        <a:t>After registration patient waits for his/her turn to be called by security personnel for consultation with medical officers.</a:t>
                      </a:r>
                      <a:endParaRPr lang="en-US" sz="1600" dirty="0">
                        <a:latin typeface="Calibri"/>
                        <a:ea typeface="Calibri"/>
                        <a:cs typeface="Times New Roman"/>
                      </a:endParaRPr>
                    </a:p>
                    <a:p>
                      <a:pPr marL="342900" marR="0" lvl="0" indent="-342900" algn="just">
                        <a:lnSpc>
                          <a:spcPct val="150000"/>
                        </a:lnSpc>
                        <a:spcBef>
                          <a:spcPts val="0"/>
                        </a:spcBef>
                        <a:spcAft>
                          <a:spcPts val="0"/>
                        </a:spcAft>
                        <a:buFont typeface="Symbol"/>
                        <a:buChar char=""/>
                      </a:pPr>
                      <a:r>
                        <a:rPr lang="en-US" sz="1800" dirty="0">
                          <a:latin typeface="Times New Roman"/>
                          <a:ea typeface="Calibri"/>
                          <a:cs typeface="Times New Roman"/>
                        </a:rPr>
                        <a:t>Registration fee is one rupee which is valid for one month.</a:t>
                      </a:r>
                      <a:endParaRPr lang="en-US" sz="1600" dirty="0">
                        <a:latin typeface="Calibri"/>
                        <a:ea typeface="Calibri"/>
                        <a:cs typeface="Times New Roman"/>
                      </a:endParaRPr>
                    </a:p>
                    <a:p>
                      <a:pPr marL="342900" marR="0" lvl="0" indent="-342900" algn="just">
                        <a:lnSpc>
                          <a:spcPct val="150000"/>
                        </a:lnSpc>
                        <a:spcBef>
                          <a:spcPts val="0"/>
                        </a:spcBef>
                        <a:spcAft>
                          <a:spcPts val="0"/>
                        </a:spcAft>
                        <a:buFont typeface="Symbol"/>
                        <a:buChar char=""/>
                      </a:pPr>
                      <a:r>
                        <a:rPr lang="en-US" sz="1800" dirty="0">
                          <a:latin typeface="Times New Roman"/>
                          <a:ea typeface="Calibri"/>
                          <a:cs typeface="Times New Roman"/>
                        </a:rPr>
                        <a:t>Old registration holder patients directly go to the OPD.</a:t>
                      </a:r>
                      <a:endParaRPr lang="en-US" sz="16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1016821">
                <a:tc gridSpan="2">
                  <a:txBody>
                    <a:bodyPr/>
                    <a:lstStyle/>
                    <a:p>
                      <a:pPr marL="0" marR="0" algn="just">
                        <a:lnSpc>
                          <a:spcPct val="150000"/>
                        </a:lnSpc>
                        <a:spcBef>
                          <a:spcPts val="0"/>
                        </a:spcBef>
                        <a:spcAft>
                          <a:spcPts val="0"/>
                        </a:spcAft>
                      </a:pPr>
                      <a:r>
                        <a:rPr lang="en-US" sz="1800" b="1" dirty="0">
                          <a:latin typeface="Times New Roman"/>
                          <a:ea typeface="Calibri"/>
                          <a:cs typeface="Times New Roman"/>
                        </a:rPr>
                        <a:t>Patients Records</a:t>
                      </a:r>
                      <a:endParaRPr lang="en-US" sz="1600" dirty="0">
                        <a:latin typeface="Calibri"/>
                        <a:ea typeface="Times New Roman"/>
                        <a:cs typeface="Times New Roman"/>
                      </a:endParaRPr>
                    </a:p>
                  </a:txBody>
                  <a:tcPr marL="68580" marR="68580" marT="0" marB="0"/>
                </a:tc>
                <a:tc hMerge="1">
                  <a:txBody>
                    <a:bodyPr/>
                    <a:lstStyle/>
                    <a:p>
                      <a:endParaRPr lang="en-US"/>
                    </a:p>
                  </a:txBody>
                  <a:tcPr/>
                </a:tc>
                <a:tc gridSpan="2">
                  <a:txBody>
                    <a:bodyPr/>
                    <a:lstStyle/>
                    <a:p>
                      <a:pPr marL="0" marR="0" algn="just">
                        <a:lnSpc>
                          <a:spcPct val="150000"/>
                        </a:lnSpc>
                        <a:spcBef>
                          <a:spcPts val="0"/>
                        </a:spcBef>
                        <a:spcAft>
                          <a:spcPts val="0"/>
                        </a:spcAft>
                      </a:pPr>
                      <a:r>
                        <a:rPr lang="en-US" sz="1800" dirty="0">
                          <a:latin typeface="Times New Roman"/>
                          <a:ea typeface="Calibri"/>
                          <a:cs typeface="Times New Roman"/>
                        </a:rPr>
                        <a:t>Outpatient Register, Registration Slip.</a:t>
                      </a:r>
                      <a:endParaRPr lang="en-US" sz="1600" dirty="0">
                        <a:latin typeface="Calibri"/>
                        <a:ea typeface="Times New Roman"/>
                        <a:cs typeface="Times New Roman"/>
                      </a:endParaRPr>
                    </a:p>
                  </a:txBody>
                  <a:tcPr marL="68580" marR="68580" marT="0" marB="0"/>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fontScale="90000"/>
          </a:bodyPr>
          <a:lstStyle/>
          <a:p>
            <a:r>
              <a:rPr lang="en-US" b="1" dirty="0" smtClean="0"/>
              <a:t>B.) Gap Analysis:</a:t>
            </a:r>
            <a:r>
              <a:rPr lang="en-US" dirty="0" smtClean="0"/>
              <a:t/>
            </a:r>
            <a:br>
              <a:rPr lang="en-US" dirty="0" smtClean="0"/>
            </a:br>
            <a:endParaRPr lang="en-US" dirty="0"/>
          </a:p>
        </p:txBody>
      </p:sp>
      <p:graphicFrame>
        <p:nvGraphicFramePr>
          <p:cNvPr id="4" name="Content Placeholder 3"/>
          <p:cNvGraphicFramePr>
            <a:graphicFrameLocks noGrp="1"/>
          </p:cNvGraphicFramePr>
          <p:nvPr>
            <p:ph sz="quarter" idx="1"/>
          </p:nvPr>
        </p:nvGraphicFramePr>
        <p:xfrm>
          <a:off x="228600" y="381001"/>
          <a:ext cx="8915400" cy="6296808"/>
        </p:xfrm>
        <a:graphic>
          <a:graphicData uri="http://schemas.openxmlformats.org/drawingml/2006/table">
            <a:tbl>
              <a:tblPr firstRow="1" bandRow="1">
                <a:tableStyleId>{BC89EF96-8CEA-46FF-86C4-4CE0E7609802}</a:tableStyleId>
              </a:tblPr>
              <a:tblGrid>
                <a:gridCol w="4457700"/>
                <a:gridCol w="4210050"/>
                <a:gridCol w="247650"/>
              </a:tblGrid>
              <a:tr h="707655">
                <a:tc>
                  <a:txBody>
                    <a:bodyPr/>
                    <a:lstStyle/>
                    <a:p>
                      <a:pPr marL="0" marR="0" algn="just">
                        <a:lnSpc>
                          <a:spcPct val="150000"/>
                        </a:lnSpc>
                        <a:spcBef>
                          <a:spcPts val="0"/>
                        </a:spcBef>
                        <a:spcAft>
                          <a:spcPts val="0"/>
                        </a:spcAft>
                      </a:pPr>
                      <a:r>
                        <a:rPr lang="en-US" sz="2000" dirty="0"/>
                        <a:t>Gap ID No.</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400" b="0" dirty="0"/>
                        <a:t>OP001</a:t>
                      </a:r>
                      <a:endParaRPr lang="en-US" sz="1200" b="0" dirty="0">
                        <a:latin typeface="Calibri"/>
                        <a:ea typeface="Times New Roman"/>
                        <a:cs typeface="Times New Roman"/>
                      </a:endParaRPr>
                    </a:p>
                  </a:txBody>
                  <a:tcPr marL="68580" marR="68580" marT="0" marB="0"/>
                </a:tc>
                <a:tc rowSpan="6">
                  <a:txBody>
                    <a:bodyPr/>
                    <a:lstStyle/>
                    <a:p>
                      <a:endParaRPr lang="en-US" dirty="0"/>
                    </a:p>
                  </a:txBody>
                  <a:tcPr/>
                </a:tc>
              </a:tr>
              <a:tr h="707655">
                <a:tc gridSpan="2">
                  <a:txBody>
                    <a:bodyPr/>
                    <a:lstStyle/>
                    <a:p>
                      <a:pPr marL="0" marR="0" algn="just">
                        <a:lnSpc>
                          <a:spcPct val="150000"/>
                        </a:lnSpc>
                        <a:spcBef>
                          <a:spcPts val="0"/>
                        </a:spcBef>
                        <a:spcAft>
                          <a:spcPts val="0"/>
                        </a:spcAft>
                      </a:pPr>
                      <a:r>
                        <a:rPr lang="en-US" sz="2000" b="1" dirty="0"/>
                        <a:t>Gap Statement</a:t>
                      </a:r>
                      <a:r>
                        <a:rPr lang="en-US" sz="2000" dirty="0"/>
                        <a:t>: Registration counter is in the open.</a:t>
                      </a:r>
                      <a:endParaRPr lang="en-US" sz="1800" dirty="0">
                        <a:latin typeface="Calibri"/>
                        <a:ea typeface="Times New Roman"/>
                        <a:cs typeface="Times New Roman"/>
                      </a:endParaRPr>
                    </a:p>
                  </a:txBody>
                  <a:tcPr marL="68580" marR="68580" marT="0" marB="0"/>
                </a:tc>
                <a:tc hMerge="1">
                  <a:txBody>
                    <a:bodyPr/>
                    <a:lstStyle/>
                    <a:p>
                      <a:endParaRPr lang="en-US"/>
                    </a:p>
                  </a:txBody>
                  <a:tcPr/>
                </a:tc>
                <a:tc vMerge="1">
                  <a:txBody>
                    <a:bodyPr/>
                    <a:lstStyle/>
                    <a:p>
                      <a:endParaRPr lang="en-US"/>
                    </a:p>
                  </a:txBody>
                  <a:tcPr/>
                </a:tc>
              </a:tr>
              <a:tr h="2419247">
                <a:tc gridSpan="2">
                  <a:txBody>
                    <a:bodyPr/>
                    <a:lstStyle/>
                    <a:p>
                      <a:pPr marL="0" marR="0" algn="just">
                        <a:lnSpc>
                          <a:spcPct val="150000"/>
                        </a:lnSpc>
                        <a:spcBef>
                          <a:spcPts val="0"/>
                        </a:spcBef>
                        <a:spcAft>
                          <a:spcPts val="0"/>
                        </a:spcAft>
                      </a:pPr>
                      <a:r>
                        <a:rPr lang="en-US" sz="2000" b="1" dirty="0"/>
                        <a:t>Rationale/Explanation:</a:t>
                      </a:r>
                      <a:endParaRPr lang="en-US" sz="1800" b="1" dirty="0"/>
                    </a:p>
                    <a:p>
                      <a:pPr marL="342900" marR="0" lvl="0" indent="-342900" algn="just">
                        <a:lnSpc>
                          <a:spcPct val="150000"/>
                        </a:lnSpc>
                        <a:spcBef>
                          <a:spcPts val="0"/>
                        </a:spcBef>
                        <a:spcAft>
                          <a:spcPts val="0"/>
                        </a:spcAft>
                        <a:buFont typeface="Symbol"/>
                        <a:buChar char=""/>
                      </a:pPr>
                      <a:r>
                        <a:rPr lang="en-US" sz="2000" dirty="0"/>
                        <a:t>For registration the patient has to stand outside in the open.</a:t>
                      </a:r>
                      <a:endParaRPr lang="en-US" sz="1800" dirty="0"/>
                    </a:p>
                    <a:p>
                      <a:pPr marL="342900" marR="0" lvl="0" indent="-342900" algn="just">
                        <a:lnSpc>
                          <a:spcPct val="150000"/>
                        </a:lnSpc>
                        <a:spcBef>
                          <a:spcPts val="0"/>
                        </a:spcBef>
                        <a:spcAft>
                          <a:spcPts val="0"/>
                        </a:spcAft>
                        <a:buFont typeface="Symbol"/>
                        <a:buChar char=""/>
                      </a:pPr>
                      <a:r>
                        <a:rPr lang="en-US" sz="2000" dirty="0"/>
                        <a:t>The area is not covered and patients have to stand in adverse weather condition.</a:t>
                      </a:r>
                      <a:endParaRPr lang="en-US" sz="1800" dirty="0"/>
                    </a:p>
                    <a:p>
                      <a:pPr marL="342900" marR="0" lvl="0" indent="-342900" algn="just">
                        <a:lnSpc>
                          <a:spcPct val="150000"/>
                        </a:lnSpc>
                        <a:spcBef>
                          <a:spcPts val="0"/>
                        </a:spcBef>
                        <a:spcAft>
                          <a:spcPts val="0"/>
                        </a:spcAft>
                        <a:buFont typeface="Symbol"/>
                        <a:buChar char=""/>
                      </a:pPr>
                      <a:r>
                        <a:rPr lang="en-US" sz="2000" dirty="0"/>
                        <a:t>There is no chair or bench available for the patients to sit.</a:t>
                      </a:r>
                      <a:endParaRPr lang="en-US" sz="1800" dirty="0">
                        <a:latin typeface="Calibri"/>
                        <a:ea typeface="Calibri"/>
                        <a:cs typeface="Times New Roman"/>
                      </a:endParaRPr>
                    </a:p>
                  </a:txBody>
                  <a:tcPr marL="68580" marR="68580" marT="0" marB="0"/>
                </a:tc>
                <a:tc hMerge="1">
                  <a:txBody>
                    <a:bodyPr/>
                    <a:lstStyle/>
                    <a:p>
                      <a:endParaRPr lang="en-US"/>
                    </a:p>
                  </a:txBody>
                  <a:tcPr/>
                </a:tc>
                <a:tc vMerge="1">
                  <a:txBody>
                    <a:bodyPr/>
                    <a:lstStyle/>
                    <a:p>
                      <a:endParaRPr lang="en-US" dirty="0"/>
                    </a:p>
                  </a:txBody>
                  <a:tcPr/>
                </a:tc>
              </a:tr>
              <a:tr h="1046941">
                <a:tc>
                  <a:txBody>
                    <a:bodyPr/>
                    <a:lstStyle/>
                    <a:p>
                      <a:pPr marL="0" marR="0" algn="just">
                        <a:lnSpc>
                          <a:spcPct val="150000"/>
                        </a:lnSpc>
                        <a:spcBef>
                          <a:spcPts val="0"/>
                        </a:spcBef>
                        <a:spcAft>
                          <a:spcPts val="0"/>
                        </a:spcAft>
                      </a:pPr>
                      <a:r>
                        <a:rPr lang="en-US" sz="2000" b="1" dirty="0"/>
                        <a:t>Gap Classification</a:t>
                      </a:r>
                      <a:endParaRPr lang="en-US" sz="1800" b="1" dirty="0"/>
                    </a:p>
                    <a:p>
                      <a:pPr marL="0" marR="0" algn="just">
                        <a:lnSpc>
                          <a:spcPct val="150000"/>
                        </a:lnSpc>
                        <a:spcBef>
                          <a:spcPts val="0"/>
                        </a:spcBef>
                        <a:spcAft>
                          <a:spcPts val="0"/>
                        </a:spcAft>
                      </a:pPr>
                      <a:r>
                        <a:rPr lang="en-US" sz="2000" dirty="0"/>
                        <a:t>Structure</a:t>
                      </a:r>
                      <a:endParaRPr lang="en-US" sz="18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2000" dirty="0"/>
                        <a:t>*</a:t>
                      </a:r>
                      <a:r>
                        <a:rPr lang="en-US" sz="2000" b="1" dirty="0"/>
                        <a:t>Gap Severity Rating</a:t>
                      </a:r>
                      <a:endParaRPr lang="en-US" sz="1800" b="1" dirty="0"/>
                    </a:p>
                    <a:p>
                      <a:pPr marL="0" marR="0" algn="just">
                        <a:lnSpc>
                          <a:spcPct val="150000"/>
                        </a:lnSpc>
                        <a:spcBef>
                          <a:spcPts val="0"/>
                        </a:spcBef>
                        <a:spcAft>
                          <a:spcPts val="0"/>
                        </a:spcAft>
                      </a:pPr>
                      <a:r>
                        <a:rPr lang="en-US" sz="2000" dirty="0"/>
                        <a:t>Medium</a:t>
                      </a:r>
                      <a:endParaRPr lang="en-US" sz="1800" dirty="0">
                        <a:latin typeface="Calibri"/>
                        <a:ea typeface="Times New Roman"/>
                        <a:cs typeface="Times New Roman"/>
                      </a:endParaRPr>
                    </a:p>
                  </a:txBody>
                  <a:tcPr marL="68580" marR="68580" marT="0" marB="0"/>
                </a:tc>
                <a:tc vMerge="1">
                  <a:txBody>
                    <a:bodyPr/>
                    <a:lstStyle/>
                    <a:p>
                      <a:endParaRPr lang="en-US"/>
                    </a:p>
                  </a:txBody>
                  <a:tcPr/>
                </a:tc>
              </a:tr>
              <a:tr h="707655">
                <a:tc>
                  <a:txBody>
                    <a:bodyPr/>
                    <a:lstStyle/>
                    <a:p>
                      <a:pPr marL="0" marR="0" algn="just">
                        <a:lnSpc>
                          <a:spcPct val="150000"/>
                        </a:lnSpc>
                        <a:spcBef>
                          <a:spcPts val="0"/>
                        </a:spcBef>
                        <a:spcAft>
                          <a:spcPts val="0"/>
                        </a:spcAft>
                      </a:pPr>
                      <a:r>
                        <a:rPr lang="en-US" sz="2000" b="1" dirty="0"/>
                        <a:t>Gap Reference </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2000" dirty="0"/>
                        <a:t>IPHS Standards (4.1.3.)</a:t>
                      </a:r>
                      <a:endParaRPr lang="en-US" sz="1800" dirty="0">
                        <a:latin typeface="Calibri"/>
                        <a:ea typeface="Times New Roman"/>
                        <a:cs typeface="Times New Roman"/>
                      </a:endParaRPr>
                    </a:p>
                  </a:txBody>
                  <a:tcPr marL="68580" marR="68580" marT="0" marB="0"/>
                </a:tc>
                <a:tc vMerge="1">
                  <a:txBody>
                    <a:bodyPr/>
                    <a:lstStyle/>
                    <a:p>
                      <a:endParaRPr lang="en-US" dirty="0"/>
                    </a:p>
                  </a:txBody>
                  <a:tcPr/>
                </a:tc>
              </a:tr>
              <a:tr h="707655">
                <a:tc>
                  <a:txBody>
                    <a:bodyPr/>
                    <a:lstStyle/>
                    <a:p>
                      <a:pPr marL="0" marR="0" algn="just">
                        <a:lnSpc>
                          <a:spcPct val="150000"/>
                        </a:lnSpc>
                        <a:spcBef>
                          <a:spcPts val="0"/>
                        </a:spcBef>
                        <a:spcAft>
                          <a:spcPts val="0"/>
                        </a:spcAft>
                      </a:pPr>
                      <a:r>
                        <a:rPr lang="en-US" sz="2000" b="1" dirty="0"/>
                        <a:t>Supporting Annexure</a:t>
                      </a:r>
                      <a:endParaRPr lang="en-US" sz="1800" b="1"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2000" dirty="0"/>
                        <a:t>Photograph</a:t>
                      </a:r>
                      <a:endParaRPr lang="en-US" sz="1800" dirty="0">
                        <a:latin typeface="Calibri"/>
                        <a:ea typeface="Times New Roman"/>
                        <a:cs typeface="Times New Roman"/>
                      </a:endParaRPr>
                    </a:p>
                  </a:txBody>
                  <a:tcPr marL="68580" marR="68580" marT="0" marB="0"/>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768</TotalTime>
  <Words>4058</Words>
  <Application>Microsoft Office PowerPoint</Application>
  <PresentationFormat>On-screen Show (4:3)</PresentationFormat>
  <Paragraphs>581</Paragraphs>
  <Slides>64</Slides>
  <Notes>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Oriel</vt:lpstr>
      <vt:lpstr>Dissertation  At Referral Hospital Nathnagar in Bhagalpur District in Bihar  “Gap Analysis of The Referral Hospital Nathnagar as per Indian Public Health Standards ”                                Presented By:                                                                                                                    Narendra Naga                                                                                                                    PG/11/056</vt:lpstr>
      <vt:lpstr>INTRODUCTION</vt:lpstr>
      <vt:lpstr>Rationale of the study </vt:lpstr>
      <vt:lpstr>OBJECTIVE</vt:lpstr>
      <vt:lpstr>DATA AND METHODS</vt:lpstr>
      <vt:lpstr>Cont..</vt:lpstr>
      <vt:lpstr>OBSERVATION &amp; FINDINGS</vt:lpstr>
      <vt:lpstr>A.) For Process Flow:</vt:lpstr>
      <vt:lpstr>B.) Gap Analysis: </vt:lpstr>
      <vt:lpstr>OPD Registration Counter..</vt:lpstr>
      <vt:lpstr>C.) GAP ANALYSIS: </vt:lpstr>
      <vt:lpstr>Patient’s waiting area..</vt:lpstr>
      <vt:lpstr>1.2) OP Consultation </vt:lpstr>
      <vt:lpstr>A.) For Process Flow: </vt:lpstr>
      <vt:lpstr>B.) Gap Analysis:</vt:lpstr>
      <vt:lpstr>C.) Gap Analysis:</vt:lpstr>
      <vt:lpstr>D.) Gap Analysis:</vt:lpstr>
      <vt:lpstr>1.3) Dispensing of Medicines</vt:lpstr>
      <vt:lpstr>A.) For Process Flow:</vt:lpstr>
      <vt:lpstr> B.) Gap Analysis:</vt:lpstr>
      <vt:lpstr>Drug Dispensing Window..</vt:lpstr>
      <vt:lpstr>2.0) IN-PATIENT DEPARTMENT</vt:lpstr>
      <vt:lpstr>A.) For Process Flow:</vt:lpstr>
      <vt:lpstr>B.) For Gap Analysis:</vt:lpstr>
      <vt:lpstr>Hospital Ward..</vt:lpstr>
      <vt:lpstr>3.0) Maternity &amp; Child Health Care (Delivery)</vt:lpstr>
      <vt:lpstr>A.) Process Flow:</vt:lpstr>
      <vt:lpstr>B.) Gap Analysis:</vt:lpstr>
      <vt:lpstr>Labour Room..</vt:lpstr>
      <vt:lpstr>4.0) OPERATION THEATER</vt:lpstr>
      <vt:lpstr>A.) For Process Flow:</vt:lpstr>
      <vt:lpstr>B.) Gap Analysis:</vt:lpstr>
      <vt:lpstr>Operation Theatre…</vt:lpstr>
      <vt:lpstr>5.0) Medicine/ Drug Store/ Store Room</vt:lpstr>
      <vt:lpstr>A.) Process Flow:</vt:lpstr>
      <vt:lpstr>B.) Gap Analysis:</vt:lpstr>
      <vt:lpstr>Store Room..</vt:lpstr>
      <vt:lpstr> 6.0) HOUSE KEEPING </vt:lpstr>
      <vt:lpstr>A.) Process Flow:</vt:lpstr>
      <vt:lpstr>B.) Gap Analysis:</vt:lpstr>
      <vt:lpstr>7.0) DIETARY SERVICES</vt:lpstr>
      <vt:lpstr>A.) Process Flow:</vt:lpstr>
      <vt:lpstr>B.) Gap Analysis:</vt:lpstr>
      <vt:lpstr>Hospital Kitchen Room..</vt:lpstr>
      <vt:lpstr>8.0) LAUNDRY SERVICES</vt:lpstr>
      <vt:lpstr>A.) Process Flow:</vt:lpstr>
      <vt:lpstr>B.) Gap Analysis:</vt:lpstr>
      <vt:lpstr>SWOT ANALYSIS</vt:lpstr>
      <vt:lpstr>Cont..</vt:lpstr>
      <vt:lpstr>WEAKNESSES </vt:lpstr>
      <vt:lpstr>Cont..</vt:lpstr>
      <vt:lpstr>OPPORTUNITIES </vt:lpstr>
      <vt:lpstr>PERCEIVED CHALLENGES </vt:lpstr>
      <vt:lpstr>Conclusion &amp; Recommendations</vt:lpstr>
      <vt:lpstr>A. Recommendations for Wards</vt:lpstr>
      <vt:lpstr>B. Waiting area</vt:lpstr>
      <vt:lpstr>C. Operation Theatre</vt:lpstr>
      <vt:lpstr>D. Equipment and Furniture</vt:lpstr>
      <vt:lpstr>E. Labour Room</vt:lpstr>
      <vt:lpstr>F. Outpatient Department</vt:lpstr>
      <vt:lpstr>H. Minor OT/Dressing Room/Injection Room/Emergency</vt:lpstr>
      <vt:lpstr>References</vt:lpstr>
      <vt:lpstr>Cont..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naren</dc:creator>
  <cp:lastModifiedBy>naren</cp:lastModifiedBy>
  <cp:revision>82</cp:revision>
  <dcterms:created xsi:type="dcterms:W3CDTF">2013-04-27T21:39:59Z</dcterms:created>
  <dcterms:modified xsi:type="dcterms:W3CDTF">2013-05-06T17:27:37Z</dcterms:modified>
</cp:coreProperties>
</file>