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304" r:id="rId6"/>
    <p:sldId id="29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9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305" r:id="rId38"/>
    <p:sldId id="289" r:id="rId39"/>
    <p:sldId id="294" r:id="rId40"/>
    <p:sldId id="292" r:id="rId41"/>
    <p:sldId id="290" r:id="rId42"/>
    <p:sldId id="297" r:id="rId43"/>
    <p:sldId id="299" r:id="rId44"/>
    <p:sldId id="300" r:id="rId45"/>
    <p:sldId id="301" r:id="rId46"/>
    <p:sldId id="302" r:id="rId47"/>
    <p:sldId id="303" r:id="rId48"/>
    <p:sldId id="291" r:id="rId49"/>
    <p:sldId id="29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AFF4A5-3568-4032-969E-67F6A569E8F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A891E9-D70B-4F25-9E19-0CBEEF6CC52C}">
      <dgm:prSet/>
      <dgm:spPr/>
      <dgm:t>
        <a:bodyPr/>
        <a:lstStyle/>
        <a:p>
          <a:r>
            <a:rPr lang="en-IN" dirty="0" err="1" smtClean="0">
              <a:solidFill>
                <a:schemeClr val="tx1"/>
              </a:solidFill>
            </a:rPr>
            <a:t>OpenMRS</a:t>
          </a:r>
          <a:r>
            <a:rPr lang="en-IN" dirty="0" smtClean="0">
              <a:solidFill>
                <a:schemeClr val="tx1"/>
              </a:solidFill>
            </a:rPr>
            <a:t> Testing for </a:t>
          </a:r>
          <a:r>
            <a:rPr lang="en-IN" dirty="0" err="1" smtClean="0">
              <a:solidFill>
                <a:schemeClr val="tx1"/>
              </a:solidFill>
            </a:rPr>
            <a:t>Mandi</a:t>
          </a:r>
          <a:r>
            <a:rPr lang="en-IN" dirty="0" smtClean="0">
              <a:solidFill>
                <a:schemeClr val="tx1"/>
              </a:solidFill>
            </a:rPr>
            <a:t> and </a:t>
          </a:r>
          <a:r>
            <a:rPr lang="en-IN" dirty="0" err="1" smtClean="0">
              <a:solidFill>
                <a:schemeClr val="tx1"/>
              </a:solidFill>
            </a:rPr>
            <a:t>Kullu</a:t>
          </a:r>
          <a:r>
            <a:rPr lang="en-IN" dirty="0" smtClean="0">
              <a:solidFill>
                <a:schemeClr val="tx1"/>
              </a:solidFill>
            </a:rPr>
            <a:t> districts</a:t>
          </a:r>
        </a:p>
      </dgm:t>
    </dgm:pt>
    <dgm:pt modelId="{292C36F2-BAE7-415A-8680-56DA191AD882}" type="parTrans" cxnId="{F4BE2910-246C-458F-983C-A37BEF3E73AD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D220B8A8-EBD1-4437-B334-1267595102FF}" type="sibTrans" cxnId="{F4BE2910-246C-458F-983C-A37BEF3E73AD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826D1AEE-FB75-4D7F-B0DF-23C57E0853B1}">
      <dgm:prSet/>
      <dgm:spPr/>
      <dgm:t>
        <a:bodyPr/>
        <a:lstStyle/>
        <a:p>
          <a:r>
            <a:rPr lang="en-IN" smtClean="0">
              <a:solidFill>
                <a:schemeClr val="tx1"/>
              </a:solidFill>
            </a:rPr>
            <a:t>Cold Chain Equipment Management (CCEM) Manual Designing</a:t>
          </a:r>
          <a:endParaRPr lang="en-IN" dirty="0" smtClean="0">
            <a:solidFill>
              <a:schemeClr val="tx1"/>
            </a:solidFill>
          </a:endParaRPr>
        </a:p>
      </dgm:t>
    </dgm:pt>
    <dgm:pt modelId="{B605331C-A1BD-46DE-AA68-6FD83C73FEDD}" type="parTrans" cxnId="{28AE3B15-73B6-438A-8A44-FBD3D40DF52B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F3C74F7E-8EEA-4D83-A1FC-A41F7FB34B17}" type="sibTrans" cxnId="{28AE3B15-73B6-438A-8A44-FBD3D40DF52B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C5C22B63-0FD4-4AA9-834C-B0B80D82209F}">
      <dgm:prSet/>
      <dgm:spPr/>
      <dgm:t>
        <a:bodyPr/>
        <a:lstStyle/>
        <a:p>
          <a:r>
            <a:rPr lang="en-IN" smtClean="0">
              <a:solidFill>
                <a:schemeClr val="tx1"/>
              </a:solidFill>
            </a:rPr>
            <a:t>Data Quality Assessment (DQA) Application Customization</a:t>
          </a:r>
          <a:endParaRPr lang="en-IN" dirty="0" smtClean="0">
            <a:solidFill>
              <a:schemeClr val="tx1"/>
            </a:solidFill>
          </a:endParaRPr>
        </a:p>
      </dgm:t>
    </dgm:pt>
    <dgm:pt modelId="{E2A4B23D-68C8-48FA-8E04-1B1956744F14}" type="parTrans" cxnId="{1E9851B1-69B1-4C13-B8D3-72EB5EC3B55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37725693-B1E3-450F-8093-7F41C5A611D0}" type="sibTrans" cxnId="{1E9851B1-69B1-4C13-B8D3-72EB5EC3B55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FFEB6CE1-B504-4E83-BD59-F1E5C5D5FA51}">
      <dgm:prSet/>
      <dgm:spPr/>
      <dgm:t>
        <a:bodyPr/>
        <a:lstStyle/>
        <a:p>
          <a:r>
            <a:rPr lang="en-IN" smtClean="0">
              <a:solidFill>
                <a:schemeClr val="tx1"/>
              </a:solidFill>
            </a:rPr>
            <a:t>Rationalisation of Formats for District Health Information Software (DHIS) Haryana</a:t>
          </a:r>
          <a:endParaRPr lang="en-IN" dirty="0" smtClean="0">
            <a:solidFill>
              <a:schemeClr val="tx1"/>
            </a:solidFill>
          </a:endParaRPr>
        </a:p>
      </dgm:t>
    </dgm:pt>
    <dgm:pt modelId="{AC98E841-7D3A-4651-BA45-B760CBC7C229}" type="parTrans" cxnId="{5C2AF5AF-8565-48EA-8234-0F1461E3D8A4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2E1A8447-E4A4-4DF2-BFB1-70771838CFB6}" type="sibTrans" cxnId="{5C2AF5AF-8565-48EA-8234-0F1461E3D8A4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30CA3F25-9DA7-4A2F-9B4A-7BA0535D9C30}">
      <dgm:prSet/>
      <dgm:spPr/>
      <dgm:t>
        <a:bodyPr/>
        <a:lstStyle/>
        <a:p>
          <a:r>
            <a:rPr lang="en-IN" smtClean="0">
              <a:solidFill>
                <a:schemeClr val="tx1"/>
              </a:solidFill>
            </a:rPr>
            <a:t>Documentation of feedback on ASHA Portal for Haryana</a:t>
          </a:r>
          <a:endParaRPr lang="en-IN" dirty="0" smtClean="0">
            <a:solidFill>
              <a:schemeClr val="tx1"/>
            </a:solidFill>
          </a:endParaRPr>
        </a:p>
      </dgm:t>
    </dgm:pt>
    <dgm:pt modelId="{3C2260B0-6C49-4100-BB9A-06351C82BF07}" type="parTrans" cxnId="{6037DEC5-FE72-4E44-9B23-FAE8C4CE6098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8DE41A55-6529-407D-BA6C-AFD67BB654E0}" type="sibTrans" cxnId="{6037DEC5-FE72-4E44-9B23-FAE8C4CE6098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A6611477-6EE0-4F32-AC67-332C2EC74EBE}">
      <dgm:prSet/>
      <dgm:spPr/>
      <dgm:t>
        <a:bodyPr/>
        <a:lstStyle/>
        <a:p>
          <a:r>
            <a:rPr lang="en-IN" smtClean="0">
              <a:solidFill>
                <a:schemeClr val="tx1"/>
              </a:solidFill>
            </a:rPr>
            <a:t>Data Analysis for Cancer Awareness Campaign (CAC) Punjab</a:t>
          </a:r>
          <a:endParaRPr lang="en-IN" dirty="0">
            <a:solidFill>
              <a:schemeClr val="tx1"/>
            </a:solidFill>
          </a:endParaRPr>
        </a:p>
      </dgm:t>
    </dgm:pt>
    <dgm:pt modelId="{A5FF7D9E-A80E-4A0E-9FF0-98E89E8A8B82}" type="parTrans" cxnId="{D40E79AE-5DF7-439F-B751-287097CE2D20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1EF5A5FB-F931-4B75-93F9-CDD3656D208F}" type="sibTrans" cxnId="{D40E79AE-5DF7-439F-B751-287097CE2D20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E9779898-8E7D-46C0-8F00-062722107108}" type="pres">
      <dgm:prSet presAssocID="{2FAFF4A5-3568-4032-969E-67F6A569E8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5B82198-4890-41B2-A1B3-E1CEBF091F53}" type="pres">
      <dgm:prSet presAssocID="{DBA891E9-D70B-4F25-9E19-0CBEEF6CC52C}" presName="parentText" presStyleLbl="node1" presStyleIdx="0" presStyleCnt="6" custLinFactNeighborY="-6825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F660200-DB31-4140-8BB2-AED78D14AEAB}" type="pres">
      <dgm:prSet presAssocID="{D220B8A8-EBD1-4437-B334-1267595102FF}" presName="spacer" presStyleCnt="0"/>
      <dgm:spPr/>
    </dgm:pt>
    <dgm:pt modelId="{5D8A378E-AA8A-4417-85CB-F1BA83376FFA}" type="pres">
      <dgm:prSet presAssocID="{826D1AEE-FB75-4D7F-B0DF-23C57E0853B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57C3101-D504-48C6-AC6A-FC716C7A3EAA}" type="pres">
      <dgm:prSet presAssocID="{F3C74F7E-8EEA-4D83-A1FC-A41F7FB34B17}" presName="spacer" presStyleCnt="0"/>
      <dgm:spPr/>
    </dgm:pt>
    <dgm:pt modelId="{EDE26794-6BD4-4E68-820D-442DE7B67163}" type="pres">
      <dgm:prSet presAssocID="{C5C22B63-0FD4-4AA9-834C-B0B80D82209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1BDCE69-7254-467B-96B4-72ED3D9CFDB1}" type="pres">
      <dgm:prSet presAssocID="{37725693-B1E3-450F-8093-7F41C5A611D0}" presName="spacer" presStyleCnt="0"/>
      <dgm:spPr/>
    </dgm:pt>
    <dgm:pt modelId="{5FC5B6CE-C8B4-47E0-A44E-6EF56E9DEF04}" type="pres">
      <dgm:prSet presAssocID="{FFEB6CE1-B504-4E83-BD59-F1E5C5D5FA5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4870CF2-1110-4BFE-8049-92F01E968670}" type="pres">
      <dgm:prSet presAssocID="{2E1A8447-E4A4-4DF2-BFB1-70771838CFB6}" presName="spacer" presStyleCnt="0"/>
      <dgm:spPr/>
    </dgm:pt>
    <dgm:pt modelId="{8BB79F4A-14F1-4432-A688-660627DC56F6}" type="pres">
      <dgm:prSet presAssocID="{30CA3F25-9DA7-4A2F-9B4A-7BA0535D9C3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FEF7945-60CA-4492-AD98-D5BEFADD4896}" type="pres">
      <dgm:prSet presAssocID="{8DE41A55-6529-407D-BA6C-AFD67BB654E0}" presName="spacer" presStyleCnt="0"/>
      <dgm:spPr/>
    </dgm:pt>
    <dgm:pt modelId="{E0D88B0B-A629-467C-8E27-7058F22E249F}" type="pres">
      <dgm:prSet presAssocID="{A6611477-6EE0-4F32-AC67-332C2EC74EB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C2AF5AF-8565-48EA-8234-0F1461E3D8A4}" srcId="{2FAFF4A5-3568-4032-969E-67F6A569E8F4}" destId="{FFEB6CE1-B504-4E83-BD59-F1E5C5D5FA51}" srcOrd="3" destOrd="0" parTransId="{AC98E841-7D3A-4651-BA45-B760CBC7C229}" sibTransId="{2E1A8447-E4A4-4DF2-BFB1-70771838CFB6}"/>
    <dgm:cxn modelId="{33EE372D-4E2A-4994-BD93-53C3DBD80BFB}" type="presOf" srcId="{FFEB6CE1-B504-4E83-BD59-F1E5C5D5FA51}" destId="{5FC5B6CE-C8B4-47E0-A44E-6EF56E9DEF04}" srcOrd="0" destOrd="0" presId="urn:microsoft.com/office/officeart/2005/8/layout/vList2"/>
    <dgm:cxn modelId="{B803EAC3-1B29-42B0-B5FD-3A754C56074C}" type="presOf" srcId="{C5C22B63-0FD4-4AA9-834C-B0B80D82209F}" destId="{EDE26794-6BD4-4E68-820D-442DE7B67163}" srcOrd="0" destOrd="0" presId="urn:microsoft.com/office/officeart/2005/8/layout/vList2"/>
    <dgm:cxn modelId="{6745F423-490F-43EE-A4C9-924D8E866386}" type="presOf" srcId="{30CA3F25-9DA7-4A2F-9B4A-7BA0535D9C30}" destId="{8BB79F4A-14F1-4432-A688-660627DC56F6}" srcOrd="0" destOrd="0" presId="urn:microsoft.com/office/officeart/2005/8/layout/vList2"/>
    <dgm:cxn modelId="{6E3FFA2B-AD77-4E57-A89A-ED43ABC3D32E}" type="presOf" srcId="{826D1AEE-FB75-4D7F-B0DF-23C57E0853B1}" destId="{5D8A378E-AA8A-4417-85CB-F1BA83376FFA}" srcOrd="0" destOrd="0" presId="urn:microsoft.com/office/officeart/2005/8/layout/vList2"/>
    <dgm:cxn modelId="{877591EB-6751-4FA4-B256-E9D87A2CE6E6}" type="presOf" srcId="{DBA891E9-D70B-4F25-9E19-0CBEEF6CC52C}" destId="{F5B82198-4890-41B2-A1B3-E1CEBF091F53}" srcOrd="0" destOrd="0" presId="urn:microsoft.com/office/officeart/2005/8/layout/vList2"/>
    <dgm:cxn modelId="{516FE8C8-05AE-4B55-9C03-2B8206E9796F}" type="presOf" srcId="{A6611477-6EE0-4F32-AC67-332C2EC74EBE}" destId="{E0D88B0B-A629-467C-8E27-7058F22E249F}" srcOrd="0" destOrd="0" presId="urn:microsoft.com/office/officeart/2005/8/layout/vList2"/>
    <dgm:cxn modelId="{28AE3B15-73B6-438A-8A44-FBD3D40DF52B}" srcId="{2FAFF4A5-3568-4032-969E-67F6A569E8F4}" destId="{826D1AEE-FB75-4D7F-B0DF-23C57E0853B1}" srcOrd="1" destOrd="0" parTransId="{B605331C-A1BD-46DE-AA68-6FD83C73FEDD}" sibTransId="{F3C74F7E-8EEA-4D83-A1FC-A41F7FB34B17}"/>
    <dgm:cxn modelId="{D40E79AE-5DF7-439F-B751-287097CE2D20}" srcId="{2FAFF4A5-3568-4032-969E-67F6A569E8F4}" destId="{A6611477-6EE0-4F32-AC67-332C2EC74EBE}" srcOrd="5" destOrd="0" parTransId="{A5FF7D9E-A80E-4A0E-9FF0-98E89E8A8B82}" sibTransId="{1EF5A5FB-F931-4B75-93F9-CDD3656D208F}"/>
    <dgm:cxn modelId="{FD64191F-9724-44B8-B3DE-F8F1B7D8662B}" type="presOf" srcId="{2FAFF4A5-3568-4032-969E-67F6A569E8F4}" destId="{E9779898-8E7D-46C0-8F00-062722107108}" srcOrd="0" destOrd="0" presId="urn:microsoft.com/office/officeart/2005/8/layout/vList2"/>
    <dgm:cxn modelId="{6037DEC5-FE72-4E44-9B23-FAE8C4CE6098}" srcId="{2FAFF4A5-3568-4032-969E-67F6A569E8F4}" destId="{30CA3F25-9DA7-4A2F-9B4A-7BA0535D9C30}" srcOrd="4" destOrd="0" parTransId="{3C2260B0-6C49-4100-BB9A-06351C82BF07}" sibTransId="{8DE41A55-6529-407D-BA6C-AFD67BB654E0}"/>
    <dgm:cxn modelId="{F4BE2910-246C-458F-983C-A37BEF3E73AD}" srcId="{2FAFF4A5-3568-4032-969E-67F6A569E8F4}" destId="{DBA891E9-D70B-4F25-9E19-0CBEEF6CC52C}" srcOrd="0" destOrd="0" parTransId="{292C36F2-BAE7-415A-8680-56DA191AD882}" sibTransId="{D220B8A8-EBD1-4437-B334-1267595102FF}"/>
    <dgm:cxn modelId="{1E9851B1-69B1-4C13-B8D3-72EB5EC3B559}" srcId="{2FAFF4A5-3568-4032-969E-67F6A569E8F4}" destId="{C5C22B63-0FD4-4AA9-834C-B0B80D82209F}" srcOrd="2" destOrd="0" parTransId="{E2A4B23D-68C8-48FA-8E04-1B1956744F14}" sibTransId="{37725693-B1E3-450F-8093-7F41C5A611D0}"/>
    <dgm:cxn modelId="{120D7392-09F2-46CB-8C6F-4DD8C942ED89}" type="presParOf" srcId="{E9779898-8E7D-46C0-8F00-062722107108}" destId="{F5B82198-4890-41B2-A1B3-E1CEBF091F53}" srcOrd="0" destOrd="0" presId="urn:microsoft.com/office/officeart/2005/8/layout/vList2"/>
    <dgm:cxn modelId="{72A7D502-BF69-478C-9045-6DB2A9EEA610}" type="presParOf" srcId="{E9779898-8E7D-46C0-8F00-062722107108}" destId="{9F660200-DB31-4140-8BB2-AED78D14AEAB}" srcOrd="1" destOrd="0" presId="urn:microsoft.com/office/officeart/2005/8/layout/vList2"/>
    <dgm:cxn modelId="{508514C2-3935-4863-AD55-6254A0D4926C}" type="presParOf" srcId="{E9779898-8E7D-46C0-8F00-062722107108}" destId="{5D8A378E-AA8A-4417-85CB-F1BA83376FFA}" srcOrd="2" destOrd="0" presId="urn:microsoft.com/office/officeart/2005/8/layout/vList2"/>
    <dgm:cxn modelId="{89CCCD2A-2DB9-43DB-8632-F111E1F3366B}" type="presParOf" srcId="{E9779898-8E7D-46C0-8F00-062722107108}" destId="{C57C3101-D504-48C6-AC6A-FC716C7A3EAA}" srcOrd="3" destOrd="0" presId="urn:microsoft.com/office/officeart/2005/8/layout/vList2"/>
    <dgm:cxn modelId="{423BA014-8092-42D0-8892-492D1DB8C241}" type="presParOf" srcId="{E9779898-8E7D-46C0-8F00-062722107108}" destId="{EDE26794-6BD4-4E68-820D-442DE7B67163}" srcOrd="4" destOrd="0" presId="urn:microsoft.com/office/officeart/2005/8/layout/vList2"/>
    <dgm:cxn modelId="{57512782-0C59-4F70-96FF-A23FC1201F37}" type="presParOf" srcId="{E9779898-8E7D-46C0-8F00-062722107108}" destId="{A1BDCE69-7254-467B-96B4-72ED3D9CFDB1}" srcOrd="5" destOrd="0" presId="urn:microsoft.com/office/officeart/2005/8/layout/vList2"/>
    <dgm:cxn modelId="{FC6760C4-1A91-4BE0-BD10-44E856518258}" type="presParOf" srcId="{E9779898-8E7D-46C0-8F00-062722107108}" destId="{5FC5B6CE-C8B4-47E0-A44E-6EF56E9DEF04}" srcOrd="6" destOrd="0" presId="urn:microsoft.com/office/officeart/2005/8/layout/vList2"/>
    <dgm:cxn modelId="{C2237FE5-5C65-4EAE-9A1F-769A222A4D5D}" type="presParOf" srcId="{E9779898-8E7D-46C0-8F00-062722107108}" destId="{94870CF2-1110-4BFE-8049-92F01E968670}" srcOrd="7" destOrd="0" presId="urn:microsoft.com/office/officeart/2005/8/layout/vList2"/>
    <dgm:cxn modelId="{6083FF1E-977F-46B6-A7A9-7A8C7D32496E}" type="presParOf" srcId="{E9779898-8E7D-46C0-8F00-062722107108}" destId="{8BB79F4A-14F1-4432-A688-660627DC56F6}" srcOrd="8" destOrd="0" presId="urn:microsoft.com/office/officeart/2005/8/layout/vList2"/>
    <dgm:cxn modelId="{0C5F7602-1909-4728-ADAE-188FB11A90A1}" type="presParOf" srcId="{E9779898-8E7D-46C0-8F00-062722107108}" destId="{4FEF7945-60CA-4492-AD98-D5BEFADD4896}" srcOrd="9" destOrd="0" presId="urn:microsoft.com/office/officeart/2005/8/layout/vList2"/>
    <dgm:cxn modelId="{6F4B2B1E-B768-4622-8FEA-7316CA6E28F3}" type="presParOf" srcId="{E9779898-8E7D-46C0-8F00-062722107108}" destId="{E0D88B0B-A629-467C-8E27-7058F22E249F}" srcOrd="1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C2662-D2F4-49AB-B226-B9FA99D3138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387C4F92-480B-4E9E-A11A-574B0BC93D69}">
      <dgm:prSet custT="1"/>
      <dgm:spPr/>
      <dgm:t>
        <a:bodyPr/>
        <a:lstStyle/>
        <a:p>
          <a:r>
            <a:rPr lang="en-IN" sz="1800" smtClean="0">
              <a:solidFill>
                <a:schemeClr val="tx1"/>
              </a:solidFill>
            </a:rPr>
            <a:t>Growing need for symptom based early detection of cancer.</a:t>
          </a:r>
          <a:endParaRPr lang="en-IN" sz="1800" dirty="0" smtClean="0">
            <a:solidFill>
              <a:schemeClr val="tx1"/>
            </a:solidFill>
          </a:endParaRPr>
        </a:p>
      </dgm:t>
    </dgm:pt>
    <dgm:pt modelId="{B6962A7B-8C33-4F4A-8330-7E337B129CD7}" type="parTrans" cxnId="{FF2627B1-197B-4274-B638-4629F1802307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51B1CB5D-ED72-4AEE-9C2E-399BE6DE77F8}" type="sibTrans" cxnId="{FF2627B1-197B-4274-B638-4629F1802307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1B9E84CC-77A4-4564-8C36-2E625F1AAF03}">
      <dgm:prSet custT="1"/>
      <dgm:spPr/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Follow up for the cancer confirmed and suspected cases.</a:t>
          </a:r>
          <a:endParaRPr lang="en-US" sz="1800" dirty="0" smtClean="0">
            <a:solidFill>
              <a:schemeClr val="tx1"/>
            </a:solidFill>
          </a:endParaRPr>
        </a:p>
      </dgm:t>
    </dgm:pt>
    <dgm:pt modelId="{43EB063E-BFF0-4F12-B1A3-B0667A17EDF7}" type="parTrans" cxnId="{0334C1AE-09C9-4DF2-B845-63D4899CA070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08FC632B-7721-42F7-911C-91EC05165D17}" type="sibTrans" cxnId="{0334C1AE-09C9-4DF2-B845-63D4899CA070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09E1035A-A626-4D77-B441-6EC212CA7BFB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Motivating patients for follow up and allocating funds to them for their treatment.</a:t>
          </a:r>
        </a:p>
      </dgm:t>
    </dgm:pt>
    <dgm:pt modelId="{7425C409-204A-4219-AFE4-CD7F9C5A5ED1}" type="parTrans" cxnId="{4AE30C1E-913A-49C4-9EDA-662A7BF9CAAA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A25F5C9F-E5D8-4355-AF77-265D7179020D}" type="sibTrans" cxnId="{4AE30C1E-913A-49C4-9EDA-662A7BF9CAAA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953DD4B5-010C-4034-B84D-CA9B2060B026}">
      <dgm:prSet custT="1"/>
      <dgm:spPr/>
      <dgm:t>
        <a:bodyPr/>
        <a:lstStyle/>
        <a:p>
          <a:r>
            <a:rPr lang="en-IN" sz="1800" smtClean="0">
              <a:solidFill>
                <a:schemeClr val="tx1"/>
              </a:solidFill>
            </a:rPr>
            <a:t>More campaigns should be organised on awareness of females to follow precautions and prevent risk factors leading to cancer.</a:t>
          </a:r>
          <a:endParaRPr lang="en-IN" sz="1800" dirty="0" smtClean="0">
            <a:solidFill>
              <a:schemeClr val="tx1"/>
            </a:solidFill>
          </a:endParaRPr>
        </a:p>
      </dgm:t>
    </dgm:pt>
    <dgm:pt modelId="{68E5E22C-551E-4B34-BF65-5D72B165C176}" type="parTrans" cxnId="{5B729031-BB9E-4082-BB69-394C3177A9EE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E42447F5-84D7-4F34-ABF5-0D996E7A8B6D}" type="sibTrans" cxnId="{5B729031-BB9E-4082-BB69-394C3177A9EE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C5B74241-E824-4F0D-A88D-F0E1B247E233}">
      <dgm:prSet custT="1"/>
      <dgm:spPr/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Need to provide more health facilities and awareness campaigns in rural areas.</a:t>
          </a:r>
          <a:endParaRPr lang="en-US" sz="1800" dirty="0" smtClean="0">
            <a:solidFill>
              <a:schemeClr val="tx1"/>
            </a:solidFill>
          </a:endParaRPr>
        </a:p>
      </dgm:t>
    </dgm:pt>
    <dgm:pt modelId="{5A5F1925-B520-4A48-88D6-0115A41238E5}" type="parTrans" cxnId="{4493AF29-766C-4C91-B1DD-717D9A8D4761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999481A8-DD65-4A47-86BB-770A917490D6}" type="sibTrans" cxnId="{4493AF29-766C-4C91-B1DD-717D9A8D4761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826AD2EE-178D-4856-88C3-2774CD3957C9}">
      <dgm:prSet custT="1"/>
      <dgm:spPr/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For accelerating reporting by districts, should perform retraining and motivational workshops where required to keep all human resources informed and involved.</a:t>
          </a:r>
          <a:endParaRPr lang="en-US" sz="1800" dirty="0" smtClean="0">
            <a:solidFill>
              <a:schemeClr val="tx1"/>
            </a:solidFill>
          </a:endParaRPr>
        </a:p>
      </dgm:t>
    </dgm:pt>
    <dgm:pt modelId="{6542EB6E-DD19-4FDA-9379-B02E5FA08B10}" type="parTrans" cxnId="{43764D18-BACD-41B9-864A-881AF992BC5D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F23AFCE5-CF1B-4B80-911E-39C6F9604E85}" type="sibTrans" cxnId="{43764D18-BACD-41B9-864A-881AF992BC5D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ACC8A7FB-F76F-47F1-BB23-4687F9C25CF2}">
      <dgm:prSet custT="1"/>
      <dgm:spPr/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There is a crucial need to upgrade server as well as UPS for server.</a:t>
          </a:r>
          <a:endParaRPr lang="en-US" sz="1800" dirty="0" smtClean="0">
            <a:solidFill>
              <a:schemeClr val="tx1"/>
            </a:solidFill>
          </a:endParaRPr>
        </a:p>
      </dgm:t>
    </dgm:pt>
    <dgm:pt modelId="{9B5DE04B-18FE-42DC-A21B-0ABD6781B52B}" type="parTrans" cxnId="{FAF89456-7941-447E-8985-EA5E43B1DE5A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D97457D7-8423-4823-A3F2-493A37D1228A}" type="sibTrans" cxnId="{FAF89456-7941-447E-8985-EA5E43B1DE5A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4519EA4B-9CFE-4765-AFE8-9590841582B4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Fields for risk factors and fertilizer handled should be made mandatory as analyzing these elements is essential in identifying the cause and trend of cancer.</a:t>
          </a:r>
        </a:p>
      </dgm:t>
    </dgm:pt>
    <dgm:pt modelId="{5BF129ED-B12A-4209-96FF-04F0270A1DE0}" type="parTrans" cxnId="{5E565BEC-E02F-41AE-A6A4-0F36A8BD6809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5C37B414-FE66-4CBA-8E84-E58C70EAE91E}" type="sibTrans" cxnId="{5E565BEC-E02F-41AE-A6A4-0F36A8BD6809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21D86582-1E21-4106-8383-6915EA10CD27}" type="pres">
      <dgm:prSet presAssocID="{65CC2662-D2F4-49AB-B226-B9FA99D313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578CACF-C404-4AED-A613-EAE65855432F}" type="pres">
      <dgm:prSet presAssocID="{387C4F92-480B-4E9E-A11A-574B0BC93D69}" presName="parentText" presStyleLbl="node1" presStyleIdx="0" presStyleCnt="8" custLinFactY="-104826" custLinFactNeighborX="-338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9B240EA-A97A-4AE5-885C-922CB59DA922}" type="pres">
      <dgm:prSet presAssocID="{51B1CB5D-ED72-4AEE-9C2E-399BE6DE77F8}" presName="spacer" presStyleCnt="0"/>
      <dgm:spPr/>
    </dgm:pt>
    <dgm:pt modelId="{E34AF5C3-E430-4684-B5B9-C8D3728104C1}" type="pres">
      <dgm:prSet presAssocID="{1B9E84CC-77A4-4564-8C36-2E625F1AAF03}" presName="parentText" presStyleLbl="node1" presStyleIdx="1" presStyleCnt="8" custLinFactY="-110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19E88CE-253D-412B-B9DF-62D009285808}" type="pres">
      <dgm:prSet presAssocID="{08FC632B-7721-42F7-911C-91EC05165D17}" presName="spacer" presStyleCnt="0"/>
      <dgm:spPr/>
    </dgm:pt>
    <dgm:pt modelId="{35386599-28E1-4128-B5B3-EE4AB7A20AD7}" type="pres">
      <dgm:prSet presAssocID="{09E1035A-A626-4D77-B441-6EC212CA7BFB}" presName="parentText" presStyleLbl="node1" presStyleIdx="2" presStyleCnt="8" custLinFactY="-116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858B0DC-301E-4866-90FF-454111D59D65}" type="pres">
      <dgm:prSet presAssocID="{A25F5C9F-E5D8-4355-AF77-265D7179020D}" presName="spacer" presStyleCnt="0"/>
      <dgm:spPr/>
    </dgm:pt>
    <dgm:pt modelId="{08813F9D-8D64-4626-90A7-E85931430321}" type="pres">
      <dgm:prSet presAssocID="{953DD4B5-010C-4034-B84D-CA9B2060B026}" presName="parentText" presStyleLbl="node1" presStyleIdx="3" presStyleCnt="8" custLinFactY="-673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7C65CD7-E51E-46DA-A4A6-CDD82DCE4D8A}" type="pres">
      <dgm:prSet presAssocID="{E42447F5-84D7-4F34-ABF5-0D996E7A8B6D}" presName="spacer" presStyleCnt="0"/>
      <dgm:spPr/>
    </dgm:pt>
    <dgm:pt modelId="{01A41544-C99B-4250-A5C5-4CCF449BD016}" type="pres">
      <dgm:prSet presAssocID="{C5B74241-E824-4F0D-A88D-F0E1B247E233}" presName="parentText" presStyleLbl="node1" presStyleIdx="4" presStyleCnt="8" custLinFactY="-177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4DA2E30-0809-4D3D-9050-273ACA446B88}" type="pres">
      <dgm:prSet presAssocID="{999481A8-DD65-4A47-86BB-770A917490D6}" presName="spacer" presStyleCnt="0"/>
      <dgm:spPr/>
    </dgm:pt>
    <dgm:pt modelId="{22DE3C50-C7BD-4F8C-951F-32D66E175AD3}" type="pres">
      <dgm:prSet presAssocID="{826AD2EE-178D-4856-88C3-2774CD3957C9}" presName="parentText" presStyleLbl="node1" presStyleIdx="5" presStyleCnt="8" custLinFactNeighborX="-840" custLinFactNeighborY="-5876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C8B8D0D-960A-46D4-BCC9-177036EA2E66}" type="pres">
      <dgm:prSet presAssocID="{F23AFCE5-CF1B-4B80-911E-39C6F9604E85}" presName="spacer" presStyleCnt="0"/>
      <dgm:spPr/>
    </dgm:pt>
    <dgm:pt modelId="{033E16D1-AB15-4314-AFA8-23A1CC8DCC97}" type="pres">
      <dgm:prSet presAssocID="{ACC8A7FB-F76F-47F1-BB23-4687F9C25CF2}" presName="parentText" presStyleLbl="node1" presStyleIdx="6" presStyleCnt="8" custLinFactNeighborY="542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CC46592-34E5-4416-9802-55AB77824D8A}" type="pres">
      <dgm:prSet presAssocID="{D97457D7-8423-4823-A3F2-493A37D1228A}" presName="spacer" presStyleCnt="0"/>
      <dgm:spPr/>
    </dgm:pt>
    <dgm:pt modelId="{2BD5B6F4-FB5F-47DE-AADC-3EC046FA870A}" type="pres">
      <dgm:prSet presAssocID="{4519EA4B-9CFE-4765-AFE8-9590841582B4}" presName="parentText" presStyleLbl="node1" presStyleIdx="7" presStyleCnt="8" custLinFactNeighborY="6960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F2627B1-197B-4274-B638-4629F1802307}" srcId="{65CC2662-D2F4-49AB-B226-B9FA99D3138D}" destId="{387C4F92-480B-4E9E-A11A-574B0BC93D69}" srcOrd="0" destOrd="0" parTransId="{B6962A7B-8C33-4F4A-8330-7E337B129CD7}" sibTransId="{51B1CB5D-ED72-4AEE-9C2E-399BE6DE77F8}"/>
    <dgm:cxn modelId="{B68914F7-D47A-4CCF-AA1C-4911462B6125}" type="presOf" srcId="{953DD4B5-010C-4034-B84D-CA9B2060B026}" destId="{08813F9D-8D64-4626-90A7-E85931430321}" srcOrd="0" destOrd="0" presId="urn:microsoft.com/office/officeart/2005/8/layout/vList2"/>
    <dgm:cxn modelId="{2AC5926E-F037-4353-AEDC-D05DD671344C}" type="presOf" srcId="{09E1035A-A626-4D77-B441-6EC212CA7BFB}" destId="{35386599-28E1-4128-B5B3-EE4AB7A20AD7}" srcOrd="0" destOrd="0" presId="urn:microsoft.com/office/officeart/2005/8/layout/vList2"/>
    <dgm:cxn modelId="{4AE30C1E-913A-49C4-9EDA-662A7BF9CAAA}" srcId="{65CC2662-D2F4-49AB-B226-B9FA99D3138D}" destId="{09E1035A-A626-4D77-B441-6EC212CA7BFB}" srcOrd="2" destOrd="0" parTransId="{7425C409-204A-4219-AFE4-CD7F9C5A5ED1}" sibTransId="{A25F5C9F-E5D8-4355-AF77-265D7179020D}"/>
    <dgm:cxn modelId="{C7A6137E-591B-46F9-8E32-759DDB600D14}" type="presOf" srcId="{65CC2662-D2F4-49AB-B226-B9FA99D3138D}" destId="{21D86582-1E21-4106-8383-6915EA10CD27}" srcOrd="0" destOrd="0" presId="urn:microsoft.com/office/officeart/2005/8/layout/vList2"/>
    <dgm:cxn modelId="{0334C1AE-09C9-4DF2-B845-63D4899CA070}" srcId="{65CC2662-D2F4-49AB-B226-B9FA99D3138D}" destId="{1B9E84CC-77A4-4564-8C36-2E625F1AAF03}" srcOrd="1" destOrd="0" parTransId="{43EB063E-BFF0-4F12-B1A3-B0667A17EDF7}" sibTransId="{08FC632B-7721-42F7-911C-91EC05165D17}"/>
    <dgm:cxn modelId="{43764D18-BACD-41B9-864A-881AF992BC5D}" srcId="{65CC2662-D2F4-49AB-B226-B9FA99D3138D}" destId="{826AD2EE-178D-4856-88C3-2774CD3957C9}" srcOrd="5" destOrd="0" parTransId="{6542EB6E-DD19-4FDA-9379-B02E5FA08B10}" sibTransId="{F23AFCE5-CF1B-4B80-911E-39C6F9604E85}"/>
    <dgm:cxn modelId="{5E565BEC-E02F-41AE-A6A4-0F36A8BD6809}" srcId="{65CC2662-D2F4-49AB-B226-B9FA99D3138D}" destId="{4519EA4B-9CFE-4765-AFE8-9590841582B4}" srcOrd="7" destOrd="0" parTransId="{5BF129ED-B12A-4209-96FF-04F0270A1DE0}" sibTransId="{5C37B414-FE66-4CBA-8E84-E58C70EAE91E}"/>
    <dgm:cxn modelId="{79C9674E-C443-49C1-B20B-63E01C8E530A}" type="presOf" srcId="{ACC8A7FB-F76F-47F1-BB23-4687F9C25CF2}" destId="{033E16D1-AB15-4314-AFA8-23A1CC8DCC97}" srcOrd="0" destOrd="0" presId="urn:microsoft.com/office/officeart/2005/8/layout/vList2"/>
    <dgm:cxn modelId="{61223A18-FB68-4B6F-B6A1-DFCE3A8A8ABE}" type="presOf" srcId="{387C4F92-480B-4E9E-A11A-574B0BC93D69}" destId="{D578CACF-C404-4AED-A613-EAE65855432F}" srcOrd="0" destOrd="0" presId="urn:microsoft.com/office/officeart/2005/8/layout/vList2"/>
    <dgm:cxn modelId="{FAF89456-7941-447E-8985-EA5E43B1DE5A}" srcId="{65CC2662-D2F4-49AB-B226-B9FA99D3138D}" destId="{ACC8A7FB-F76F-47F1-BB23-4687F9C25CF2}" srcOrd="6" destOrd="0" parTransId="{9B5DE04B-18FE-42DC-A21B-0ABD6781B52B}" sibTransId="{D97457D7-8423-4823-A3F2-493A37D1228A}"/>
    <dgm:cxn modelId="{4493AF29-766C-4C91-B1DD-717D9A8D4761}" srcId="{65CC2662-D2F4-49AB-B226-B9FA99D3138D}" destId="{C5B74241-E824-4F0D-A88D-F0E1B247E233}" srcOrd="4" destOrd="0" parTransId="{5A5F1925-B520-4A48-88D6-0115A41238E5}" sibTransId="{999481A8-DD65-4A47-86BB-770A917490D6}"/>
    <dgm:cxn modelId="{50D4DB06-398F-47FE-B55D-EF8767ED4FD1}" type="presOf" srcId="{4519EA4B-9CFE-4765-AFE8-9590841582B4}" destId="{2BD5B6F4-FB5F-47DE-AADC-3EC046FA870A}" srcOrd="0" destOrd="0" presId="urn:microsoft.com/office/officeart/2005/8/layout/vList2"/>
    <dgm:cxn modelId="{5B729031-BB9E-4082-BB69-394C3177A9EE}" srcId="{65CC2662-D2F4-49AB-B226-B9FA99D3138D}" destId="{953DD4B5-010C-4034-B84D-CA9B2060B026}" srcOrd="3" destOrd="0" parTransId="{68E5E22C-551E-4B34-BF65-5D72B165C176}" sibTransId="{E42447F5-84D7-4F34-ABF5-0D996E7A8B6D}"/>
    <dgm:cxn modelId="{CAA58464-2EAC-4E1C-9A3C-5EE7067EA21F}" type="presOf" srcId="{1B9E84CC-77A4-4564-8C36-2E625F1AAF03}" destId="{E34AF5C3-E430-4684-B5B9-C8D3728104C1}" srcOrd="0" destOrd="0" presId="urn:microsoft.com/office/officeart/2005/8/layout/vList2"/>
    <dgm:cxn modelId="{C630225D-C863-4250-AF6B-E33691779DFD}" type="presOf" srcId="{826AD2EE-178D-4856-88C3-2774CD3957C9}" destId="{22DE3C50-C7BD-4F8C-951F-32D66E175AD3}" srcOrd="0" destOrd="0" presId="urn:microsoft.com/office/officeart/2005/8/layout/vList2"/>
    <dgm:cxn modelId="{9BD7AB60-291C-4699-B011-D92663A680C7}" type="presOf" srcId="{C5B74241-E824-4F0D-A88D-F0E1B247E233}" destId="{01A41544-C99B-4250-A5C5-4CCF449BD016}" srcOrd="0" destOrd="0" presId="urn:microsoft.com/office/officeart/2005/8/layout/vList2"/>
    <dgm:cxn modelId="{9A03EBAD-A5EF-404D-A9A4-4E99182D2E8D}" type="presParOf" srcId="{21D86582-1E21-4106-8383-6915EA10CD27}" destId="{D578CACF-C404-4AED-A613-EAE65855432F}" srcOrd="0" destOrd="0" presId="urn:microsoft.com/office/officeart/2005/8/layout/vList2"/>
    <dgm:cxn modelId="{787294DE-91AE-4600-81EB-FE20C3F0A4D9}" type="presParOf" srcId="{21D86582-1E21-4106-8383-6915EA10CD27}" destId="{A9B240EA-A97A-4AE5-885C-922CB59DA922}" srcOrd="1" destOrd="0" presId="urn:microsoft.com/office/officeart/2005/8/layout/vList2"/>
    <dgm:cxn modelId="{62338F66-D48B-48EF-8833-AEA18643E92A}" type="presParOf" srcId="{21D86582-1E21-4106-8383-6915EA10CD27}" destId="{E34AF5C3-E430-4684-B5B9-C8D3728104C1}" srcOrd="2" destOrd="0" presId="urn:microsoft.com/office/officeart/2005/8/layout/vList2"/>
    <dgm:cxn modelId="{AC0A9F33-46C1-4041-B691-3C293A08F085}" type="presParOf" srcId="{21D86582-1E21-4106-8383-6915EA10CD27}" destId="{019E88CE-253D-412B-B9DF-62D009285808}" srcOrd="3" destOrd="0" presId="urn:microsoft.com/office/officeart/2005/8/layout/vList2"/>
    <dgm:cxn modelId="{CB2814B8-6B5D-41D0-BAD5-8273084B86FE}" type="presParOf" srcId="{21D86582-1E21-4106-8383-6915EA10CD27}" destId="{35386599-28E1-4128-B5B3-EE4AB7A20AD7}" srcOrd="4" destOrd="0" presId="urn:microsoft.com/office/officeart/2005/8/layout/vList2"/>
    <dgm:cxn modelId="{32C87A32-11AB-4EAA-94A9-A6CACC64A6EE}" type="presParOf" srcId="{21D86582-1E21-4106-8383-6915EA10CD27}" destId="{C858B0DC-301E-4866-90FF-454111D59D65}" srcOrd="5" destOrd="0" presId="urn:microsoft.com/office/officeart/2005/8/layout/vList2"/>
    <dgm:cxn modelId="{97CD63A7-72CE-4A52-A992-2E2DB0208FEA}" type="presParOf" srcId="{21D86582-1E21-4106-8383-6915EA10CD27}" destId="{08813F9D-8D64-4626-90A7-E85931430321}" srcOrd="6" destOrd="0" presId="urn:microsoft.com/office/officeart/2005/8/layout/vList2"/>
    <dgm:cxn modelId="{3C1F9363-1409-454C-8205-9A5B02BD2D37}" type="presParOf" srcId="{21D86582-1E21-4106-8383-6915EA10CD27}" destId="{37C65CD7-E51E-46DA-A4A6-CDD82DCE4D8A}" srcOrd="7" destOrd="0" presId="urn:microsoft.com/office/officeart/2005/8/layout/vList2"/>
    <dgm:cxn modelId="{FAACA3C6-4328-4530-BB2B-C76CC1F41314}" type="presParOf" srcId="{21D86582-1E21-4106-8383-6915EA10CD27}" destId="{01A41544-C99B-4250-A5C5-4CCF449BD016}" srcOrd="8" destOrd="0" presId="urn:microsoft.com/office/officeart/2005/8/layout/vList2"/>
    <dgm:cxn modelId="{D6450E11-73B2-4A20-B020-659A509E2D84}" type="presParOf" srcId="{21D86582-1E21-4106-8383-6915EA10CD27}" destId="{74DA2E30-0809-4D3D-9050-273ACA446B88}" srcOrd="9" destOrd="0" presId="urn:microsoft.com/office/officeart/2005/8/layout/vList2"/>
    <dgm:cxn modelId="{E8A4DC4E-0EFC-4BE4-9029-E289BF5EF670}" type="presParOf" srcId="{21D86582-1E21-4106-8383-6915EA10CD27}" destId="{22DE3C50-C7BD-4F8C-951F-32D66E175AD3}" srcOrd="10" destOrd="0" presId="urn:microsoft.com/office/officeart/2005/8/layout/vList2"/>
    <dgm:cxn modelId="{F906ED58-01EE-44F4-B792-C38791D3C78E}" type="presParOf" srcId="{21D86582-1E21-4106-8383-6915EA10CD27}" destId="{3C8B8D0D-960A-46D4-BCC9-177036EA2E66}" srcOrd="11" destOrd="0" presId="urn:microsoft.com/office/officeart/2005/8/layout/vList2"/>
    <dgm:cxn modelId="{6C0A8003-568A-4DD4-9B6E-D6F694F0E4F8}" type="presParOf" srcId="{21D86582-1E21-4106-8383-6915EA10CD27}" destId="{033E16D1-AB15-4314-AFA8-23A1CC8DCC97}" srcOrd="12" destOrd="0" presId="urn:microsoft.com/office/officeart/2005/8/layout/vList2"/>
    <dgm:cxn modelId="{1C7F377A-8C2C-432C-81F6-CD5127637E2D}" type="presParOf" srcId="{21D86582-1E21-4106-8383-6915EA10CD27}" destId="{FCC46592-34E5-4416-9802-55AB77824D8A}" srcOrd="13" destOrd="0" presId="urn:microsoft.com/office/officeart/2005/8/layout/vList2"/>
    <dgm:cxn modelId="{A6E67E45-DA3A-46E1-B284-55240C41F866}" type="presParOf" srcId="{21D86582-1E21-4106-8383-6915EA10CD27}" destId="{2BD5B6F4-FB5F-47DE-AADC-3EC046FA870A}" srcOrd="14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D446C17-FB19-452D-8085-70A85D27CBCF}" type="datetimeFigureOut">
              <a:rPr lang="en-US" smtClean="0"/>
              <a:pPr/>
              <a:t>5/8/2013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2CCE1FD-DB6C-4CFA-BD29-0AAC455726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6C17-FB19-452D-8085-70A85D27CBCF}" type="datetimeFigureOut">
              <a:rPr lang="en-US" smtClean="0"/>
              <a:pPr/>
              <a:t>5/8/2013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E1FD-DB6C-4CFA-BD29-0AAC455726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6C17-FB19-452D-8085-70A85D27CBCF}" type="datetimeFigureOut">
              <a:rPr lang="en-US" smtClean="0"/>
              <a:pPr/>
              <a:t>5/8/2013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E1FD-DB6C-4CFA-BD29-0AAC455726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6C17-FB19-452D-8085-70A85D27CBCF}" type="datetimeFigureOut">
              <a:rPr lang="en-US" smtClean="0"/>
              <a:pPr/>
              <a:t>5/8/2013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E1FD-DB6C-4CFA-BD29-0AAC455726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6C17-FB19-452D-8085-70A85D27CBCF}" type="datetimeFigureOut">
              <a:rPr lang="en-US" smtClean="0"/>
              <a:pPr/>
              <a:t>5/8/2013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E1FD-DB6C-4CFA-BD29-0AAC455726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6C17-FB19-452D-8085-70A85D27CBCF}" type="datetimeFigureOut">
              <a:rPr lang="en-US" smtClean="0"/>
              <a:pPr/>
              <a:t>5/8/2013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E1FD-DB6C-4CFA-BD29-0AAC455726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446C17-FB19-452D-8085-70A85D27CBCF}" type="datetimeFigureOut">
              <a:rPr lang="en-US" smtClean="0"/>
              <a:pPr/>
              <a:t>5/8/2013</a:t>
            </a:fld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CCE1FD-DB6C-4CFA-BD29-0AAC455726C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D446C17-FB19-452D-8085-70A85D27CBCF}" type="datetimeFigureOut">
              <a:rPr lang="en-US" smtClean="0"/>
              <a:pPr/>
              <a:t>5/8/2013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2CCE1FD-DB6C-4CFA-BD29-0AAC455726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6C17-FB19-452D-8085-70A85D27CBCF}" type="datetimeFigureOut">
              <a:rPr lang="en-US" smtClean="0"/>
              <a:pPr/>
              <a:t>5/8/2013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E1FD-DB6C-4CFA-BD29-0AAC455726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6C17-FB19-452D-8085-70A85D27CBCF}" type="datetimeFigureOut">
              <a:rPr lang="en-US" smtClean="0"/>
              <a:pPr/>
              <a:t>5/8/2013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E1FD-DB6C-4CFA-BD29-0AAC455726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6C17-FB19-452D-8085-70A85D27CBCF}" type="datetimeFigureOut">
              <a:rPr lang="en-US" smtClean="0"/>
              <a:pPr/>
              <a:t>5/8/2013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E1FD-DB6C-4CFA-BD29-0AAC455726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D446C17-FB19-452D-8085-70A85D27CBCF}" type="datetimeFigureOut">
              <a:rPr lang="en-US" smtClean="0"/>
              <a:pPr/>
              <a:t>5/8/2013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2CCE1FD-DB6C-4CFA-BD29-0AAC455726C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zo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214422"/>
            <a:ext cx="8458200" cy="2357454"/>
          </a:xfrm>
          <a:noFill/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/>
              <a:t>Data Analysis</a:t>
            </a:r>
            <a:br>
              <a:rPr lang="en-US" sz="4000" dirty="0" smtClean="0"/>
            </a:br>
            <a:r>
              <a:rPr lang="en-US" sz="4000" dirty="0" smtClean="0"/>
              <a:t>of</a:t>
            </a:r>
            <a:br>
              <a:rPr lang="en-US" sz="4000" dirty="0" smtClean="0"/>
            </a:br>
            <a:r>
              <a:rPr lang="en-US" sz="4000" dirty="0" smtClean="0"/>
              <a:t>Punjab Cancer Awareness Campaign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6572" y="4786322"/>
            <a:ext cx="2257428" cy="1752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Presented by-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Dr. </a:t>
            </a:r>
            <a:r>
              <a:rPr lang="en-US" sz="2000" dirty="0" err="1" smtClean="0"/>
              <a:t>Gitika</a:t>
            </a:r>
            <a:r>
              <a:rPr lang="en-US" sz="2000" dirty="0" smtClean="0"/>
              <a:t> </a:t>
            </a:r>
            <a:r>
              <a:rPr lang="en-US" sz="2000" dirty="0" err="1" smtClean="0"/>
              <a:t>Arora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PG/11/029</a:t>
            </a:r>
            <a:endParaRPr lang="en-IN" sz="2000" dirty="0"/>
          </a:p>
        </p:txBody>
      </p:sp>
      <p:sp>
        <p:nvSpPr>
          <p:cNvPr id="14342" name="AutoShape 6" descr="https://encrypted-tbn1.gstatic.com/images?q=tbn:ANd9GcT3aZMLBqAYw6oR7r_fzatgMfnqnPHfhmmZAJ26D5P07RCoIrQ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4345" name="Picture 9" descr="http://www.workshop.hispindia.org/style/images/logo_foo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0"/>
            <a:ext cx="2857488" cy="78579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14347" name="Picture 11" descr="http://cloud.ohloh.net/attachments/56327/dhis-mobile-logo-64x64_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36" cy="78579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14349" name="Picture 13" descr="http://babushahi.com/upload/image/cancer_no_13633521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357826"/>
            <a:ext cx="1928826" cy="1500174"/>
          </a:xfrm>
          <a:prstGeom prst="rect">
            <a:avLst/>
          </a:prstGeom>
          <a:noFill/>
        </p:spPr>
      </p:pic>
      <p:pic>
        <p:nvPicPr>
          <p:cNvPr id="14351" name="Picture 15" descr="http://pbirrigation.gov.in/image1/Maps/DistrictBoun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29066"/>
            <a:ext cx="4500626" cy="29289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857256"/>
          </a:xfrm>
        </p:spPr>
        <p:txBody>
          <a:bodyPr vert="horz" anchor="ctr"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Role of HISP India</a:t>
            </a:r>
            <a:endParaRPr lang="en-IN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429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000" dirty="0" smtClean="0"/>
              <a:t>Developing SMS based application for reporting through mobile phone </a:t>
            </a:r>
          </a:p>
          <a:p>
            <a:pPr>
              <a:buFont typeface="Wingdings" pitchFamily="2" charset="2"/>
              <a:buChar char="§"/>
            </a:pPr>
            <a:endParaRPr lang="en-IN" sz="2000" dirty="0" smtClean="0"/>
          </a:p>
          <a:p>
            <a:pPr>
              <a:buFont typeface="Wingdings" pitchFamily="2" charset="2"/>
              <a:buChar char="§"/>
            </a:pPr>
            <a:r>
              <a:rPr lang="en-IN" sz="2000" dirty="0" smtClean="0"/>
              <a:t>Integrating mobile reporting with the State DHIS2 online application for facility reporting and analysis</a:t>
            </a:r>
          </a:p>
          <a:p>
            <a:pPr>
              <a:buFont typeface="Wingdings" pitchFamily="2" charset="2"/>
              <a:buChar char="§"/>
            </a:pPr>
            <a:endParaRPr lang="en-IN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Data Reporting</a:t>
            </a:r>
          </a:p>
          <a:p>
            <a:pPr>
              <a:buFont typeface="Wingdings" pitchFamily="2" charset="2"/>
              <a:buChar char="§"/>
            </a:pPr>
            <a:endParaRPr lang="en-IN" sz="2000" dirty="0" smtClean="0"/>
          </a:p>
          <a:p>
            <a:pPr lvl="1">
              <a:buFont typeface="Wingdings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</a:rPr>
              <a:t>rural data via sending reports through mobile </a:t>
            </a:r>
          </a:p>
          <a:p>
            <a:pPr lvl="1">
              <a:buFont typeface="Wingdings" pitchFamily="2" charset="2"/>
              <a:buChar char="§"/>
            </a:pPr>
            <a:endParaRPr lang="en-IN" sz="20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</a:rPr>
              <a:t>urban data via direct entry on DHIS2 tracker by data entry operator</a:t>
            </a:r>
          </a:p>
          <a:p>
            <a:pPr lvl="1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Rationale of Study</a:t>
            </a:r>
          </a:p>
          <a:p>
            <a:pPr lvl="1">
              <a:buNone/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Estimating cancer load in the state is essential to plan for necessary actions as well as early detection and awareness will help prevent the increasing  future cancer load.</a:t>
            </a:r>
          </a:p>
          <a:p>
            <a:pPr lvl="1">
              <a:buNone/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 lvl="1"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066800"/>
          </a:xfrm>
        </p:spPr>
        <p:txBody>
          <a:bodyPr vert="horz" anchor="ctr"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Review of Literature</a:t>
            </a:r>
            <a:endParaRPr lang="en-IN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501122" cy="5357850"/>
          </a:xfrm>
        </p:spPr>
        <p:txBody>
          <a:bodyPr>
            <a:normAutofit/>
          </a:bodyPr>
          <a:lstStyle/>
          <a:p>
            <a:pPr marL="432000">
              <a:lnSpc>
                <a:spcPts val="2800"/>
              </a:lnSpc>
              <a:buFont typeface="Wingdings" pitchFamily="2" charset="2"/>
              <a:buChar char="§"/>
            </a:pPr>
            <a:r>
              <a:rPr lang="en-IN" sz="2000" dirty="0" smtClean="0"/>
              <a:t>According to an Epidemiological Study of High Cancer among Rural Agricultural Community of Punjab, </a:t>
            </a:r>
            <a:r>
              <a:rPr lang="en-IN" sz="2000" dirty="0" smtClean="0">
                <a:solidFill>
                  <a:srgbClr val="0070C0"/>
                </a:solidFill>
              </a:rPr>
              <a:t>Cancer of female reproductive system</a:t>
            </a:r>
            <a:r>
              <a:rPr lang="en-IN" sz="2000" dirty="0" smtClean="0"/>
              <a:t>, i.e., breast, uterus/cervix and ovary were more common in </a:t>
            </a:r>
            <a:r>
              <a:rPr lang="en-IN" sz="2000" dirty="0" err="1" smtClean="0"/>
              <a:t>Talwandi</a:t>
            </a:r>
            <a:r>
              <a:rPr lang="en-IN" sz="2000" dirty="0" smtClean="0"/>
              <a:t> </a:t>
            </a:r>
            <a:r>
              <a:rPr lang="en-IN" sz="2000" dirty="0" err="1" smtClean="0"/>
              <a:t>sabo</a:t>
            </a:r>
            <a:r>
              <a:rPr lang="en-IN" sz="2000" dirty="0" smtClean="0"/>
              <a:t> whereas </a:t>
            </a:r>
            <a:r>
              <a:rPr lang="en-IN" sz="2000" dirty="0" smtClean="0">
                <a:solidFill>
                  <a:srgbClr val="0070C0"/>
                </a:solidFill>
              </a:rPr>
              <a:t>cancer of blood and lymphatic system, </a:t>
            </a:r>
            <a:r>
              <a:rPr lang="en-IN" sz="2000" dirty="0" err="1" smtClean="0">
                <a:solidFill>
                  <a:srgbClr val="0070C0"/>
                </a:solidFill>
              </a:rPr>
              <a:t>esophagus</a:t>
            </a:r>
            <a:r>
              <a:rPr lang="en-IN" sz="2000" dirty="0" smtClean="0">
                <a:solidFill>
                  <a:srgbClr val="0070C0"/>
                </a:solidFill>
              </a:rPr>
              <a:t>, and bones </a:t>
            </a:r>
            <a:r>
              <a:rPr lang="en-IN" sz="2000" dirty="0" smtClean="0"/>
              <a:t>were more common in </a:t>
            </a:r>
            <a:r>
              <a:rPr lang="en-IN" sz="2000" dirty="0" err="1" smtClean="0"/>
              <a:t>Chamkaur</a:t>
            </a:r>
            <a:r>
              <a:rPr lang="en-IN" sz="2000" dirty="0" smtClean="0"/>
              <a:t> Sahib.</a:t>
            </a:r>
          </a:p>
          <a:p>
            <a:pPr marL="432000">
              <a:lnSpc>
                <a:spcPts val="2800"/>
              </a:lnSpc>
              <a:buFont typeface="Wingdings" pitchFamily="2" charset="2"/>
              <a:buChar char="§"/>
            </a:pPr>
            <a:endParaRPr lang="en-IN" sz="2000" baseline="30000" dirty="0" smtClean="0"/>
          </a:p>
          <a:p>
            <a:pPr marL="432000">
              <a:lnSpc>
                <a:spcPts val="2800"/>
              </a:lnSpc>
              <a:buFont typeface="Wingdings" pitchFamily="2" charset="2"/>
              <a:buChar char="§"/>
            </a:pPr>
            <a:r>
              <a:rPr lang="en-IN" sz="2000" dirty="0" smtClean="0"/>
              <a:t>According to a research article, </a:t>
            </a:r>
            <a:r>
              <a:rPr lang="en-IN" sz="2000" dirty="0" smtClean="0">
                <a:solidFill>
                  <a:srgbClr val="0070C0"/>
                </a:solidFill>
              </a:rPr>
              <a:t>Breast cancer </a:t>
            </a:r>
            <a:r>
              <a:rPr lang="en-IN" sz="2000" dirty="0" smtClean="0"/>
              <a:t>is the second most while </a:t>
            </a:r>
            <a:r>
              <a:rPr lang="en-IN" sz="2000" dirty="0" smtClean="0">
                <a:solidFill>
                  <a:srgbClr val="0070C0"/>
                </a:solidFill>
              </a:rPr>
              <a:t>cervical cancer </a:t>
            </a:r>
            <a:r>
              <a:rPr lang="en-IN" sz="2000" dirty="0" smtClean="0"/>
              <a:t>is the third most common form of malignancy in female population of Punjab.</a:t>
            </a:r>
          </a:p>
          <a:p>
            <a:pPr marL="432000">
              <a:lnSpc>
                <a:spcPts val="2800"/>
              </a:lnSpc>
              <a:buFont typeface="Wingdings" pitchFamily="2" charset="2"/>
              <a:buChar char="§"/>
            </a:pPr>
            <a:endParaRPr lang="en-IN" sz="2000" dirty="0" smtClean="0"/>
          </a:p>
          <a:p>
            <a:pPr marL="432000">
              <a:lnSpc>
                <a:spcPts val="2800"/>
              </a:lnSpc>
              <a:buFont typeface="Wingdings" pitchFamily="2" charset="2"/>
              <a:buChar char="§"/>
            </a:pPr>
            <a:r>
              <a:rPr lang="en-IN" sz="2000" dirty="0" smtClean="0"/>
              <a:t>More than 5,56,000 cancer deaths occurred in India in 2010 and 71.1 per cent of those who died were </a:t>
            </a:r>
            <a:r>
              <a:rPr lang="en-IN" sz="2000" dirty="0" smtClean="0">
                <a:solidFill>
                  <a:srgbClr val="0070C0"/>
                </a:solidFill>
              </a:rPr>
              <a:t>aged between 30 and 69 years, </a:t>
            </a:r>
            <a:r>
              <a:rPr lang="en-IN" sz="2000" dirty="0" smtClean="0"/>
              <a:t>says a report on cancer mortality in India, published in the March 28 issue of </a:t>
            </a:r>
            <a:r>
              <a:rPr lang="en-IN" sz="2000" i="1" dirty="0" smtClean="0"/>
              <a:t>The Lancet</a:t>
            </a:r>
            <a:r>
              <a:rPr lang="en-IN" sz="2000" dirty="0" smtClean="0"/>
              <a:t>.</a:t>
            </a:r>
          </a:p>
          <a:p>
            <a:pPr marL="396000">
              <a:lnSpc>
                <a:spcPts val="2800"/>
              </a:lnSpc>
              <a:buFont typeface="Wingdings" pitchFamily="2" charset="2"/>
              <a:buChar char="§"/>
            </a:pPr>
            <a:endParaRPr lang="en-IN" sz="2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066800"/>
          </a:xfrm>
        </p:spPr>
        <p:txBody>
          <a:bodyPr vert="horz" anchor="ctr"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Objectives</a:t>
            </a:r>
            <a:endParaRPr lang="en-IN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572140"/>
          </a:xfrm>
        </p:spPr>
        <p:txBody>
          <a:bodyPr>
            <a:noAutofit/>
          </a:bodyPr>
          <a:lstStyle/>
          <a:p>
            <a:pPr marL="432000">
              <a:lnSpc>
                <a:spcPts val="2400"/>
              </a:lnSpc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General Objective</a:t>
            </a:r>
          </a:p>
          <a:p>
            <a:pPr marL="432000">
              <a:lnSpc>
                <a:spcPts val="2400"/>
              </a:lnSpc>
              <a:buFont typeface="Wingdings" pitchFamily="2" charset="2"/>
              <a:buChar char="§"/>
            </a:pPr>
            <a:r>
              <a:rPr lang="en-IN" sz="2000" dirty="0" smtClean="0"/>
              <a:t>To analyse the cancer data reported through DHIS2 tracker in cancer awareness campaign in Punjab State, identify the gaps and assess the quality.</a:t>
            </a:r>
          </a:p>
          <a:p>
            <a:pPr marL="432000">
              <a:lnSpc>
                <a:spcPts val="2400"/>
              </a:lnSpc>
              <a:buFont typeface="Wingdings" pitchFamily="2" charset="2"/>
              <a:buChar char="§"/>
            </a:pPr>
            <a:endParaRPr lang="en-US" sz="2000" dirty="0" smtClean="0"/>
          </a:p>
          <a:p>
            <a:pPr marL="432000">
              <a:lnSpc>
                <a:spcPts val="2400"/>
              </a:lnSpc>
              <a:buNone/>
            </a:pPr>
            <a:r>
              <a:rPr lang="en-IN" sz="2000" b="1" dirty="0" smtClean="0">
                <a:solidFill>
                  <a:srgbClr val="0070C0"/>
                </a:solidFill>
              </a:rPr>
              <a:t>Specific Objectives</a:t>
            </a:r>
            <a:endParaRPr lang="en-IN" sz="2000" dirty="0" smtClean="0">
              <a:solidFill>
                <a:srgbClr val="0070C0"/>
              </a:solidFill>
            </a:endParaRPr>
          </a:p>
          <a:p>
            <a:pPr marL="432000" lvl="0">
              <a:lnSpc>
                <a:spcPts val="2400"/>
              </a:lnSpc>
            </a:pPr>
            <a:r>
              <a:rPr lang="en-IN" sz="2000" dirty="0" smtClean="0"/>
              <a:t>To analyse the cancer deaths, confirmed cases and suspected cases reported in CAC in Punjab.</a:t>
            </a:r>
          </a:p>
          <a:p>
            <a:pPr marL="432000" lvl="0">
              <a:lnSpc>
                <a:spcPts val="2400"/>
              </a:lnSpc>
            </a:pPr>
            <a:endParaRPr lang="en-IN" sz="2000" dirty="0" smtClean="0"/>
          </a:p>
          <a:p>
            <a:pPr marL="432000" lvl="0">
              <a:lnSpc>
                <a:spcPts val="2400"/>
              </a:lnSpc>
            </a:pPr>
            <a:r>
              <a:rPr lang="en-IN" sz="2000" dirty="0" smtClean="0"/>
              <a:t>To analyse the district wise cancer data reported gender wise, age group wise, organ wise and urban rural wise.</a:t>
            </a:r>
          </a:p>
          <a:p>
            <a:pPr marL="432000" lvl="0">
              <a:lnSpc>
                <a:spcPts val="2400"/>
              </a:lnSpc>
            </a:pPr>
            <a:endParaRPr lang="en-IN" sz="2000" dirty="0" smtClean="0"/>
          </a:p>
          <a:p>
            <a:pPr marL="432000" lvl="0">
              <a:lnSpc>
                <a:spcPts val="2400"/>
              </a:lnSpc>
            </a:pPr>
            <a:r>
              <a:rPr lang="en-IN" sz="2000" dirty="0" smtClean="0"/>
              <a:t>To identify the gaps between the cancer data reported in DHIS2 and that reported by Govt. of Punjab through their survey.</a:t>
            </a:r>
          </a:p>
          <a:p>
            <a:pPr marL="432000" lvl="0">
              <a:lnSpc>
                <a:spcPts val="2400"/>
              </a:lnSpc>
            </a:pPr>
            <a:endParaRPr lang="en-IN" sz="2000" dirty="0" smtClean="0"/>
          </a:p>
          <a:p>
            <a:pPr marL="432000" lvl="0">
              <a:lnSpc>
                <a:spcPts val="2400"/>
              </a:lnSpc>
            </a:pPr>
            <a:r>
              <a:rPr lang="en-IN" sz="2000" dirty="0" smtClean="0"/>
              <a:t>To assess the quality of data reported in DHIS2.</a:t>
            </a:r>
          </a:p>
          <a:p>
            <a:pPr marL="432000">
              <a:lnSpc>
                <a:spcPts val="2400"/>
              </a:lnSpc>
              <a:buFont typeface="Wingdings" pitchFamily="2" charset="2"/>
              <a:buChar char="§"/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 marL="432000">
              <a:lnSpc>
                <a:spcPts val="2400"/>
              </a:lnSpc>
              <a:buFont typeface="Wingdings" pitchFamily="2" charset="2"/>
              <a:buChar char="§"/>
            </a:pPr>
            <a:endParaRPr lang="en-IN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857256"/>
          </a:xfrm>
        </p:spPr>
        <p:txBody>
          <a:bodyPr vert="horz" anchor="ctr"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Data and Methods</a:t>
            </a:r>
            <a:endParaRPr lang="en-IN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71501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IN" sz="2000" b="1" dirty="0" smtClean="0">
                <a:solidFill>
                  <a:srgbClr val="0070C0"/>
                </a:solidFill>
              </a:rPr>
              <a:t>Study Design- </a:t>
            </a:r>
            <a:r>
              <a:rPr lang="en-IN" sz="2000" dirty="0" smtClean="0"/>
              <a:t>Analytical Study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Data Analysis- </a:t>
            </a:r>
            <a:r>
              <a:rPr lang="en-US" sz="2000" dirty="0" smtClean="0"/>
              <a:t>Quantitative analysis of CAC data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Analytical tool- </a:t>
            </a:r>
            <a:r>
              <a:rPr lang="en-US" sz="2000" dirty="0" smtClean="0"/>
              <a:t>SPSS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Use of </a:t>
            </a:r>
            <a:r>
              <a:rPr lang="en-US" sz="2000" dirty="0" err="1" smtClean="0"/>
              <a:t>SQLyog</a:t>
            </a:r>
            <a:r>
              <a:rPr lang="en-US" sz="2000" dirty="0" smtClean="0"/>
              <a:t> to extract data from database</a:t>
            </a:r>
            <a:endParaRPr lang="en-IN" sz="2000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643050"/>
            <a:ext cx="6357982" cy="300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7886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Data collected from </a:t>
            </a:r>
            <a:r>
              <a:rPr lang="en-US" sz="2000" dirty="0" smtClean="0">
                <a:solidFill>
                  <a:srgbClr val="0070C0"/>
                </a:solidFill>
              </a:rPr>
              <a:t>December 2012 to March 2013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From all </a:t>
            </a:r>
            <a:r>
              <a:rPr lang="en-US" sz="2000" dirty="0" smtClean="0">
                <a:solidFill>
                  <a:srgbClr val="0070C0"/>
                </a:solidFill>
              </a:rPr>
              <a:t>20 districts </a:t>
            </a:r>
            <a:r>
              <a:rPr lang="en-US" sz="2000" dirty="0" smtClean="0"/>
              <a:t>of Punjab.</a:t>
            </a:r>
          </a:p>
          <a:p>
            <a:pPr>
              <a:buFont typeface="Wingdings" pitchFamily="2" charset="2"/>
              <a:buChar char="§"/>
            </a:pPr>
            <a:endParaRPr lang="en-IN" sz="2000" dirty="0" smtClean="0"/>
          </a:p>
          <a:p>
            <a:pPr>
              <a:buFont typeface="Wingdings" pitchFamily="2" charset="2"/>
              <a:buChar char="§"/>
            </a:pPr>
            <a:r>
              <a:rPr lang="en-IN" sz="2000" dirty="0" smtClean="0"/>
              <a:t>Total population covered – </a:t>
            </a:r>
            <a:r>
              <a:rPr lang="en-IN" sz="2000" b="1" dirty="0" smtClean="0">
                <a:solidFill>
                  <a:srgbClr val="0070C0"/>
                </a:solidFill>
              </a:rPr>
              <a:t>27067539.</a:t>
            </a:r>
          </a:p>
          <a:p>
            <a:pPr>
              <a:buFont typeface="Wingdings" pitchFamily="2" charset="2"/>
              <a:buChar char="§"/>
            </a:pPr>
            <a:endParaRPr lang="en-IN" sz="2000" dirty="0" smtClean="0"/>
          </a:p>
          <a:p>
            <a:pPr>
              <a:buFont typeface="Wingdings" pitchFamily="2" charset="2"/>
              <a:buChar char="§"/>
            </a:pPr>
            <a:r>
              <a:rPr lang="en-IN" sz="2000" dirty="0" smtClean="0"/>
              <a:t>Total Cancer Cases recorded in DHIS till March 30</a:t>
            </a:r>
            <a:r>
              <a:rPr lang="en-IN" sz="2000" baseline="30000" dirty="0" smtClean="0"/>
              <a:t>th</a:t>
            </a:r>
            <a:r>
              <a:rPr lang="en-IN" sz="2000" dirty="0" smtClean="0"/>
              <a:t>, 2013 - </a:t>
            </a:r>
            <a:r>
              <a:rPr lang="en-IN" sz="2000" b="1" dirty="0" smtClean="0">
                <a:solidFill>
                  <a:srgbClr val="0070C0"/>
                </a:solidFill>
              </a:rPr>
              <a:t>78807.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 vert="horz" anchor="ctr"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Results and Findings</a:t>
            </a:r>
            <a:endParaRPr lang="en-IN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8229600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Analysis for Cancer Deaths, Confirmed &amp; Suspected Cases</a:t>
            </a:r>
          </a:p>
          <a:p>
            <a:pPr>
              <a:buNone/>
            </a:pPr>
            <a:endParaRPr lang="en-IN" sz="20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21510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066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District Wise Cancer Deaths</a:t>
            </a:r>
            <a:endParaRPr lang="en-IN" sz="2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643866" cy="521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720" y="4286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District Wise Cancer Confirmed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Cases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24"/>
            <a:ext cx="8143932" cy="492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720" y="4286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District Wise Cancer Suspected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Cases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715303" cy="507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066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Gender Wise Analysis- Cancer Deaths</a:t>
            </a:r>
            <a:endParaRPr lang="en-IN" sz="2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6786610" cy="514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00010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Contents</a:t>
            </a:r>
            <a:endParaRPr lang="en-IN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60"/>
            <a:ext cx="8229600" cy="57150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Organization Profile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Tasks Performed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Introduction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Review of Literature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Objectives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Data and Methods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Results and Findings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Discussion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Limitations of Study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Recommendations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References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IN" sz="2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066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Gender Wise Analysis- Cancer Confirmed Cases</a:t>
            </a:r>
            <a:endParaRPr lang="en-IN" sz="2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64386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720" y="285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Gender Wise Analysis- Cancer Suspected Cases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6438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14379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720" y="285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Age Group Wise Analysis- Cancer Deaths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3"/>
            <a:ext cx="72152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720" y="285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Age Group Wise Analysis- Cancer Confirmed Cases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000924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720" y="285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  <a:ea typeface="+mj-ea"/>
                <a:cs typeface="+mj-cs"/>
              </a:rPr>
              <a:t>Age Group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Wise Analysis- Cancer Suspected Cases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429552" cy="521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720" y="285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Organ Wise Analysis- Cancer Deaths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99000"/>
            <a:ext cx="7429552" cy="543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720" y="285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  <a:ea typeface="+mj-ea"/>
                <a:cs typeface="+mj-cs"/>
              </a:rPr>
              <a:t>Organ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Wise Analysis- Cancer Confirmed Cases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48893"/>
            <a:ext cx="7358113" cy="498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720" y="285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Organ Wise Analysis- Cancer Deaths in Males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757242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720" y="285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  <a:ea typeface="+mj-ea"/>
                <a:cs typeface="+mj-cs"/>
              </a:rPr>
              <a:t>Organ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Wise Analysis- Cancer Deaths in Females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5009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720" y="285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Organ Wise Analysis- Cancer Confirmed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Cases in Males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066800"/>
          </a:xfrm>
        </p:spPr>
        <p:txBody>
          <a:bodyPr vert="horz" anchor="ctr"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Organization Profile</a:t>
            </a:r>
            <a:endParaRPr lang="en-IN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214554"/>
            <a:ext cx="8229600" cy="43251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000" dirty="0" smtClean="0"/>
              <a:t>HISP India is a not-for-profit NGO specializing in </a:t>
            </a:r>
            <a:r>
              <a:rPr lang="en-IN" sz="2000" dirty="0" smtClean="0">
                <a:solidFill>
                  <a:srgbClr val="0070C0"/>
                </a:solidFill>
              </a:rPr>
              <a:t>designing and implementing solutions in health informatics</a:t>
            </a:r>
            <a:r>
              <a:rPr lang="en-IN" sz="2000" dirty="0" smtClean="0"/>
              <a:t> for the public health sector in Indian states, and also recently in Bangladesh and Sri Lanka. </a:t>
            </a:r>
          </a:p>
          <a:p>
            <a:pPr>
              <a:buFont typeface="Wingdings" pitchFamily="2" charset="2"/>
              <a:buChar char="§"/>
            </a:pPr>
            <a:endParaRPr lang="en-IN" sz="2000" dirty="0" smtClean="0"/>
          </a:p>
          <a:p>
            <a:pPr>
              <a:buFont typeface="Wingdings" pitchFamily="2" charset="2"/>
              <a:buChar char="§"/>
            </a:pPr>
            <a:r>
              <a:rPr lang="en-IN" sz="2000" dirty="0" smtClean="0"/>
              <a:t>multi-disciplinary organization concentrating on the </a:t>
            </a:r>
            <a:r>
              <a:rPr lang="en-IN" sz="2000" dirty="0" smtClean="0">
                <a:solidFill>
                  <a:srgbClr val="0070C0"/>
                </a:solidFill>
              </a:rPr>
              <a:t>domains of public health and informatics</a:t>
            </a:r>
          </a:p>
          <a:p>
            <a:pPr>
              <a:buFont typeface="Wingdings" pitchFamily="2" charset="2"/>
              <a:buChar char="§"/>
            </a:pPr>
            <a:endParaRPr lang="en-IN" sz="2000" dirty="0" smtClean="0"/>
          </a:p>
          <a:p>
            <a:pPr>
              <a:buFont typeface="Wingdings" pitchFamily="2" charset="2"/>
              <a:buChar char="§"/>
            </a:pPr>
            <a:r>
              <a:rPr lang="en-IN" sz="2000" dirty="0" smtClean="0"/>
              <a:t>has a strong commitment to </a:t>
            </a:r>
            <a:r>
              <a:rPr lang="en-IN" sz="2000" dirty="0" smtClean="0">
                <a:solidFill>
                  <a:srgbClr val="0070C0"/>
                </a:solidFill>
              </a:rPr>
              <a:t>free and open source technologies</a:t>
            </a:r>
            <a:endParaRPr lang="en-IN" sz="2000" dirty="0">
              <a:solidFill>
                <a:srgbClr val="0070C0"/>
              </a:solidFill>
            </a:endParaRPr>
          </a:p>
        </p:txBody>
      </p:sp>
      <p:pic>
        <p:nvPicPr>
          <p:cNvPr id="4" name="Picture 9" descr="http://www.workshop.hispindia.org/style/images/logo_foo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642918"/>
            <a:ext cx="2857488" cy="78579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358114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720" y="285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Organ Wise Analysis- Cancer Confirmed Cases in Females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143800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720" y="285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Urban Rural Analysis- Cancer Deaths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3581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720" y="285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Urban Rural Analysis- Cancer Confirmed Cases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2152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720" y="285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Urban Rural Analysis- Cancer Suspected Cases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50112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720" y="285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District Wise Analysis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of Gaps in data reported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5"/>
            <a:ext cx="757242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720" y="285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District Wise Analysis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of Gaps in data reported (in %) 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57242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720" y="285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Contribution of each district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to gaps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5736"/>
            <a:ext cx="8858280" cy="542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720" y="28572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District wise gap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in cancer cases over a period of time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Discussion</a:t>
            </a:r>
            <a:endParaRPr lang="en-IN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5143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000" dirty="0" smtClean="0"/>
              <a:t>A large population is </a:t>
            </a:r>
            <a:r>
              <a:rPr lang="en-IN" sz="2000" dirty="0" smtClean="0">
                <a:solidFill>
                  <a:srgbClr val="0070C0"/>
                </a:solidFill>
              </a:rPr>
              <a:t>suspected</a:t>
            </a:r>
            <a:r>
              <a:rPr lang="en-IN" sz="2000" dirty="0" smtClean="0"/>
              <a:t> to have cancer.</a:t>
            </a:r>
          </a:p>
          <a:p>
            <a:pPr>
              <a:buFont typeface="Wingdings" pitchFamily="2" charset="2"/>
              <a:buChar char="§"/>
            </a:pPr>
            <a:endParaRPr lang="en-IN" sz="2000" dirty="0" smtClean="0"/>
          </a:p>
          <a:p>
            <a:pPr>
              <a:buFont typeface="Wingdings" pitchFamily="2" charset="2"/>
              <a:buChar char="§"/>
            </a:pPr>
            <a:r>
              <a:rPr lang="en-IN" sz="2000" dirty="0" smtClean="0"/>
              <a:t>In most of the districts, of the total cases reported </a:t>
            </a:r>
            <a:r>
              <a:rPr lang="en-IN" sz="2000" dirty="0" smtClean="0">
                <a:solidFill>
                  <a:srgbClr val="0070C0"/>
                </a:solidFill>
              </a:rPr>
              <a:t>more than 20% have died because of cancer </a:t>
            </a:r>
            <a:r>
              <a:rPr lang="en-IN" sz="2000" dirty="0" smtClean="0"/>
              <a:t>and</a:t>
            </a:r>
            <a:r>
              <a:rPr lang="en-IN" sz="2000" dirty="0" smtClean="0">
                <a:solidFill>
                  <a:srgbClr val="0070C0"/>
                </a:solidFill>
              </a:rPr>
              <a:t> </a:t>
            </a:r>
            <a:r>
              <a:rPr lang="en-IN" sz="2000" dirty="0" smtClean="0"/>
              <a:t>number suffering from cancer is mostly below from those dying of it.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IN" sz="2000" dirty="0" smtClean="0"/>
              <a:t>There is </a:t>
            </a:r>
            <a:r>
              <a:rPr lang="en-IN" sz="2000" dirty="0" smtClean="0">
                <a:solidFill>
                  <a:srgbClr val="0070C0"/>
                </a:solidFill>
              </a:rPr>
              <a:t>high prevalence of cancer in females</a:t>
            </a:r>
            <a:r>
              <a:rPr lang="en-IN" sz="2000" dirty="0" smtClean="0"/>
              <a:t>. The difference is particularly high in suspected cases directing to further increasing trend in cancer among females in future.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r>
              <a:rPr lang="en-IN" sz="2000" dirty="0" smtClean="0"/>
              <a:t>main organs diagnosed with cancer in </a:t>
            </a:r>
            <a:r>
              <a:rPr lang="en-IN" sz="2000" dirty="0" smtClean="0">
                <a:solidFill>
                  <a:srgbClr val="0070C0"/>
                </a:solidFill>
              </a:rPr>
              <a:t>females are breast and uterus/cervix </a:t>
            </a:r>
            <a:r>
              <a:rPr lang="en-IN" sz="2000" dirty="0" smtClean="0"/>
              <a:t>and in </a:t>
            </a:r>
            <a:r>
              <a:rPr lang="en-IN" sz="2000" dirty="0" smtClean="0">
                <a:solidFill>
                  <a:srgbClr val="0070C0"/>
                </a:solidFill>
              </a:rPr>
              <a:t>males are Oesophagus/Larynx/Lung Cancer followed by Liver/Gall Bladder Cancer.</a:t>
            </a:r>
          </a:p>
          <a:p>
            <a:pPr>
              <a:buFont typeface="Wingdings" pitchFamily="2" charset="2"/>
              <a:buChar char="§"/>
            </a:pPr>
            <a:endParaRPr lang="en-IN" sz="2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4282" y="21429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Discussion (contd.)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0072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000" dirty="0" smtClean="0">
                <a:solidFill>
                  <a:srgbClr val="0070C0"/>
                </a:solidFill>
              </a:rPr>
              <a:t>Cancer deaths and confirmed cases </a:t>
            </a:r>
            <a:r>
              <a:rPr lang="en-IN" sz="2000" dirty="0" smtClean="0"/>
              <a:t>are more among the </a:t>
            </a:r>
            <a:r>
              <a:rPr lang="en-IN" sz="2000" dirty="0" smtClean="0">
                <a:solidFill>
                  <a:srgbClr val="0070C0"/>
                </a:solidFill>
              </a:rPr>
              <a:t>older age groups </a:t>
            </a:r>
            <a:r>
              <a:rPr lang="en-IN" sz="2000" dirty="0" smtClean="0"/>
              <a:t>while </a:t>
            </a:r>
            <a:r>
              <a:rPr lang="en-IN" sz="2000" dirty="0" smtClean="0">
                <a:solidFill>
                  <a:srgbClr val="0070C0"/>
                </a:solidFill>
              </a:rPr>
              <a:t>suspected cases </a:t>
            </a:r>
            <a:r>
              <a:rPr lang="en-IN" sz="2000" dirty="0" smtClean="0"/>
              <a:t>are more in age group of </a:t>
            </a:r>
            <a:r>
              <a:rPr lang="en-IN" sz="2000" dirty="0" smtClean="0">
                <a:solidFill>
                  <a:srgbClr val="0070C0"/>
                </a:solidFill>
              </a:rPr>
              <a:t>30-44 years.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IN" sz="2000" dirty="0" smtClean="0">
                <a:solidFill>
                  <a:srgbClr val="0070C0"/>
                </a:solidFill>
              </a:rPr>
              <a:t>Rural areas have a higher cancer prevalence </a:t>
            </a:r>
            <a:r>
              <a:rPr lang="en-IN" sz="2000" dirty="0" smtClean="0"/>
              <a:t>as compared to urban areas.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IN" sz="2000" dirty="0" smtClean="0"/>
              <a:t>For few records, male was diagnosed with breast or uterus cancer and females diagnosed with testis cancer.</a:t>
            </a:r>
            <a:endParaRPr lang="en-IN" sz="20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IN" sz="2000" dirty="0" smtClean="0"/>
          </a:p>
          <a:p>
            <a:pPr>
              <a:buFont typeface="Wingdings" pitchFamily="2" charset="2"/>
              <a:buChar char="§"/>
            </a:pPr>
            <a:r>
              <a:rPr lang="en-IN" sz="2000" dirty="0" smtClean="0"/>
              <a:t>A large amount of data was not reported in DHIS and there was a </a:t>
            </a:r>
            <a:r>
              <a:rPr lang="en-IN" sz="2000" dirty="0" smtClean="0">
                <a:solidFill>
                  <a:srgbClr val="0070C0"/>
                </a:solidFill>
              </a:rPr>
              <a:t>large difference in the DHIS and SHSRC figure</a:t>
            </a:r>
            <a:r>
              <a:rPr lang="en-IN" sz="2000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en-IN" sz="2000" dirty="0" smtClean="0"/>
          </a:p>
          <a:p>
            <a:pPr>
              <a:buFont typeface="Wingdings" pitchFamily="2" charset="2"/>
              <a:buChar char="§"/>
            </a:pPr>
            <a:r>
              <a:rPr lang="en-IN" sz="2000" dirty="0" smtClean="0"/>
              <a:t>Identified reasons were-</a:t>
            </a:r>
          </a:p>
          <a:p>
            <a:pPr lvl="1">
              <a:buFont typeface="Wingdings" pitchFamily="2" charset="2"/>
              <a:buChar char="§"/>
            </a:pPr>
            <a:r>
              <a:rPr lang="en-IN" sz="1900" dirty="0" smtClean="0">
                <a:solidFill>
                  <a:srgbClr val="0070C0"/>
                </a:solidFill>
              </a:rPr>
              <a:t>Technical issues-</a:t>
            </a:r>
            <a:r>
              <a:rPr lang="en-IN" sz="1900" dirty="0" smtClean="0"/>
              <a:t> </a:t>
            </a:r>
            <a:r>
              <a:rPr lang="en-IN" sz="1900" dirty="0" smtClean="0">
                <a:solidFill>
                  <a:schemeClr val="tx1"/>
                </a:solidFill>
              </a:rPr>
              <a:t>Server down time which was because of poor UPS back up and long power cuts in DIT, Punjab.</a:t>
            </a:r>
          </a:p>
          <a:p>
            <a:pPr lvl="1">
              <a:buFont typeface="Wingdings" pitchFamily="2" charset="2"/>
              <a:buChar char="§"/>
            </a:pPr>
            <a:endParaRPr lang="en-IN" sz="10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IN" sz="1900" dirty="0" smtClean="0">
                <a:solidFill>
                  <a:srgbClr val="0070C0"/>
                </a:solidFill>
              </a:rPr>
              <a:t>Training issues- </a:t>
            </a:r>
            <a:r>
              <a:rPr lang="en-IN" sz="1900" dirty="0" smtClean="0">
                <a:solidFill>
                  <a:schemeClr val="tx1"/>
                </a:solidFill>
              </a:rPr>
              <a:t>Changes in human resources concerned leading to need for re-training.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714380"/>
          </a:xfrm>
        </p:spPr>
        <p:txBody>
          <a:bodyPr vert="horz" anchor="ctr"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Tasks Performed</a:t>
            </a:r>
            <a:endParaRPr lang="en-IN" sz="3600" dirty="0">
              <a:solidFill>
                <a:srgbClr val="0070C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28596" y="1285860"/>
          <a:ext cx="8358246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B82198-4890-41B2-A1B3-E1CEBF091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5B82198-4890-41B2-A1B3-E1CEBF091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A378E-AA8A-4417-85CB-F1BA83376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D8A378E-AA8A-4417-85CB-F1BA83376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E26794-6BD4-4E68-820D-442DE7B67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DE26794-6BD4-4E68-820D-442DE7B67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C5B6CE-C8B4-47E0-A44E-6EF56E9DE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FC5B6CE-C8B4-47E0-A44E-6EF56E9DE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B79F4A-14F1-4432-A688-660627DC5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8BB79F4A-14F1-4432-A688-660627DC5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D88B0B-A629-467C-8E27-7058F22E2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E0D88B0B-A629-467C-8E27-7058F22E2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Limitations of Study</a:t>
            </a:r>
            <a:endParaRPr lang="en-IN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2511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IN" sz="2000" dirty="0" smtClean="0"/>
              <a:t>The data analysed is limited to data available and compiled till March 30</a:t>
            </a:r>
            <a:r>
              <a:rPr lang="en-IN" sz="2000" baseline="30000" dirty="0" smtClean="0"/>
              <a:t>th</a:t>
            </a:r>
            <a:r>
              <a:rPr lang="en-IN" sz="2000" dirty="0" smtClean="0"/>
              <a:t>, 2013.</a:t>
            </a:r>
          </a:p>
          <a:p>
            <a:pPr lvl="0">
              <a:buNone/>
            </a:pPr>
            <a:endParaRPr lang="en-IN" sz="2000" dirty="0" smtClean="0"/>
          </a:p>
          <a:p>
            <a:pPr lvl="0">
              <a:buFont typeface="Wingdings" pitchFamily="2" charset="2"/>
              <a:buChar char="§"/>
            </a:pPr>
            <a:r>
              <a:rPr lang="en-IN" sz="2000" dirty="0" smtClean="0"/>
              <a:t>The data for fertilizer handled and risk factors could not be analysed as these fields were not entered in most of the records.</a:t>
            </a:r>
          </a:p>
          <a:p>
            <a:pPr>
              <a:buFont typeface="Wingdings" pitchFamily="2" charset="2"/>
              <a:buChar char="§"/>
            </a:pPr>
            <a:endParaRPr lang="en-IN" sz="2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229600" cy="85725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Recommendations</a:t>
            </a:r>
            <a:endParaRPr lang="en-IN" sz="3600" dirty="0">
              <a:solidFill>
                <a:srgbClr val="0070C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57158" y="1000108"/>
          <a:ext cx="850112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78CACF-C404-4AED-A613-EAE658554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D578CACF-C404-4AED-A613-EAE658554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D578CACF-C404-4AED-A613-EAE658554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4AF5C3-E430-4684-B5B9-C8D372810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34AF5C3-E430-4684-B5B9-C8D372810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E34AF5C3-E430-4684-B5B9-C8D372810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386599-28E1-4128-B5B3-EE4AB7A20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35386599-28E1-4128-B5B3-EE4AB7A20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35386599-28E1-4128-B5B3-EE4AB7A20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813F9D-8D64-4626-90A7-E85931430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08813F9D-8D64-4626-90A7-E85931430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08813F9D-8D64-4626-90A7-E85931430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A41544-C99B-4250-A5C5-4CCF449BD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01A41544-C99B-4250-A5C5-4CCF449BD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01A41544-C99B-4250-A5C5-4CCF449BD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DE3C50-C7BD-4F8C-951F-32D66E175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22DE3C50-C7BD-4F8C-951F-32D66E175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22DE3C50-C7BD-4F8C-951F-32D66E175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3E16D1-AB15-4314-AFA8-23A1CC8DC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33E16D1-AB15-4314-AFA8-23A1CC8DC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33E16D1-AB15-4314-AFA8-23A1CC8DC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D5B6F4-FB5F-47DE-AADC-3EC046FA8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2BD5B6F4-FB5F-47DE-AADC-3EC046FA8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2BD5B6F4-FB5F-47DE-AADC-3EC046FA8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229600" cy="342902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Case Study-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Cold Chain Equipment Management(CCEM) Manual Designing</a:t>
            </a:r>
            <a:endParaRPr lang="en-IN" sz="3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Introduction</a:t>
            </a:r>
            <a:endParaRPr lang="en-IN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720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CCEM is being developed as a module in DHIS for following purposes-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</a:rPr>
              <a:t>To manage the cold chain equipment requirements from health facilities and to monitor the working status of the equipments by tracking, thereby enabling timely action in cold chain supply management.</a:t>
            </a:r>
          </a:p>
          <a:p>
            <a:pPr lvl="1">
              <a:buFont typeface="Wingdings" pitchFamily="2" charset="2"/>
              <a:buChar char="§"/>
            </a:pPr>
            <a:endParaRPr lang="en-IN" sz="20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</a:rPr>
              <a:t>To collect, process and analyze facility wise routine data from cold chain equipment.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The manual was designed for training the user on working of CCEM. Screenshots were used for better understanding by user.</a:t>
            </a:r>
            <a:endParaRPr lang="en-IN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IN" sz="2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64294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Login Screen</a:t>
            </a:r>
            <a:endParaRPr lang="en-IN" sz="3200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gitika arora\Desktop\screen shots\1.png"/>
          <p:cNvPicPr/>
          <p:nvPr/>
        </p:nvPicPr>
        <p:blipFill>
          <a:blip r:embed="rId2" cstate="print"/>
          <a:srcRect b="23253"/>
          <a:stretch>
            <a:fillRect/>
          </a:stretch>
        </p:blipFill>
        <p:spPr bwMode="auto">
          <a:xfrm>
            <a:off x="714348" y="1643050"/>
            <a:ext cx="7429552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Managing Facility Inventories</a:t>
            </a:r>
            <a:endParaRPr lang="en-IN" sz="3200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gitika arora\AppData\Local\Microsoft\Windows\Temporary Internet Files\Content.Word\2.png"/>
          <p:cNvPicPr/>
          <p:nvPr/>
        </p:nvPicPr>
        <p:blipFill>
          <a:blip r:embed="rId2" cstate="print"/>
          <a:srcRect t="4049" b="11371"/>
          <a:stretch>
            <a:fillRect/>
          </a:stretch>
        </p:blipFill>
        <p:spPr bwMode="auto">
          <a:xfrm>
            <a:off x="428596" y="1928802"/>
            <a:ext cx="8143932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2428860" y="3786190"/>
            <a:ext cx="128588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Organization Unit Selection</a:t>
            </a:r>
            <a:endParaRPr lang="en-IN" sz="3200" dirty="0">
              <a:solidFill>
                <a:srgbClr val="0070C0"/>
              </a:solidFill>
            </a:endParaRPr>
          </a:p>
        </p:txBody>
      </p:sp>
      <p:pic>
        <p:nvPicPr>
          <p:cNvPr id="5" name="Picture 4" descr="C:\Users\gitika arora\AppData\Local\Microsoft\Windows\Temporary Internet Files\Content.Word\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28802"/>
            <a:ext cx="7643866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357158" y="3143248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itika arora\AppData\Local\Microsoft\Windows\Temporary Internet Files\Content.Word\6.png"/>
          <p:cNvPicPr/>
          <p:nvPr/>
        </p:nvPicPr>
        <p:blipFill>
          <a:blip r:embed="rId2" cstate="print"/>
          <a:srcRect t="5842" b="16838"/>
          <a:stretch>
            <a:fillRect/>
          </a:stretch>
        </p:blipFill>
        <p:spPr bwMode="auto">
          <a:xfrm>
            <a:off x="357158" y="1928802"/>
            <a:ext cx="8429684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4929190" y="2357430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1714480" y="3143248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8215338" y="3071810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7072330" y="4286256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8072462" y="4286256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8501058" y="4357694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Managing Inventories</a:t>
            </a:r>
            <a:endParaRPr lang="en-IN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References</a:t>
            </a:r>
            <a:endParaRPr lang="en-IN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360114"/>
          </a:xfrm>
        </p:spPr>
        <p:txBody>
          <a:bodyPr>
            <a:noAutofit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en-IN" sz="2000" dirty="0" smtClean="0"/>
              <a:t>HISP India, www.hispindia.org</a:t>
            </a:r>
          </a:p>
          <a:p>
            <a:pPr marL="624078" lvl="0" indent="-514350">
              <a:buFont typeface="+mj-lt"/>
              <a:buAutoNum type="arabicPeriod"/>
            </a:pPr>
            <a:endParaRPr lang="en-IN" sz="2000" dirty="0" smtClean="0"/>
          </a:p>
          <a:p>
            <a:pPr marL="624078" lvl="0" indent="-514350">
              <a:buFont typeface="+mj-lt"/>
              <a:buAutoNum type="arabicPeriod"/>
            </a:pPr>
            <a:r>
              <a:rPr lang="en-IN" sz="2000" dirty="0" smtClean="0"/>
              <a:t>Epidemiological Study of High Cancer among Rural Agricultural Community of Punjab in Northern India, J. S. </a:t>
            </a:r>
            <a:r>
              <a:rPr lang="en-IN" sz="2000" dirty="0" err="1" smtClean="0"/>
              <a:t>Thakur</a:t>
            </a:r>
            <a:r>
              <a:rPr lang="en-IN" sz="2000" dirty="0" smtClean="0"/>
              <a:t>, B. T. </a:t>
            </a:r>
            <a:r>
              <a:rPr lang="en-IN" sz="2000" dirty="0" err="1" smtClean="0"/>
              <a:t>Rao</a:t>
            </a:r>
            <a:r>
              <a:rPr lang="en-IN" sz="2000" dirty="0" smtClean="0"/>
              <a:t>, </a:t>
            </a:r>
            <a:r>
              <a:rPr lang="en-IN" sz="2000" dirty="0" err="1" smtClean="0"/>
              <a:t>Arvind</a:t>
            </a:r>
            <a:r>
              <a:rPr lang="en-IN" sz="2000" dirty="0" smtClean="0"/>
              <a:t> </a:t>
            </a:r>
            <a:r>
              <a:rPr lang="en-IN" sz="2000" dirty="0" err="1" smtClean="0"/>
              <a:t>Rajwanshi</a:t>
            </a:r>
            <a:r>
              <a:rPr lang="en-IN" sz="2000" dirty="0" smtClean="0"/>
              <a:t>, H. K. </a:t>
            </a:r>
            <a:r>
              <a:rPr lang="en-IN" sz="2000" dirty="0" err="1" smtClean="0"/>
              <a:t>Parwana</a:t>
            </a:r>
            <a:r>
              <a:rPr lang="en-IN" sz="2000" dirty="0" smtClean="0"/>
              <a:t> and Rajesh Kumar, </a:t>
            </a:r>
            <a:r>
              <a:rPr lang="en-IN" sz="2000" i="1" dirty="0" smtClean="0"/>
              <a:t>Int. J. Environ. Res. Public Health </a:t>
            </a:r>
            <a:r>
              <a:rPr lang="en-IN" sz="2000" dirty="0" smtClean="0"/>
              <a:t>2008, </a:t>
            </a:r>
            <a:r>
              <a:rPr lang="en-IN" sz="2000" i="1" dirty="0" smtClean="0"/>
              <a:t>5(5) </a:t>
            </a:r>
            <a:r>
              <a:rPr lang="en-IN" sz="2000" dirty="0" smtClean="0"/>
              <a:t>399-407</a:t>
            </a:r>
          </a:p>
          <a:p>
            <a:pPr marL="624078" lvl="0" indent="-514350">
              <a:buFont typeface="+mj-lt"/>
              <a:buAutoNum type="arabicPeriod"/>
            </a:pPr>
            <a:endParaRPr lang="en-IN" sz="2000" dirty="0" smtClean="0"/>
          </a:p>
          <a:p>
            <a:pPr marL="624078" lvl="0" indent="-514350">
              <a:buFont typeface="+mj-lt"/>
              <a:buAutoNum type="arabicPeriod"/>
            </a:pPr>
            <a:r>
              <a:rPr lang="en-IN" sz="2000" dirty="0" smtClean="0"/>
              <a:t>Cancer Scenario in India with Future Perspectives, Research Article, </a:t>
            </a:r>
            <a:r>
              <a:rPr lang="en-IN" sz="2000" dirty="0" err="1" smtClean="0"/>
              <a:t>Imran</a:t>
            </a:r>
            <a:r>
              <a:rPr lang="en-IN" sz="2000" dirty="0" smtClean="0"/>
              <a:t> Ali, </a:t>
            </a:r>
            <a:r>
              <a:rPr lang="en-IN" sz="2000" dirty="0" err="1" smtClean="0"/>
              <a:t>Waseem</a:t>
            </a:r>
            <a:r>
              <a:rPr lang="en-IN" sz="2000" dirty="0" smtClean="0"/>
              <a:t> A. </a:t>
            </a:r>
            <a:r>
              <a:rPr lang="en-IN" sz="2000" dirty="0" err="1" smtClean="0"/>
              <a:t>Wani</a:t>
            </a:r>
            <a:r>
              <a:rPr lang="en-IN" sz="2000" dirty="0" smtClean="0"/>
              <a:t> and </a:t>
            </a:r>
            <a:r>
              <a:rPr lang="en-IN" sz="2000" dirty="0" err="1" smtClean="0"/>
              <a:t>Kishwar</a:t>
            </a:r>
            <a:r>
              <a:rPr lang="en-IN" sz="2000" dirty="0" smtClean="0"/>
              <a:t> </a:t>
            </a:r>
            <a:r>
              <a:rPr lang="en-IN" sz="2000" dirty="0" err="1" smtClean="0"/>
              <a:t>Saleem</a:t>
            </a:r>
            <a:r>
              <a:rPr lang="en-IN" sz="2000" dirty="0" smtClean="0"/>
              <a:t>, Cancer Therapy </a:t>
            </a:r>
            <a:r>
              <a:rPr lang="en-IN" sz="2000" dirty="0" err="1" smtClean="0"/>
              <a:t>Vol</a:t>
            </a:r>
            <a:r>
              <a:rPr lang="en-IN" sz="2000" dirty="0" smtClean="0"/>
              <a:t> 8, 56-70, 2011</a:t>
            </a:r>
          </a:p>
          <a:p>
            <a:pPr marL="624078" lvl="0" indent="-514350">
              <a:buFont typeface="+mj-lt"/>
              <a:buAutoNum type="arabicPeriod"/>
            </a:pPr>
            <a:endParaRPr lang="en-IN" sz="2000" dirty="0" smtClean="0"/>
          </a:p>
          <a:p>
            <a:pPr marL="624078" lvl="0" indent="-514350">
              <a:buFont typeface="+mj-lt"/>
              <a:buAutoNum type="arabicPeriod"/>
            </a:pPr>
            <a:r>
              <a:rPr lang="en-IN" sz="2000" dirty="0" smtClean="0"/>
              <a:t>Most cancer patients in India die without medical attention: study, Sonal </a:t>
            </a:r>
            <a:r>
              <a:rPr lang="en-IN" sz="2000" dirty="0" err="1" smtClean="0"/>
              <a:t>Matharu</a:t>
            </a:r>
            <a:r>
              <a:rPr lang="en-IN" sz="2000" dirty="0" smtClean="0"/>
              <a:t>, Mar 29, 2012, </a:t>
            </a:r>
            <a:r>
              <a:rPr lang="en-IN" sz="2000" i="1" dirty="0" smtClean="0"/>
              <a:t>'It is a myth that cancer is prevalent only in urban areas' (</a:t>
            </a:r>
            <a:r>
              <a:rPr lang="en-IN" sz="2000" dirty="0" smtClean="0"/>
              <a:t>http://www.downtoearth.org.in/content/most-cancer-patients-india-die-without-medical-attention-study)</a:t>
            </a:r>
          </a:p>
          <a:p>
            <a:pPr marL="624078" indent="-514350">
              <a:buFont typeface="+mj-lt"/>
              <a:buAutoNum type="arabicPeriod"/>
            </a:pPr>
            <a:endParaRPr lang="en-IN" sz="2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https://encrypted-tbn1.gstatic.com/images?q=tbn:ANd9GcSuvFw8RXswatVGWl4RKReNHCAfezOVC58BFR4NrBibrn00XxT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572560" cy="5857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4467988"/>
          </a:xfrm>
        </p:spPr>
        <p:txBody>
          <a:bodyPr>
            <a:normAutofit/>
          </a:bodyPr>
          <a:lstStyle/>
          <a:p>
            <a:r>
              <a:rPr lang="en-IN" sz="2000" dirty="0" smtClean="0"/>
              <a:t>Development of my analytical skills while analysing the data for CAC Punjab.</a:t>
            </a:r>
          </a:p>
          <a:p>
            <a:endParaRPr lang="en-IN" sz="2000" dirty="0" smtClean="0"/>
          </a:p>
          <a:p>
            <a:r>
              <a:rPr lang="en-IN" sz="2000" dirty="0" smtClean="0"/>
              <a:t>Testing and customizing applications and documentation.</a:t>
            </a:r>
          </a:p>
          <a:p>
            <a:endParaRPr lang="en-IN" sz="2000" dirty="0" smtClean="0"/>
          </a:p>
          <a:p>
            <a:r>
              <a:rPr lang="en-IN" sz="2000" dirty="0" smtClean="0"/>
              <a:t>Working on DHIS Haryana, gave me a deeper insight into challenges faced while reporting health data.</a:t>
            </a:r>
          </a:p>
          <a:p>
            <a:endParaRPr lang="en-IN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066800"/>
          </a:xfrm>
        </p:spPr>
        <p:txBody>
          <a:bodyPr vert="horz" anchor="ctr"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Reflective Learning during Internship</a:t>
            </a:r>
            <a:endParaRPr lang="en-IN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85720" y="1142984"/>
            <a:ext cx="8429684" cy="3643338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Dissertation on-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Analysis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Punjab Cancer Awareness Campaign (CAC)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066800"/>
          </a:xfrm>
        </p:spPr>
        <p:txBody>
          <a:bodyPr vert="horz" anchor="ctr"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Introduction</a:t>
            </a:r>
            <a:endParaRPr lang="en-IN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4679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000" dirty="0" smtClean="0"/>
              <a:t>Punjab State started a survey on total population of Punjab (urban and rural both) for cancer prevalence in the state where cancer cases for the last five years were reported.</a:t>
            </a:r>
          </a:p>
          <a:p>
            <a:pPr>
              <a:buFont typeface="Wingdings" pitchFamily="2" charset="2"/>
              <a:buChar char="§"/>
            </a:pPr>
            <a:endParaRPr lang="en-IN" sz="2000" dirty="0" smtClean="0"/>
          </a:p>
          <a:p>
            <a:pPr>
              <a:buFont typeface="Wingdings" pitchFamily="2" charset="2"/>
              <a:buChar char="§"/>
            </a:pPr>
            <a:r>
              <a:rPr lang="en-IN" sz="2000" dirty="0" smtClean="0"/>
              <a:t>Urban population survey was covered by Medical College and nursing college students while rural population survey was covered by ANM’s, ASHA’s male health workers &amp; LHV’s.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Two performa were designed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70C0"/>
                </a:solidFill>
              </a:rPr>
              <a:t>Performa 1- </a:t>
            </a:r>
            <a:r>
              <a:rPr lang="en-US" sz="1800" dirty="0" smtClean="0">
                <a:solidFill>
                  <a:schemeClr val="tx1"/>
                </a:solidFill>
              </a:rPr>
              <a:t>basic information, demographics</a:t>
            </a:r>
          </a:p>
          <a:p>
            <a:pPr lvl="1">
              <a:buFont typeface="Wingdings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70C0"/>
                </a:solidFill>
              </a:rPr>
              <a:t>Performa 2-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disease specific based on findings of performa 1</a:t>
            </a:r>
          </a:p>
          <a:p>
            <a:pPr>
              <a:buFont typeface="Wingdings" pitchFamily="2" charset="2"/>
              <a:buChar char="§"/>
            </a:pPr>
            <a:endParaRPr lang="en-IN" sz="2000" dirty="0" smtClean="0"/>
          </a:p>
          <a:p>
            <a:pPr>
              <a:buFont typeface="Wingdings" pitchFamily="2" charset="2"/>
              <a:buChar char="§"/>
            </a:pPr>
            <a:endParaRPr lang="en-IN" sz="2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066800"/>
          </a:xfrm>
        </p:spPr>
        <p:txBody>
          <a:bodyPr vert="horz" anchor="ctr"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Performa 1</a:t>
            </a:r>
            <a:endParaRPr lang="en-IN" sz="36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76531"/>
          <a:stretch>
            <a:fillRect/>
          </a:stretch>
        </p:blipFill>
        <p:spPr bwMode="auto">
          <a:xfrm>
            <a:off x="285720" y="1500174"/>
            <a:ext cx="8429684" cy="5072098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Performa 2</a:t>
            </a:r>
            <a:endParaRPr lang="en-IN" sz="36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1"/>
            <a:ext cx="4320000" cy="547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gitika arora\AppData\Local\Microsoft\Windows\Temporary Internet Files\Content.Word\Untitled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4320000" cy="5328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3140</TotalTime>
  <Words>1413</Words>
  <Application>Microsoft Office PowerPoint</Application>
  <PresentationFormat>On-screen Show (4:3)</PresentationFormat>
  <Paragraphs>187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Urban</vt:lpstr>
      <vt:lpstr>Data Analysis of Punjab Cancer Awareness Campaign</vt:lpstr>
      <vt:lpstr>Contents</vt:lpstr>
      <vt:lpstr>Organization Profile</vt:lpstr>
      <vt:lpstr>Tasks Performed</vt:lpstr>
      <vt:lpstr>Reflective Learning during Internship</vt:lpstr>
      <vt:lpstr>Slide 6</vt:lpstr>
      <vt:lpstr>Introduction</vt:lpstr>
      <vt:lpstr>Performa 1</vt:lpstr>
      <vt:lpstr>Performa 2</vt:lpstr>
      <vt:lpstr>Role of HISP India</vt:lpstr>
      <vt:lpstr>Review of Literature</vt:lpstr>
      <vt:lpstr>Objectives</vt:lpstr>
      <vt:lpstr>Data and Methods</vt:lpstr>
      <vt:lpstr>Results and Findings</vt:lpstr>
      <vt:lpstr>Slide 15</vt:lpstr>
      <vt:lpstr>District Wise Cancer Deaths</vt:lpstr>
      <vt:lpstr>Slide 17</vt:lpstr>
      <vt:lpstr>Slide 18</vt:lpstr>
      <vt:lpstr>Gender Wise Analysis- Cancer Deaths</vt:lpstr>
      <vt:lpstr>Gender Wise Analysis- Cancer Confirmed Cases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Discussion</vt:lpstr>
      <vt:lpstr>Slide 39</vt:lpstr>
      <vt:lpstr>Limitations of Study</vt:lpstr>
      <vt:lpstr>Recommendations</vt:lpstr>
      <vt:lpstr>Case Study-  Cold Chain Equipment Management(CCEM) Manual Designing</vt:lpstr>
      <vt:lpstr>Introduction</vt:lpstr>
      <vt:lpstr>Login Screen</vt:lpstr>
      <vt:lpstr>Managing Facility Inventories</vt:lpstr>
      <vt:lpstr>Organization Unit Selection</vt:lpstr>
      <vt:lpstr>Managing Inventories</vt:lpstr>
      <vt:lpstr>References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of Punjab Cancer Awareness Campaign</dc:title>
  <dc:creator>gitika arora</dc:creator>
  <cp:lastModifiedBy>gitika arora</cp:lastModifiedBy>
  <cp:revision>52</cp:revision>
  <dcterms:created xsi:type="dcterms:W3CDTF">2013-04-29T05:41:56Z</dcterms:created>
  <dcterms:modified xsi:type="dcterms:W3CDTF">2013-05-08T10:48:00Z</dcterms:modified>
</cp:coreProperties>
</file>